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3" r:id="rId3"/>
    <p:sldId id="261" r:id="rId4"/>
    <p:sldId id="262" r:id="rId5"/>
    <p:sldId id="272" r:id="rId6"/>
    <p:sldId id="276" r:id="rId7"/>
    <p:sldId id="273" r:id="rId8"/>
    <p:sldId id="286" r:id="rId9"/>
    <p:sldId id="287" r:id="rId10"/>
    <p:sldId id="274" r:id="rId11"/>
    <p:sldId id="277" r:id="rId12"/>
    <p:sldId id="288" r:id="rId13"/>
    <p:sldId id="289" r:id="rId14"/>
    <p:sldId id="290" r:id="rId15"/>
    <p:sldId id="275" r:id="rId16"/>
    <p:sldId id="285" r:id="rId17"/>
    <p:sldId id="291" r:id="rId18"/>
  </p:sldIdLst>
  <p:sldSz cx="12192000" cy="6858000"/>
  <p:notesSz cx="7023100" cy="93091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napToGrid="0">
      <p:cViewPr varScale="1">
        <p:scale>
          <a:sx n="75" d="100"/>
          <a:sy n="75" d="100"/>
        </p:scale>
        <p:origin x="402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pPr rtl="0"/>
            <a:fld id="{9ACB0BC7-E3DA-4CF9-9E80-7E6A7593863E}" type="datetime1">
              <a:rPr lang="pt-BR" smtClean="0"/>
              <a:t>18/07/2023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pPr rtl="0"/>
            <a:fld id="{DA6FC261-E491-4C42-A663-B95247CC4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4133759D-DC0C-4748-80A5-09E41E478316}" type="datetime1">
              <a:rPr lang="pt-BR" smtClean="0"/>
              <a:pPr/>
              <a:t>18/07/2023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pPr rtl="0"/>
            <a:fld id="{333E963C-1534-4F8D-B2A7-66D81AA2595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 rtl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85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 rtl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3842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 rtl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 rtl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 rtl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199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 rtl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533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 rtl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093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 rtl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985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 rtl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271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C8DDD5-EF94-4D1E-A8F0-7597D88B34C1}" type="datetime1">
              <a:rPr lang="pt-BR" noProof="0" smtClean="0"/>
              <a:t>18/07/2023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deseja adicionar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44ED8D-1B34-47D2-A124-D0AD79DE1AE7}" type="datetime1">
              <a:rPr lang="pt-BR" noProof="0" smtClean="0"/>
              <a:t>18/07/2023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B114C5-DED0-4D47-A6E2-F46B25F93AEF}" type="datetime1">
              <a:rPr lang="pt-BR" noProof="0" smtClean="0"/>
              <a:t>18/07/2023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Texto 3"/>
          <p:cNvSpPr>
            <a:spLocks noGrp="1"/>
          </p:cNvSpPr>
          <p:nvPr>
            <p:ph type="body" sz="half" idx="14" hasCustomPrompt="1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rtl="0"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12" name="Caixa de texto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588068-6C52-4367-91FC-BC8E6495111A}" type="datetime1">
              <a:rPr lang="pt-BR" noProof="0" smtClean="0"/>
              <a:t>18/07/2023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21191-4B6B-451A-B946-88540833D8CB}" type="datetime1">
              <a:rPr lang="pt-BR" noProof="0" smtClean="0"/>
              <a:t>18/07/2023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32766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574801" y="4953000"/>
            <a:ext cx="7999315" cy="1074057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Caixa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223A5C-2C8F-42A0-9063-9467A33244B9}" type="datetime1">
              <a:rPr lang="pt-BR" noProof="0" smtClean="0"/>
              <a:t>18/07/2023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154953" y="3848610"/>
            <a:ext cx="8825659" cy="588517"/>
          </a:xfrm>
        </p:spPr>
        <p:txBody>
          <a:bodyPr rtlCol="0"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9E5B00-697B-4B31-AECB-0EF3E52D0CE2}" type="datetime1">
              <a:rPr lang="pt-BR" noProof="0" smtClean="0"/>
              <a:t>18/07/2023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13B0A6-00B2-45D3-A7C6-14D8685CAC58}" type="datetime1">
              <a:rPr lang="pt-BR" noProof="0" smtClean="0"/>
              <a:t>18/07/2023</a:t>
            </a:fld>
            <a:endParaRPr lang="pt-BR" noProof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9" name="Espaço Reservado para Imagem 2" descr="Um espaço reservado vazio para adicionar uma imagem. Clique no espaço reservado e selecione a imagem que deseja adicionar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2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9" name="Conector Reto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imagem 2" descr="Um espaço reservado vazio para adicionar uma imagem. Clique no espaço reservado e selecione a imagem que deseja adicionar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3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20" name="Conector Reto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1" name="Espaço reservado para imagem 2" descr="Um espaço reservado vazio para adicionar uma imagem. Clique no espaço reservado e selecione a imagem que deseja adicionar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405CDC-6BB6-4D24-8D70-7C148BD9FDF5}" type="datetime1">
              <a:rPr lang="pt-BR" noProof="0" smtClean="0"/>
              <a:t>18/07/2023</a:t>
            </a:fld>
            <a:endParaRPr lang="pt-BR" noProof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D4295F-7722-4D00-AC91-506281D7615C}" type="datetime1">
              <a:rPr lang="pt-BR" noProof="0" smtClean="0"/>
              <a:t>18/07/2023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430213"/>
            <a:ext cx="7423149" cy="5826125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C52075-B764-42C8-80A9-3592F84D214C}" type="datetime1">
              <a:rPr lang="pt-BR" noProof="0" smtClean="0"/>
              <a:t>18/07/2023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FC4CD7-9F4B-4EA1-ABA3-F2516F01F257}" type="datetime1">
              <a:rPr lang="pt-BR" noProof="0" smtClean="0"/>
              <a:t>18/07/2023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8B4EE9-CE97-47E7-8772-28F2B15FCE8C}" type="datetime1">
              <a:rPr lang="pt-BR" noProof="0" smtClean="0"/>
              <a:t>18/07/2023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8B7C56-A19F-46D9-AAF5-4E0388B74F6E}" type="datetime1">
              <a:rPr lang="pt-BR" noProof="0" smtClean="0"/>
              <a:t>18/07/2023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CD1BC7-CF75-421E-9CAD-2747D8FE4437}" type="datetime1">
              <a:rPr lang="pt-BR" noProof="0" smtClean="0"/>
              <a:t>18/07/2023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2915B5-777A-4A45-9622-6AD5C31730AF}" type="datetime1">
              <a:rPr lang="pt-BR" noProof="0" smtClean="0"/>
              <a:t>18/07/2023</a:t>
            </a:fld>
            <a:endParaRPr lang="pt-BR" noProof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00084D-D6A0-4C90-8394-A2DC3CE2AC1D}" type="datetime1">
              <a:rPr lang="pt-BR" noProof="0" smtClean="0"/>
              <a:t>18/07/2023</a:t>
            </a:fld>
            <a:endParaRPr lang="pt-BR" noProof="0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13C4F0-3855-4D08-86DE-609D17D7CE4D}" type="datetime1">
              <a:rPr lang="pt-BR" noProof="0" smtClean="0"/>
              <a:t>18/07/2023</a:t>
            </a:fld>
            <a:endParaRPr lang="pt-BR" noProof="0"/>
          </a:p>
        </p:txBody>
      </p:sp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deseja adicionar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FEF9B5-A545-47A2-BD45-4611A65DC6A0}" type="datetime1">
              <a:rPr lang="pt-BR" noProof="0" smtClean="0"/>
              <a:t>18/07/2023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rtl="0"/>
            <a:fld id="{CEB7C6FB-72E8-488E-A040-38CE043FCF73}" type="datetime1">
              <a:rPr lang="pt-BR" noProof="0" smtClean="0"/>
              <a:t>18/07/2023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14" name="Retângulo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gDB27/ML_Floripa" TargetMode="External"/><Relationship Id="rId2" Type="http://schemas.openxmlformats.org/officeDocument/2006/relationships/hyperlink" Target="https://github.com/TielleAlexandre/datasetFlorianopolis/blob/main/dataGPS_Floripa.zi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elleAlexandre/datasetFlorianopolis/blob/main/dataGPS_Floripa.zi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25287" y="301530"/>
            <a:ext cx="10190922" cy="3558181"/>
          </a:xfrm>
        </p:spPr>
        <p:txBody>
          <a:bodyPr rtlCol="0"/>
          <a:lstStyle/>
          <a:p>
            <a:pPr algn="ctr" rtl="0"/>
            <a:r>
              <a:rPr lang="pt-BR" sz="4400" dirty="0"/>
              <a:t>Estimação de duração da viagem e número total de passageiros com uso de modelos de regressão e classificação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1154955" y="3859711"/>
            <a:ext cx="8825658" cy="2885646"/>
          </a:xfrm>
        </p:spPr>
        <p:txBody>
          <a:bodyPr rtlCol="0"/>
          <a:lstStyle/>
          <a:p>
            <a:pPr rtl="0"/>
            <a:r>
              <a:rPr lang="pt-BR" dirty="0"/>
              <a:t>Alunos: Matheus Veloso</a:t>
            </a:r>
          </a:p>
          <a:p>
            <a:pPr rtl="0"/>
            <a:r>
              <a:rPr lang="pt-BR" dirty="0"/>
              <a:t>		   Lucas Dirk</a:t>
            </a:r>
          </a:p>
          <a:p>
            <a:pPr rtl="0"/>
            <a:r>
              <a:rPr lang="pt-BR" dirty="0"/>
              <a:t>		   Miguel Brito</a:t>
            </a:r>
          </a:p>
          <a:p>
            <a:pPr rtl="0"/>
            <a:r>
              <a:rPr lang="pt-BR" dirty="0"/>
              <a:t>Mestrado 2023-1 / UFF</a:t>
            </a:r>
          </a:p>
          <a:p>
            <a:pPr rtl="0"/>
            <a:r>
              <a:rPr lang="pt-BR" dirty="0"/>
              <a:t>Aprendizado de máquina</a:t>
            </a:r>
          </a:p>
          <a:p>
            <a:pPr rtl="0"/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Resultados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103312" y="1272210"/>
            <a:ext cx="10041766" cy="4976190"/>
          </a:xfrm>
        </p:spPr>
        <p:txBody>
          <a:bodyPr rtlCol="0">
            <a:normAutofit/>
          </a:bodyPr>
          <a:lstStyle/>
          <a:p>
            <a:pPr algn="just" rtl="0"/>
            <a:r>
              <a:rPr lang="pt-BR" dirty="0"/>
              <a:t>Através do modelo de regressão linear apresentou um coeficiente de determinação de 0.689 da variabilidade da variável ‘Duração Viagem’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/>
              <a:t>é explicada pelas variáveis independentes incluídas no modelo.</a:t>
            </a:r>
          </a:p>
          <a:p>
            <a:pPr algn="just" rtl="0"/>
            <a:endParaRPr lang="pt-B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1D6CBA-F860-E40B-7F59-F676B5FC22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6878" t="21648" r="47184" b="15878"/>
          <a:stretch/>
        </p:blipFill>
        <p:spPr bwMode="auto">
          <a:xfrm>
            <a:off x="3214701" y="2404574"/>
            <a:ext cx="5762597" cy="44055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9779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Resultados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103312" y="1272210"/>
            <a:ext cx="10041766" cy="4976190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O atributo “Duração Viagem” foi dividido em diversas classes de acordo com a regra de Sturges. Após o tratamento dos outliers, essa faixa se resume a duas classes</a:t>
            </a:r>
          </a:p>
          <a:p>
            <a:pPr algn="just"/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dirty="0"/>
              <a:t>O modelo de classificação utilizado foi o Random Forest, qual obteve resultados muito expressivos, a acurácia obtida foi de 93%. Conforme abaixo as outras métricas utilizadas:</a:t>
            </a:r>
          </a:p>
          <a:p>
            <a:pPr algn="just"/>
            <a:endParaRPr lang="pt-BR" dirty="0"/>
          </a:p>
          <a:p>
            <a:pPr lvl="1"/>
            <a:endParaRPr lang="pt-BR" sz="2000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BCBED6D-0BC5-E636-795C-D4EC504DE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587818"/>
              </p:ext>
            </p:extLst>
          </p:nvPr>
        </p:nvGraphicFramePr>
        <p:xfrm>
          <a:off x="3757613" y="3778281"/>
          <a:ext cx="4733243" cy="2021628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127896">
                  <a:extLst>
                    <a:ext uri="{9D8B030D-6E8A-4147-A177-3AD203B41FA5}">
                      <a16:colId xmlns:a16="http://schemas.microsoft.com/office/drawing/2014/main" val="1790954936"/>
                    </a:ext>
                  </a:extLst>
                </a:gridCol>
                <a:gridCol w="1288288">
                  <a:extLst>
                    <a:ext uri="{9D8B030D-6E8A-4147-A177-3AD203B41FA5}">
                      <a16:colId xmlns:a16="http://schemas.microsoft.com/office/drawing/2014/main" val="612608916"/>
                    </a:ext>
                  </a:extLst>
                </a:gridCol>
                <a:gridCol w="1152334">
                  <a:extLst>
                    <a:ext uri="{9D8B030D-6E8A-4147-A177-3AD203B41FA5}">
                      <a16:colId xmlns:a16="http://schemas.microsoft.com/office/drawing/2014/main" val="2513710036"/>
                    </a:ext>
                  </a:extLst>
                </a:gridCol>
                <a:gridCol w="1164725">
                  <a:extLst>
                    <a:ext uri="{9D8B030D-6E8A-4147-A177-3AD203B41FA5}">
                      <a16:colId xmlns:a16="http://schemas.microsoft.com/office/drawing/2014/main" val="3513644475"/>
                    </a:ext>
                  </a:extLst>
                </a:gridCol>
              </a:tblGrid>
              <a:tr h="5054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Classe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Precisão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Recall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F1-score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8965668"/>
                  </a:ext>
                </a:extLst>
              </a:tr>
              <a:tr h="5054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0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0.95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0.97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0.96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7814351"/>
                  </a:ext>
                </a:extLst>
              </a:tr>
              <a:tr h="5054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1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0.87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0.85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0.86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6001652"/>
                  </a:ext>
                </a:extLst>
              </a:tr>
              <a:tr h="5054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2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0.74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0.52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0.61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529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158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B7DBD-D2D6-DC3C-815F-3AD601F8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Resultados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6A61D-8799-E180-87A7-543DAC66D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93224"/>
            <a:ext cx="8946541" cy="4955176"/>
          </a:xfrm>
        </p:spPr>
        <p:txBody>
          <a:bodyPr/>
          <a:lstStyle/>
          <a:p>
            <a:r>
              <a:rPr lang="pt-BR" dirty="0"/>
              <a:t>Motivados pelas experiências anteriores foram propostos modelos de regressão. Devido ao grande número de dados, uma sugestão inicial foi utilizar o </a:t>
            </a:r>
            <a:r>
              <a:rPr lang="pt-BR" dirty="0" err="1"/>
              <a:t>Gradient</a:t>
            </a:r>
            <a:r>
              <a:rPr lang="pt-BR" dirty="0"/>
              <a:t> </a:t>
            </a:r>
            <a:r>
              <a:rPr lang="pt-BR" dirty="0" err="1"/>
              <a:t>Boosting</a:t>
            </a:r>
            <a:r>
              <a:rPr lang="pt-BR" dirty="0"/>
              <a:t> baseado em histogramas. A predição para a duração da viagem foi:</a:t>
            </a:r>
          </a:p>
          <a:p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23E3A5F-22A7-057E-BDD9-196CCC5A4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018767"/>
              </p:ext>
            </p:extLst>
          </p:nvPr>
        </p:nvGraphicFramePr>
        <p:xfrm>
          <a:off x="3698966" y="3013791"/>
          <a:ext cx="4308565" cy="2834641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2296885">
                  <a:extLst>
                    <a:ext uri="{9D8B030D-6E8A-4147-A177-3AD203B41FA5}">
                      <a16:colId xmlns:a16="http://schemas.microsoft.com/office/drawing/2014/main" val="106256658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65114285"/>
                    </a:ext>
                  </a:extLst>
                </a:gridCol>
              </a:tblGrid>
              <a:tr h="8189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</a:rPr>
                        <a:t>Coeficiente de correlação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</a:rPr>
                        <a:t>0,876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5389858"/>
                  </a:ext>
                </a:extLst>
              </a:tr>
              <a:tr h="3989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</a:rPr>
                        <a:t>Variância explicada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</a:rPr>
                        <a:t>0,876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1488412"/>
                  </a:ext>
                </a:extLst>
              </a:tr>
              <a:tr h="3989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Erro médio absoluto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</a:rPr>
                        <a:t>0,199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7758428"/>
                  </a:ext>
                </a:extLst>
              </a:tr>
              <a:tr h="3989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Erro quadrado médio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0,084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3880708"/>
                  </a:ext>
                </a:extLst>
              </a:tr>
              <a:tr h="8189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Erro mediano absoluto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</a:rPr>
                        <a:t>0,146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35761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51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195A1-EDF9-C43F-92E4-5BBC1E7E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Resultados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691E2-D7E8-9B4A-4918-808CEB374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526" y="1423852"/>
            <a:ext cx="9109327" cy="4824548"/>
          </a:xfrm>
        </p:spPr>
        <p:txBody>
          <a:bodyPr/>
          <a:lstStyle/>
          <a:p>
            <a:r>
              <a:rPr lang="pt-BR" dirty="0"/>
              <a:t>Foi treinado um modelo de regressão para estimar o número de giros, os resultados seguem abaixo: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A76DBC8-5522-DCA2-648A-3096E97F9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448056"/>
              </p:ext>
            </p:extLst>
          </p:nvPr>
        </p:nvGraphicFramePr>
        <p:xfrm>
          <a:off x="3788636" y="2824382"/>
          <a:ext cx="4388711" cy="2849012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2390095">
                  <a:extLst>
                    <a:ext uri="{9D8B030D-6E8A-4147-A177-3AD203B41FA5}">
                      <a16:colId xmlns:a16="http://schemas.microsoft.com/office/drawing/2014/main" val="140490277"/>
                    </a:ext>
                  </a:extLst>
                </a:gridCol>
                <a:gridCol w="1998616">
                  <a:extLst>
                    <a:ext uri="{9D8B030D-6E8A-4147-A177-3AD203B41FA5}">
                      <a16:colId xmlns:a16="http://schemas.microsoft.com/office/drawing/2014/main" val="3528502768"/>
                    </a:ext>
                  </a:extLst>
                </a:gridCol>
              </a:tblGrid>
              <a:tr h="8231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Coeficiente de correlação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0,820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6786478"/>
                  </a:ext>
                </a:extLst>
              </a:tr>
              <a:tr h="4009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Variância explicada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0,820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9549302"/>
                  </a:ext>
                </a:extLst>
              </a:tr>
              <a:tr h="4009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Erro médio absoluto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5,984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1650988"/>
                  </a:ext>
                </a:extLst>
              </a:tr>
              <a:tr h="4009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Erro quadrado médio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82,626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4376163"/>
                  </a:ext>
                </a:extLst>
              </a:tr>
              <a:tr h="8231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Erro mediano absoluto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</a:rPr>
                        <a:t>3,735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7461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77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E3460-DE2A-9D76-6A92-0E0C03F0B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Resultados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60285C-CE5E-2C2D-970C-1EF614A94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45474"/>
            <a:ext cx="8946541" cy="4902925"/>
          </a:xfrm>
        </p:spPr>
        <p:txBody>
          <a:bodyPr/>
          <a:lstStyle/>
          <a:p>
            <a:pPr algn="just"/>
            <a:r>
              <a:rPr lang="pt-BR" dirty="0"/>
              <a:t>Para atenuar os erros, foi proposto um modelo de regressão baseado em Random Forest, este se trata de um modelo mais complexo e obteve melhores resultados.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AC5B3AC-CF96-2200-0CCE-5B3FC1146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936945"/>
              </p:ext>
            </p:extLst>
          </p:nvPr>
        </p:nvGraphicFramePr>
        <p:xfrm>
          <a:off x="3875314" y="2746004"/>
          <a:ext cx="4441372" cy="289715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3077211578"/>
                    </a:ext>
                  </a:extLst>
                </a:gridCol>
                <a:gridCol w="1972492">
                  <a:extLst>
                    <a:ext uri="{9D8B030D-6E8A-4147-A177-3AD203B41FA5}">
                      <a16:colId xmlns:a16="http://schemas.microsoft.com/office/drawing/2014/main" val="1561917348"/>
                    </a:ext>
                  </a:extLst>
                </a:gridCol>
              </a:tblGrid>
              <a:tr h="8370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</a:rPr>
                        <a:t>Coeficiente de correlação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</a:rPr>
                        <a:t>0,852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93876593"/>
                  </a:ext>
                </a:extLst>
              </a:tr>
              <a:tr h="4077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Variância explicada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0,852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5044661"/>
                  </a:ext>
                </a:extLst>
              </a:tr>
              <a:tr h="4077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Erro médio absoluto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5,170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3961827"/>
                  </a:ext>
                </a:extLst>
              </a:tr>
              <a:tr h="4077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Erro quadrado médio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67,868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6873262"/>
                  </a:ext>
                </a:extLst>
              </a:tr>
              <a:tr h="8370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Erro mediano absoluto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</a:rPr>
                        <a:t>3,030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8747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215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Conclusão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646111" y="1358537"/>
            <a:ext cx="10460192" cy="4936246"/>
          </a:xfrm>
        </p:spPr>
        <p:txBody>
          <a:bodyPr rtlCol="0">
            <a:normAutofit fontScale="92500" lnSpcReduction="20000"/>
          </a:bodyPr>
          <a:lstStyle/>
          <a:p>
            <a:r>
              <a:rPr lang="pt-BR" sz="1800" dirty="0">
                <a:effectLst/>
                <a:latin typeface="+mn-lt"/>
                <a:ea typeface="Times New Roman" panose="02020603050405020304" pitchFamily="18" charset="0"/>
              </a:rPr>
              <a:t>Os resultados obtidos com os modelos foram satisfatórios e comprovam a eficácia do uso modelos preditivos de </a:t>
            </a:r>
            <a:r>
              <a:rPr lang="pt-BR" sz="1800" dirty="0" err="1">
                <a:effectLst/>
                <a:latin typeface="+mn-lt"/>
                <a:ea typeface="Times New Roman" panose="02020603050405020304" pitchFamily="18" charset="0"/>
              </a:rPr>
              <a:t>Machine</a:t>
            </a:r>
            <a:r>
              <a:rPr lang="pt-BR" sz="1800" dirty="0">
                <a:effectLst/>
                <a:latin typeface="+mn-lt"/>
                <a:ea typeface="Times New Roman" panose="02020603050405020304" pitchFamily="18" charset="0"/>
              </a:rPr>
              <a:t> Learning no problema em questão. A predição foi feita com pouco sucesso no modelo de regressão linear mais com muito sucesso nos modelos ensemble. O modelo de classificação teve um desempenho razoável.</a:t>
            </a:r>
            <a:endParaRPr lang="pt-BR" sz="1800" dirty="0">
              <a:effectLst/>
              <a:latin typeface="+mn-lt"/>
              <a:ea typeface="Calibri" panose="020F0502020204030204" pitchFamily="34" charset="0"/>
            </a:endParaRPr>
          </a:p>
          <a:p>
            <a:r>
              <a:rPr lang="pt-BR" sz="1800" dirty="0">
                <a:effectLst/>
                <a:latin typeface="+mn-lt"/>
                <a:ea typeface="Times New Roman" panose="02020603050405020304" pitchFamily="18" charset="0"/>
              </a:rPr>
              <a:t>A começar pela regressão linear, o modelo não obteve um resultado tão alto quando os dos modelos ensemble, o que pode indicar a relação entre os atributos previsores e o atributo classe não é linear. A distribuição dos resíduos não está dentro da normalidade, logo isso também afeta o modelo.</a:t>
            </a:r>
            <a:endParaRPr lang="pt-BR" sz="1800" dirty="0">
              <a:effectLst/>
              <a:latin typeface="+mn-lt"/>
              <a:ea typeface="Calibri" panose="020F0502020204030204" pitchFamily="34" charset="0"/>
            </a:endParaRPr>
          </a:p>
          <a:p>
            <a:pPr algn="l"/>
            <a:r>
              <a:rPr lang="pt-BR" sz="1800" dirty="0">
                <a:effectLst/>
                <a:latin typeface="+mn-lt"/>
                <a:ea typeface="Times New Roman" panose="02020603050405020304" pitchFamily="18" charset="0"/>
              </a:rPr>
              <a:t>O modelo de classificação teve ótimo desempenho a descrever duas das três classes. Provavelmente, valores muito heterogêneos foram agrupados na classe com menos acertos.</a:t>
            </a:r>
          </a:p>
          <a:p>
            <a:pPr algn="l"/>
            <a:r>
              <a:rPr lang="pt-BR" sz="1800" dirty="0">
                <a:effectLst/>
                <a:latin typeface="+mn-lt"/>
                <a:ea typeface="Times New Roman" panose="02020603050405020304" pitchFamily="18" charset="0"/>
              </a:rPr>
              <a:t>Quanto aos modelos de regressão, estes foram tiveram um ótimo desempenho. Para a predição da duração da viagem, um modelo ensemble mais simples e rápido já conseguiu dar uma ótima solução, evitando custos computacionais e sendo possível aplicá-lo a bases maiores sem problemas</a:t>
            </a:r>
          </a:p>
          <a:p>
            <a:pPr algn="l"/>
            <a:r>
              <a:rPr lang="pt-BR" sz="1800" dirty="0">
                <a:effectLst/>
                <a:latin typeface="+mn-lt"/>
                <a:ea typeface="Times New Roman" panose="02020603050405020304" pitchFamily="18" charset="0"/>
              </a:rPr>
              <a:t>A predição do número total de giros teve menos sucesso, e o modelo de Random Forest teve de ser utilizado. Ainda que o modelo apresente erros, esses não inviabilizam o uso deste modelo como um bom estimador, visto que a variável tende a ser mais difícil de ser prevista pois está sujeita a interferência de fatores humanos de forma mais sensível que a da duração da viagem. Entretanto, a busca por um melhor modelo se faz necessária,</a:t>
            </a:r>
            <a:endParaRPr lang="pt-BR" sz="1800" b="0" i="0" u="none" strike="noStrike" baseline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6087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Trabalhos futuros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646111" y="1904113"/>
            <a:ext cx="10460192" cy="4244896"/>
          </a:xfrm>
        </p:spPr>
        <p:txBody>
          <a:bodyPr rtlCol="0"/>
          <a:lstStyle/>
          <a:p>
            <a:r>
              <a:rPr lang="pt-BR" sz="1800" dirty="0">
                <a:effectLst/>
                <a:latin typeface="+mn-lt"/>
                <a:ea typeface="Times New Roman" panose="02020603050405020304" pitchFamily="18" charset="0"/>
              </a:rPr>
              <a:t>Não foi feito o </a:t>
            </a:r>
            <a:r>
              <a:rPr lang="pt-BR" sz="1800" dirty="0" err="1">
                <a:effectLst/>
                <a:latin typeface="+mn-lt"/>
                <a:ea typeface="Times New Roman" panose="02020603050405020304" pitchFamily="18" charset="0"/>
              </a:rPr>
              <a:t>tuning</a:t>
            </a:r>
            <a:r>
              <a:rPr lang="pt-BR" sz="1800" dirty="0">
                <a:effectLst/>
                <a:latin typeface="+mn-lt"/>
                <a:ea typeface="Times New Roman" panose="02020603050405020304" pitchFamily="18" charset="0"/>
              </a:rPr>
              <a:t> dos parâmetros, logo este pode ser um ponto de partida para melhora do modelo, ou mesmo, a adoção de modelos alternativos. A alta correlação encontrada justifica uma busca pela melhoria.</a:t>
            </a:r>
            <a:endParaRPr lang="pt-BR" sz="1800" dirty="0">
              <a:effectLst/>
              <a:latin typeface="+mn-lt"/>
              <a:ea typeface="Calibri" panose="020F0502020204030204" pitchFamily="34" charset="0"/>
            </a:endParaRPr>
          </a:p>
          <a:p>
            <a:pPr algn="l"/>
            <a:r>
              <a:rPr lang="pt-BR" sz="1800" dirty="0">
                <a:effectLst/>
                <a:latin typeface="+mn-lt"/>
                <a:ea typeface="Times New Roman" panose="02020603050405020304" pitchFamily="18" charset="0"/>
              </a:rPr>
              <a:t>O modelo usou apenas os registros de um mês, e o estudo da aplicação deste modelo para os demais meses é outra oportunidade de trabalho futuro.</a:t>
            </a:r>
          </a:p>
          <a:p>
            <a:pPr algn="l"/>
            <a:r>
              <a:rPr lang="pt-BR" sz="1800" dirty="0">
                <a:latin typeface="+mn-lt"/>
              </a:rPr>
              <a:t>Este artigo pode ainda servir de base para aplicação de modelos similares a estimação do tempo de viagem em linhas de ônibus de outras cidades com diferentes realidades. Os excelentes resultados servem de ótimo indício para a viabilidade deste tipo de aplicação.</a:t>
            </a:r>
          </a:p>
          <a:p>
            <a:pPr algn="l"/>
            <a:r>
              <a:rPr lang="pt-BR" sz="1800" dirty="0">
                <a:latin typeface="+mn-lt"/>
              </a:rPr>
              <a:t>Outra aplicação possível seria usar uma metodologia similar para prever a duração de viagens para outros meios de transportes diferentes de ônibus e mesmo para viagens para que motoristas de carro, permitindo assim um estudo mais aprofundado do transporte público.</a:t>
            </a:r>
          </a:p>
          <a:p>
            <a:pPr algn="l"/>
            <a:endParaRPr lang="pt-BR" sz="1800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1332231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E34F5-C4B1-1994-6B8A-3283AB19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Endereços do GITHUB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029262-29E9-845D-F4AF-E3E7F6FA8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+mn-lt"/>
              </a:rPr>
              <a:t>Do repositório do </a:t>
            </a:r>
            <a:r>
              <a:rPr lang="pt-BR" dirty="0" err="1">
                <a:latin typeface="+mn-lt"/>
              </a:rPr>
              <a:t>dataset</a:t>
            </a:r>
            <a:r>
              <a:rPr lang="pt-BR" dirty="0">
                <a:latin typeface="+mn-lt"/>
              </a:rPr>
              <a:t> original utilizado:</a:t>
            </a:r>
          </a:p>
          <a:p>
            <a:pPr marL="0" indent="0">
              <a:buNone/>
            </a:pPr>
            <a:r>
              <a:rPr lang="pt-BR" sz="1800" u="sng" dirty="0">
                <a:solidFill>
                  <a:srgbClr val="0563C1"/>
                </a:solidFill>
                <a:effectLst/>
                <a:latin typeface="+mn-lt"/>
                <a:ea typeface="Times New Roman" panose="02020603050405020304" pitchFamily="18" charset="0"/>
                <a:hlinkClick r:id="rId2"/>
              </a:rPr>
              <a:t>https://github.com/</a:t>
            </a:r>
            <a:r>
              <a:rPr lang="pt-BR" sz="1800" u="sng" dirty="0" err="1">
                <a:solidFill>
                  <a:srgbClr val="0563C1"/>
                </a:solidFill>
                <a:effectLst/>
                <a:latin typeface="+mn-lt"/>
                <a:ea typeface="Times New Roman" panose="02020603050405020304" pitchFamily="18" charset="0"/>
                <a:hlinkClick r:id="rId2"/>
              </a:rPr>
              <a:t>TielleAlexandre</a:t>
            </a:r>
            <a:r>
              <a:rPr lang="pt-BR" sz="1800" u="sng" dirty="0">
                <a:solidFill>
                  <a:srgbClr val="0563C1"/>
                </a:solidFill>
                <a:effectLst/>
                <a:latin typeface="+mn-lt"/>
                <a:ea typeface="Times New Roman" panose="02020603050405020304" pitchFamily="18" charset="0"/>
                <a:hlinkClick r:id="rId2"/>
              </a:rPr>
              <a:t>/</a:t>
            </a:r>
            <a:r>
              <a:rPr lang="pt-BR" sz="1800" u="sng" dirty="0" err="1">
                <a:solidFill>
                  <a:srgbClr val="0563C1"/>
                </a:solidFill>
                <a:effectLst/>
                <a:latin typeface="+mn-lt"/>
                <a:ea typeface="Times New Roman" panose="02020603050405020304" pitchFamily="18" charset="0"/>
                <a:hlinkClick r:id="rId2"/>
              </a:rPr>
              <a:t>datasetFlorianopolis</a:t>
            </a:r>
            <a:r>
              <a:rPr lang="pt-BR" sz="1800" u="sng" dirty="0">
                <a:solidFill>
                  <a:srgbClr val="0563C1"/>
                </a:solidFill>
                <a:effectLst/>
                <a:latin typeface="+mn-lt"/>
                <a:ea typeface="Times New Roman" panose="02020603050405020304" pitchFamily="18" charset="0"/>
                <a:hlinkClick r:id="rId2"/>
              </a:rPr>
              <a:t>/</a:t>
            </a:r>
            <a:r>
              <a:rPr lang="pt-BR" sz="1800" u="sng" dirty="0" err="1">
                <a:solidFill>
                  <a:srgbClr val="0563C1"/>
                </a:solidFill>
                <a:effectLst/>
                <a:latin typeface="+mn-lt"/>
                <a:ea typeface="Times New Roman" panose="02020603050405020304" pitchFamily="18" charset="0"/>
                <a:hlinkClick r:id="rId2"/>
              </a:rPr>
              <a:t>blob</a:t>
            </a:r>
            <a:r>
              <a:rPr lang="pt-BR" sz="1800" u="sng" dirty="0">
                <a:solidFill>
                  <a:srgbClr val="0563C1"/>
                </a:solidFill>
                <a:effectLst/>
                <a:latin typeface="+mn-lt"/>
                <a:ea typeface="Times New Roman" panose="02020603050405020304" pitchFamily="18" charset="0"/>
                <a:hlinkClick r:id="rId2"/>
              </a:rPr>
              <a:t>/</a:t>
            </a:r>
            <a:r>
              <a:rPr lang="pt-BR" sz="1800" u="sng" dirty="0" err="1">
                <a:solidFill>
                  <a:srgbClr val="0563C1"/>
                </a:solidFill>
                <a:effectLst/>
                <a:latin typeface="+mn-lt"/>
                <a:ea typeface="Times New Roman" panose="02020603050405020304" pitchFamily="18" charset="0"/>
                <a:hlinkClick r:id="rId2"/>
              </a:rPr>
              <a:t>main</a:t>
            </a:r>
            <a:r>
              <a:rPr lang="pt-BR" sz="1800" u="sng" dirty="0">
                <a:solidFill>
                  <a:srgbClr val="0563C1"/>
                </a:solidFill>
                <a:effectLst/>
                <a:latin typeface="+mn-lt"/>
                <a:ea typeface="Times New Roman" panose="02020603050405020304" pitchFamily="18" charset="0"/>
                <a:hlinkClick r:id="rId2"/>
              </a:rPr>
              <a:t>/dataGPS_Floripa.zip</a:t>
            </a:r>
            <a:r>
              <a:rPr lang="pt-BR" sz="1800" u="sng" dirty="0">
                <a:solidFill>
                  <a:srgbClr val="0563C1"/>
                </a:solidFill>
                <a:effectLst/>
                <a:latin typeface="+mn-lt"/>
                <a:ea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pt-BR" sz="1800" u="sng" dirty="0">
              <a:solidFill>
                <a:srgbClr val="0563C1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+mn-lt"/>
                <a:ea typeface="Calibri" panose="020F0502020204030204" pitchFamily="34" charset="0"/>
              </a:rPr>
              <a:t>Do repositório onde se encontra, os arquivos relacionados ao presente artigo:</a:t>
            </a:r>
            <a:endParaRPr lang="pt-BR" sz="1800" dirty="0">
              <a:effectLst/>
              <a:latin typeface="+mn-lt"/>
              <a:ea typeface="Calibri" panose="020F050202020403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pt-BR" sz="1800" u="sng" dirty="0">
                <a:solidFill>
                  <a:srgbClr val="58C1BA"/>
                </a:solidFill>
                <a:effectLst/>
                <a:latin typeface="+mn-lt"/>
                <a:ea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https://github.com/MigDB27/</a:t>
            </a:r>
            <a:r>
              <a:rPr lang="pt-BR" sz="1800" u="sng" dirty="0" err="1">
                <a:solidFill>
                  <a:srgbClr val="58C1BA"/>
                </a:solidFill>
                <a:effectLst/>
                <a:latin typeface="+mn-lt"/>
                <a:ea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ML_Floripa</a:t>
            </a:r>
            <a:r>
              <a:rPr lang="pt-BR" sz="1800" dirty="0">
                <a:effectLst/>
                <a:latin typeface="+mn-lt"/>
                <a:ea typeface="Times New Roman" panose="02020603050405020304" pitchFamily="18" charset="0"/>
              </a:rPr>
              <a:t>.</a:t>
            </a:r>
            <a:endParaRPr lang="pt-BR" sz="1800" dirty="0">
              <a:effectLst/>
              <a:latin typeface="+mn-lt"/>
              <a:ea typeface="Calibri" panose="020F050202020403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514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Introdução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129817" y="1987827"/>
            <a:ext cx="9404723" cy="4870173"/>
          </a:xfrm>
        </p:spPr>
        <p:txBody>
          <a:bodyPr rtlCol="0"/>
          <a:lstStyle/>
          <a:p>
            <a:pPr algn="just" rtl="0"/>
            <a:r>
              <a:rPr lang="pt-BR" dirty="0"/>
              <a:t>No Brasil o transporte público mais utilizado é através de ônibus, porém este modo de transporte se torna ainda mais importante devido a ausência de metrôs e trens em muitas cidades, mesmo naquelas com população elevada</a:t>
            </a:r>
          </a:p>
          <a:p>
            <a:pPr algn="just" rtl="0"/>
            <a:endParaRPr lang="pt-BR" dirty="0"/>
          </a:p>
          <a:p>
            <a:pPr algn="just"/>
            <a:r>
              <a:rPr lang="pt-BR" dirty="0"/>
              <a:t>Devido a sua alta utilização pela população brasileira, a gestão de empresas de ônibus tem sido um desafio de complexa solução. Um dos desafios está na estimativa da duração da viagem e no número total de passageiros, essencial para determinar quantos ônibus irão rodar por dia.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Objetivo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104293" y="1562588"/>
            <a:ext cx="10001029" cy="4718942"/>
          </a:xfrm>
        </p:spPr>
        <p:txBody>
          <a:bodyPr rtlCol="0"/>
          <a:lstStyle/>
          <a:p>
            <a:pPr algn="just" rtl="0"/>
            <a:r>
              <a:rPr lang="pt-BR" dirty="0"/>
              <a:t>Visto os pontos levantados, se torna necessário o estudo sobre a utilização de transporte público rodoviário.</a:t>
            </a:r>
          </a:p>
          <a:p>
            <a:pPr algn="just" rtl="0"/>
            <a:endParaRPr lang="pt-BR" dirty="0"/>
          </a:p>
          <a:p>
            <a:pPr algn="just" rtl="0"/>
            <a:r>
              <a:rPr lang="pt-BR" dirty="0"/>
              <a:t>O presente estudo possui o objetivo primário de desenvolver modelos de regressão e classificação para estimar a duração de uma viagem e o número total de giros da roleta de ônibus da cidade de Florianópolis.</a:t>
            </a:r>
          </a:p>
          <a:p>
            <a:pPr rtl="0"/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Metodologia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646111" y="1331259"/>
            <a:ext cx="10459211" cy="5321332"/>
          </a:xfrm>
        </p:spPr>
        <p:txBody>
          <a:bodyPr rtlCol="0">
            <a:normAutofit/>
          </a:bodyPr>
          <a:lstStyle/>
          <a:p>
            <a:pPr rtl="0"/>
            <a:r>
              <a:rPr lang="pt-BR" b="1" dirty="0"/>
              <a:t>Coleta de Dados e Montagem da Base</a:t>
            </a:r>
          </a:p>
          <a:p>
            <a:pPr lvl="1"/>
            <a:r>
              <a:rPr lang="pt-BR" noProof="1">
                <a:latin typeface="Segoe UI" panose="020B0502040204020203" pitchFamily="34" charset="0"/>
              </a:rPr>
              <a:t>Importação da base de dados que contém os dados de transporte público da cidade de Florianópolis.</a:t>
            </a:r>
          </a:p>
          <a:p>
            <a:pPr marL="0" indent="0" rtl="0">
              <a:buNone/>
            </a:pPr>
            <a:endParaRPr lang="pt-BR" noProof="1">
              <a:latin typeface="Segoe UI" panose="020B0502040204020203" pitchFamily="34" charset="0"/>
            </a:endParaRPr>
          </a:p>
          <a:p>
            <a:r>
              <a:rPr lang="pt-BR" b="1" noProof="1"/>
              <a:t>Processamento de Dados</a:t>
            </a:r>
          </a:p>
          <a:p>
            <a:pPr lvl="1"/>
            <a:r>
              <a:rPr lang="pt-BR" noProof="1">
                <a:latin typeface="Segoe UI" panose="020B0502040204020203" pitchFamily="34" charset="0"/>
              </a:rPr>
              <a:t>Análise de atributos</a:t>
            </a:r>
          </a:p>
          <a:p>
            <a:pPr lvl="1"/>
            <a:r>
              <a:rPr lang="pt-BR" noProof="1">
                <a:latin typeface="Segoe UI" panose="020B0502040204020203" pitchFamily="34" charset="0"/>
              </a:rPr>
              <a:t>Identificação de possíveis outliers, valores nulos, ou duplicados</a:t>
            </a:r>
          </a:p>
          <a:p>
            <a:pPr lvl="1"/>
            <a:r>
              <a:rPr lang="pt-BR" noProof="1">
                <a:latin typeface="Segoe UI" panose="020B0502040204020203" pitchFamily="34" charset="0"/>
              </a:rPr>
              <a:t>Visualização (Histogramas e matriz de correlação)</a:t>
            </a:r>
          </a:p>
          <a:p>
            <a:pPr rtl="0"/>
            <a:endParaRPr lang="pt-BR" noProof="1">
              <a:latin typeface="Segoe UI" panose="020B0502040204020203" pitchFamily="34" charset="0"/>
            </a:endParaRPr>
          </a:p>
          <a:p>
            <a:pPr rtl="0"/>
            <a:r>
              <a:rPr lang="pt-BR" b="1" dirty="0"/>
              <a:t>Desenvolvimento de modelos</a:t>
            </a:r>
            <a:endParaRPr lang="pt-BR" b="1" noProof="1"/>
          </a:p>
          <a:p>
            <a:pPr lvl="1"/>
            <a:r>
              <a:rPr lang="pt-BR" noProof="1">
                <a:latin typeface="Segoe UI" panose="020B0502040204020203" pitchFamily="34" charset="0"/>
              </a:rPr>
              <a:t>Separação da base de treinamento e teste (75% e 25%)</a:t>
            </a:r>
          </a:p>
          <a:p>
            <a:pPr lvl="1"/>
            <a:r>
              <a:rPr lang="pt-BR" noProof="1">
                <a:latin typeface="Segoe UI" panose="020B0502040204020203" pitchFamily="34" charset="0"/>
              </a:rPr>
              <a:t>Seleção de melhores atributos</a:t>
            </a:r>
          </a:p>
          <a:p>
            <a:pPr lvl="1"/>
            <a:r>
              <a:rPr lang="pt-BR" noProof="1">
                <a:latin typeface="Segoe UI" panose="020B0502040204020203" pitchFamily="34" charset="0"/>
              </a:rPr>
              <a:t>Criação dos modelos Regressão linear e Random Forest</a:t>
            </a:r>
          </a:p>
          <a:p>
            <a:pPr marL="457200" lvl="1" indent="0">
              <a:buNone/>
            </a:pPr>
            <a:endParaRPr lang="pt-BR" sz="1800" noProof="1">
              <a:latin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Base de Dados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104293" y="1245705"/>
            <a:ext cx="9974524" cy="5459896"/>
          </a:xfrm>
        </p:spPr>
        <p:txBody>
          <a:bodyPr rtlCol="0">
            <a:normAutofit/>
          </a:bodyPr>
          <a:lstStyle/>
          <a:p>
            <a:pPr algn="just"/>
            <a:r>
              <a:rPr lang="pt-BR" sz="1800" dirty="0">
                <a:latin typeface="Segoe UI" panose="020B0502040204020203" pitchFamily="34" charset="0"/>
              </a:rPr>
              <a:t>Para realizar as análises, foram considerados os dados gerados de informações diárias das linhas de ônibus da cidade de Florianópolis.</a:t>
            </a:r>
          </a:p>
          <a:p>
            <a:pPr marL="0" indent="0" algn="just">
              <a:buNone/>
            </a:pPr>
            <a:endParaRPr lang="pt-BR" sz="1800" dirty="0">
              <a:latin typeface="ArialMT"/>
            </a:endParaRPr>
          </a:p>
          <a:p>
            <a:pPr marL="0" indent="0" algn="just">
              <a:buNone/>
            </a:pPr>
            <a:endParaRPr lang="pt-BR" sz="1800" dirty="0">
              <a:latin typeface="ArialMT"/>
            </a:endParaRPr>
          </a:p>
          <a:p>
            <a:pPr algn="just"/>
            <a:r>
              <a:rPr lang="pt-BR" sz="1800" dirty="0">
                <a:latin typeface="ArialMT"/>
              </a:rPr>
              <a:t>Base disponível no site: </a:t>
            </a:r>
          </a:p>
          <a:p>
            <a:pPr marL="0" indent="0" algn="just">
              <a:buNone/>
            </a:pPr>
            <a:r>
              <a:rPr lang="pt-BR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https://github.com/</a:t>
            </a:r>
            <a:r>
              <a:rPr lang="pt-BR" sz="1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TielleAlexandre</a:t>
            </a:r>
            <a:r>
              <a:rPr lang="pt-BR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/</a:t>
            </a:r>
            <a:r>
              <a:rPr lang="pt-BR" sz="1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datasetFlorianopolis</a:t>
            </a:r>
            <a:r>
              <a:rPr lang="pt-BR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/</a:t>
            </a:r>
            <a:r>
              <a:rPr lang="pt-BR" sz="1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blob</a:t>
            </a:r>
            <a:r>
              <a:rPr lang="pt-BR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/</a:t>
            </a:r>
            <a:r>
              <a:rPr lang="pt-BR" sz="1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main</a:t>
            </a:r>
            <a:r>
              <a:rPr lang="pt-BR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/dataGPS_Floripa.zip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latin typeface="ArialMT"/>
            </a:endParaRPr>
          </a:p>
          <a:p>
            <a:pPr algn="just"/>
            <a:r>
              <a:rPr lang="pt-BR" sz="1800" noProof="1">
                <a:latin typeface="Segoe UI" panose="020B0502040204020203" pitchFamily="34" charset="0"/>
              </a:rPr>
              <a:t>Devido ao elevado número de registros foi utilizado os dados referentes ao mês de Abril de 2019</a:t>
            </a:r>
          </a:p>
          <a:p>
            <a:pPr marL="0" indent="0" algn="just">
              <a:buNone/>
            </a:pPr>
            <a:endParaRPr lang="pt-BR" sz="1800" dirty="0">
              <a:latin typeface="ArialMT"/>
            </a:endParaRPr>
          </a:p>
          <a:p>
            <a:pPr algn="just"/>
            <a:r>
              <a:rPr lang="pt-BR" sz="1800" dirty="0">
                <a:latin typeface="ArialMT"/>
              </a:rPr>
              <a:t>A Base Possui um total de 223.402 de registros e 10 atributos, sendo eles: </a:t>
            </a:r>
          </a:p>
          <a:p>
            <a:pPr algn="just"/>
            <a:endParaRPr lang="pt-BR" sz="1800" dirty="0">
              <a:latin typeface="ArialMT"/>
            </a:endParaRPr>
          </a:p>
          <a:p>
            <a:pPr marL="0" indent="0" algn="just">
              <a:buNone/>
            </a:pPr>
            <a:endParaRPr lang="pt-BR" sz="1800" dirty="0">
              <a:latin typeface="ArialMT"/>
            </a:endParaRPr>
          </a:p>
          <a:p>
            <a:pPr marL="0" indent="0" algn="just">
              <a:buNone/>
            </a:pPr>
            <a:endParaRPr lang="pt-BR" sz="180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94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167330"/>
            <a:ext cx="9404723" cy="1400530"/>
          </a:xfrm>
        </p:spPr>
        <p:txBody>
          <a:bodyPr rtlCol="0"/>
          <a:lstStyle/>
          <a:p>
            <a:pPr rtl="0"/>
            <a:r>
              <a:rPr lang="pt-BR" dirty="0"/>
              <a:t>Base de Dados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646111" y="1152983"/>
            <a:ext cx="9974524" cy="5459896"/>
          </a:xfrm>
        </p:spPr>
        <p:txBody>
          <a:bodyPr rtlCol="0">
            <a:normAutofit/>
          </a:bodyPr>
          <a:lstStyle/>
          <a:p>
            <a:pPr marL="0" indent="0" algn="just">
              <a:buNone/>
            </a:pPr>
            <a:endParaRPr lang="pt-BR" sz="1800" dirty="0">
              <a:latin typeface="ArialMT"/>
            </a:endParaRPr>
          </a:p>
          <a:p>
            <a:pPr marL="0" indent="0" algn="just">
              <a:buNone/>
            </a:pPr>
            <a:endParaRPr lang="pt-BR" sz="1800" dirty="0">
              <a:latin typeface="Segoe UI" panose="020B0502040204020203" pitchFamily="34" charset="0"/>
            </a:endParaRPr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E8A61725-6100-8046-1BFC-A1FDC1729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633690"/>
              </p:ext>
            </p:extLst>
          </p:nvPr>
        </p:nvGraphicFramePr>
        <p:xfrm>
          <a:off x="2902225" y="972752"/>
          <a:ext cx="6923321" cy="5640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9231">
                  <a:extLst>
                    <a:ext uri="{9D8B030D-6E8A-4147-A177-3AD203B41FA5}">
                      <a16:colId xmlns:a16="http://schemas.microsoft.com/office/drawing/2014/main" val="1687081932"/>
                    </a:ext>
                  </a:extLst>
                </a:gridCol>
                <a:gridCol w="4074090">
                  <a:extLst>
                    <a:ext uri="{9D8B030D-6E8A-4147-A177-3AD203B41FA5}">
                      <a16:colId xmlns:a16="http://schemas.microsoft.com/office/drawing/2014/main" val="2330198656"/>
                    </a:ext>
                  </a:extLst>
                </a:gridCol>
              </a:tblGrid>
              <a:tr h="41104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Atributos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364752"/>
                  </a:ext>
                </a:extLst>
              </a:tr>
              <a:tr h="4335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DataIni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Data de Partida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30908"/>
                  </a:ext>
                </a:extLst>
              </a:tr>
              <a:tr h="4335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HoraIni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Hora de Partida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303723"/>
                  </a:ext>
                </a:extLst>
              </a:tr>
              <a:tr h="4335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DataFim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Data de Chegada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531282"/>
                  </a:ext>
                </a:extLst>
              </a:tr>
              <a:tr h="4335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HoraFim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Hora de Chegada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398254"/>
                  </a:ext>
                </a:extLst>
              </a:tr>
              <a:tr h="4335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Sentido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Ida ou Volta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239961"/>
                  </a:ext>
                </a:extLst>
              </a:tr>
              <a:tr h="4335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Linha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Código da linha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320879"/>
                  </a:ext>
                </a:extLst>
              </a:tr>
              <a:tr h="4335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NoVeículo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Código do Veículo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400535"/>
                  </a:ext>
                </a:extLst>
              </a:tr>
              <a:tr h="4335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DuraçãoViagem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Duração da Viagem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(HH:MM:SS)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984194"/>
                  </a:ext>
                </a:extLst>
              </a:tr>
              <a:tr h="4335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TotalGiros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número de passageiros que passaram na catraca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97598"/>
                  </a:ext>
                </a:extLst>
              </a:tr>
              <a:tr h="4335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KmPerc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Quilômetros percorridos na viagem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926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156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Processamento de dados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646110" y="1331259"/>
            <a:ext cx="10485715" cy="5074023"/>
          </a:xfrm>
        </p:spPr>
        <p:txBody>
          <a:bodyPr rtlCol="0">
            <a:normAutofit/>
          </a:bodyPr>
          <a:lstStyle/>
          <a:p>
            <a:pPr algn="just"/>
            <a:r>
              <a:rPr lang="pt-BR" sz="1800" b="0" i="0" u="none" strike="noStrike" baseline="0" dirty="0">
                <a:latin typeface="ArialMT"/>
              </a:rPr>
              <a:t>Inicialmente a base inicialmente estava em formato de bando de dados </a:t>
            </a:r>
            <a:r>
              <a:rPr lang="pt-BR" sz="1800" b="0" i="0" u="none" strike="noStrike" baseline="0" dirty="0" err="1">
                <a:latin typeface="ArialMT"/>
              </a:rPr>
              <a:t>Acess</a:t>
            </a:r>
            <a:r>
              <a:rPr lang="pt-BR" sz="1800" b="0" i="0" u="none" strike="noStrike" baseline="0" dirty="0">
                <a:latin typeface="ArialMT"/>
              </a:rPr>
              <a:t> (.</a:t>
            </a:r>
            <a:r>
              <a:rPr lang="pt-BR" sz="1800" b="0" i="0" u="none" strike="noStrike" baseline="0" dirty="0" err="1">
                <a:latin typeface="ArialMT"/>
              </a:rPr>
              <a:t>mdb</a:t>
            </a:r>
            <a:r>
              <a:rPr lang="pt-BR" sz="1800" b="0" i="0" u="none" strike="noStrike" baseline="0" dirty="0">
                <a:latin typeface="ArialMT"/>
              </a:rPr>
              <a:t>), e foi convertida em uma planilha Excel (.</a:t>
            </a:r>
            <a:r>
              <a:rPr lang="pt-BR" sz="1800" b="0" i="0" u="none" strike="noStrike" baseline="0" dirty="0" err="1">
                <a:latin typeface="ArialMT"/>
              </a:rPr>
              <a:t>xlsx</a:t>
            </a:r>
            <a:r>
              <a:rPr lang="pt-BR" sz="1800" b="0" i="0" u="none" strike="noStrike" baseline="0" dirty="0">
                <a:latin typeface="ArialMT"/>
              </a:rPr>
              <a:t>).</a:t>
            </a:r>
          </a:p>
          <a:p>
            <a:pPr algn="just"/>
            <a:endParaRPr lang="pt-BR" sz="1800" dirty="0">
              <a:latin typeface="ArialMT"/>
            </a:endParaRPr>
          </a:p>
          <a:p>
            <a:pPr algn="just"/>
            <a:r>
              <a:rPr lang="pt-BR" sz="1800" b="0" i="0" u="none" strike="noStrike" baseline="0" dirty="0">
                <a:latin typeface="ArialMT"/>
              </a:rPr>
              <a:t>O arquivo Excel foi armazenado no Google Drive para ser carregado no </a:t>
            </a:r>
            <a:r>
              <a:rPr lang="pt-BR" sz="1800" b="0" i="0" u="none" strike="noStrike" baseline="0" dirty="0" err="1">
                <a:latin typeface="ArialMT"/>
              </a:rPr>
              <a:t>Jupyter</a:t>
            </a:r>
            <a:r>
              <a:rPr lang="pt-BR" sz="1800" b="0" i="0" u="none" strike="noStrike" baseline="0" dirty="0">
                <a:latin typeface="ArialMT"/>
              </a:rPr>
              <a:t> Notebook no Google </a:t>
            </a:r>
            <a:r>
              <a:rPr lang="pt-BR" sz="1800" b="0" i="0" u="none" strike="noStrike" baseline="0" dirty="0" err="1">
                <a:latin typeface="ArialMT"/>
              </a:rPr>
              <a:t>Colab</a:t>
            </a:r>
            <a:r>
              <a:rPr lang="pt-BR" sz="1800" b="0" i="0" u="none" strike="noStrike" baseline="0" dirty="0">
                <a:latin typeface="ArialMT"/>
              </a:rPr>
              <a:t>, para gerar o </a:t>
            </a:r>
            <a:r>
              <a:rPr lang="pt-BR" sz="1800" b="0" i="0" u="none" strike="noStrike" baseline="0" dirty="0" err="1">
                <a:latin typeface="ArialMT"/>
              </a:rPr>
              <a:t>dataframe</a:t>
            </a:r>
            <a:r>
              <a:rPr lang="pt-BR" sz="1800" b="0" i="0" u="none" strike="noStrike" baseline="0" dirty="0">
                <a:latin typeface="ArialMT"/>
              </a:rPr>
              <a:t>.</a:t>
            </a:r>
          </a:p>
          <a:p>
            <a:pPr algn="just"/>
            <a:endParaRPr lang="pt-BR" sz="1800" dirty="0">
              <a:latin typeface="ArialMT"/>
            </a:endParaRPr>
          </a:p>
          <a:p>
            <a:pPr algn="just"/>
            <a:r>
              <a:rPr lang="pt-BR" sz="1800" dirty="0">
                <a:latin typeface="ArialMT"/>
              </a:rPr>
              <a:t>Foi criado um novo atributo que continha o dia da semana que a viagem foi feita.</a:t>
            </a:r>
          </a:p>
          <a:p>
            <a:pPr algn="just"/>
            <a:endParaRPr lang="pt-BR" sz="1800" dirty="0">
              <a:latin typeface="ArialMT"/>
            </a:endParaRPr>
          </a:p>
          <a:p>
            <a:pPr algn="just"/>
            <a:r>
              <a:rPr lang="pt-BR" sz="1800" dirty="0">
                <a:latin typeface="ArialMT"/>
              </a:rPr>
              <a:t>Na etapa de análise exploratória também foi feita com base no atributo classe, onde foram plotados histogramas para analisar a distribuição da variável e gráficos de dispersão dos outros atributos em relação ao atributo classe.</a:t>
            </a:r>
          </a:p>
        </p:txBody>
      </p:sp>
    </p:spTree>
    <p:extLst>
      <p:ext uri="{BB962C8B-B14F-4D97-AF65-F5344CB8AC3E}">
        <p14:creationId xmlns:p14="http://schemas.microsoft.com/office/powerpoint/2010/main" val="137512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61887-8458-5ACF-D7A5-12CAB98A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Processamento de dados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2A44159-4A39-18C6-28CD-35E69F73D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477" y="1582375"/>
            <a:ext cx="6989413" cy="46386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554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002F1-927E-FB9B-474D-7F351972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Processamento de dados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97B16F4-4B5B-11A9-B3BC-E0BD228C7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723" y="1356677"/>
            <a:ext cx="6289208" cy="50486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0310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tratégia de negócios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6737833_TF03417222" id="{5D5F933A-385A-4702-A1BB-7727C8D7F40D}" vid="{B877FADB-289F-41CF-A58A-DA6BFB7029B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do plano de negócios (design íon verde, widescreen)</Template>
  <TotalTime>531</TotalTime>
  <Words>1257</Words>
  <Application>Microsoft Office PowerPoint</Application>
  <PresentationFormat>Widescreen</PresentationFormat>
  <Paragraphs>168</Paragraphs>
  <Slides>17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6" baseType="lpstr">
      <vt:lpstr>Arial</vt:lpstr>
      <vt:lpstr>ArialMT</vt:lpstr>
      <vt:lpstr>Calibri</vt:lpstr>
      <vt:lpstr>Century Gothic</vt:lpstr>
      <vt:lpstr>NimbusRomNo9L-Regu</vt:lpstr>
      <vt:lpstr>Segoe UI</vt:lpstr>
      <vt:lpstr>Times New Roman</vt:lpstr>
      <vt:lpstr>Wingdings 3</vt:lpstr>
      <vt:lpstr>Estratégia de negócios</vt:lpstr>
      <vt:lpstr>Estimação de duração da viagem e número total de passageiros com uso de modelos de regressão e classificação</vt:lpstr>
      <vt:lpstr>Introdução</vt:lpstr>
      <vt:lpstr>Objetivo</vt:lpstr>
      <vt:lpstr>Metodologia</vt:lpstr>
      <vt:lpstr>Base de Dados</vt:lpstr>
      <vt:lpstr>Base de Dados  </vt:lpstr>
      <vt:lpstr>Processamento de dados</vt:lpstr>
      <vt:lpstr>Processamento de dados</vt:lpstr>
      <vt:lpstr>Processamento de dados</vt:lpstr>
      <vt:lpstr>Resultados</vt:lpstr>
      <vt:lpstr>Resultados</vt:lpstr>
      <vt:lpstr>Resultados</vt:lpstr>
      <vt:lpstr>Resultados</vt:lpstr>
      <vt:lpstr>Resultados</vt:lpstr>
      <vt:lpstr>Conclusão</vt:lpstr>
      <vt:lpstr>Trabalhos futuros</vt:lpstr>
      <vt:lpstr>Endereços do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Analise e Processamento de Preços dos Combustíveis Utilizando PySpark</dc:title>
  <dc:creator>matheus veloso</dc:creator>
  <cp:lastModifiedBy>Luiza Domingos Brito</cp:lastModifiedBy>
  <cp:revision>11</cp:revision>
  <cp:lastPrinted>2012-08-15T21:38:02Z</cp:lastPrinted>
  <dcterms:created xsi:type="dcterms:W3CDTF">2023-07-14T02:40:05Z</dcterms:created>
  <dcterms:modified xsi:type="dcterms:W3CDTF">2023-07-18T19:07:21Z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