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8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4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54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108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8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6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44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69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93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05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61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8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4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85397-F65A-44FD-9962-31EDB3F27B6D}" type="datetimeFigureOut">
              <a:rPr lang="pt-BR" smtClean="0"/>
              <a:t>12/07/2023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7D575CC-BFA2-481E-8453-5D764501F0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4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n.cdc.gov/Nchs/Nhanes/2013-2014/DR1TOT_H.XPT" TargetMode="External"/><Relationship Id="rId2" Type="http://schemas.openxmlformats.org/officeDocument/2006/relationships/hyperlink" Target="https://wwwn.cdc.gov/Nchs/Nhanes/2013-2014/DEMO_H.X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n.cdc.gov/Nchs/Nhanes/2013-2014/OHXDEN_H.XP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AEF0C-1AB8-A228-6A13-F3EB44288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Predição de Perde de Dentes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12D07-11A8-6A11-276D-F99ED22C2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Miguel Domingos Brito</a:t>
            </a:r>
          </a:p>
        </p:txBody>
      </p:sp>
    </p:spTree>
    <p:extLst>
      <p:ext uri="{BB962C8B-B14F-4D97-AF65-F5344CB8AC3E}">
        <p14:creationId xmlns:p14="http://schemas.microsoft.com/office/powerpoint/2010/main" val="326785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8DD43-9E2F-DF22-1C4E-984C7B9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Medidas de Desempenho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EB01D-0BFD-044D-E012-B14A2614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métricas utilizadas foram : acurácia, precisão, recall e F1-score. Os melhores valores obtidos foram para a Regressão Logística sem </a:t>
            </a:r>
            <a:r>
              <a:rPr lang="pt-BR" dirty="0" err="1"/>
              <a:t>oversampling</a:t>
            </a:r>
            <a:r>
              <a:rPr lang="pt-BR" dirty="0"/>
              <a:t> ou </a:t>
            </a:r>
            <a:r>
              <a:rPr lang="pt-BR" dirty="0" err="1"/>
              <a:t>undersampling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8E24B8-FE98-7B53-B3E0-A3A90DFC9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7" t="37928" r="40634" b="25246"/>
          <a:stretch/>
        </p:blipFill>
        <p:spPr>
          <a:xfrm>
            <a:off x="3606084" y="3258354"/>
            <a:ext cx="5988676" cy="25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2450-BE6D-9E9C-CB2A-A4AE22C1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DFBA5-C45B-7734-B63E-82BD00F2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acordo com as medidas de desempenho, o modelo conseguiu classificar com uma boa taxa de sucesso os pacientes que sofreram perdas nos dentes. </a:t>
            </a:r>
          </a:p>
          <a:p>
            <a:r>
              <a:rPr lang="pt-BR" dirty="0"/>
              <a:t>Além disso, o modelo conseguiu listar os principais fatores socioeconômicos e relacionados a dieta que influenciaram na classificação, sendo a maioria deles relevantes, de acordo com a literatura.</a:t>
            </a:r>
          </a:p>
        </p:txBody>
      </p:sp>
    </p:spTree>
    <p:extLst>
      <p:ext uri="{BB962C8B-B14F-4D97-AF65-F5344CB8AC3E}">
        <p14:creationId xmlns:p14="http://schemas.microsoft.com/office/powerpoint/2010/main" val="40932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BB5B2-15B3-CD6D-E6B5-75440824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998F-3775-DF46-4CE4-77AEF5CB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perda de dentes ocasionados por doenças bucais é um problema de saúde pública que afeta um grande número de pessoas no mundo e cujo o tratamento é custoso e demorado se comparado ao tratamento de outras doenças bucais como cáries coronárias .</a:t>
            </a:r>
          </a:p>
          <a:p>
            <a:pPr algn="just"/>
            <a:r>
              <a:rPr lang="pt-BR" dirty="0"/>
              <a:t>Necessário se faz um estuda dos fatores que levam a este quadro. Neste trabalho faremos uma análise nos fatores socioeconômicos e os relacionado a dieta.</a:t>
            </a:r>
          </a:p>
        </p:txBody>
      </p:sp>
    </p:spTree>
    <p:extLst>
      <p:ext uri="{BB962C8B-B14F-4D97-AF65-F5344CB8AC3E}">
        <p14:creationId xmlns:p14="http://schemas.microsoft.com/office/powerpoint/2010/main" val="62329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AFBF5-B356-9B67-43F0-7FE6BB77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1D85-DD6B-8F5F-51EB-26E775677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modelo de </a:t>
            </a:r>
            <a:r>
              <a:rPr lang="pt-BR" dirty="0" err="1"/>
              <a:t>Machine</a:t>
            </a:r>
            <a:r>
              <a:rPr lang="pt-BR" dirty="0"/>
              <a:t> Learning que seja capaz de prever a ocorrência da perda de dentes em pacientes, a partir de dados socioeconômicos e relacionados a dieta. </a:t>
            </a:r>
          </a:p>
          <a:p>
            <a:r>
              <a:rPr lang="pt-BR" dirty="0"/>
              <a:t>Identificar quais fatores estão associados com esse problema</a:t>
            </a:r>
          </a:p>
        </p:txBody>
      </p:sp>
    </p:spTree>
    <p:extLst>
      <p:ext uri="{BB962C8B-B14F-4D97-AF65-F5344CB8AC3E}">
        <p14:creationId xmlns:p14="http://schemas.microsoft.com/office/powerpoint/2010/main" val="80101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F61BD-ED08-A4B5-426D-1863215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4CFB9-E957-914E-A357-DA29CC63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dados utilizados no artigo são três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subsets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dos dados referentes ao NHANES 2013-2014, sendo dois deles para os atributos previsores: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demográficos do </a:t>
            </a:r>
            <a:r>
              <a:rPr lang="pt-B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Demographic Variables and Sample Weights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subset 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Dietary Interview - Total Nutrient Intakes, First Day</a:t>
            </a:r>
          </a:p>
          <a:p>
            <a:pPr algn="just"/>
            <a:endParaRPr lang="en-US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um para o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referentes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presença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cáries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subset </a:t>
            </a:r>
            <a:r>
              <a:rPr lang="pt-BR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Oral Health – </a:t>
            </a:r>
            <a:r>
              <a:rPr lang="pt-BR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Dentition</a:t>
            </a:r>
            <a:r>
              <a:rPr lang="pt-BR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sendo utilizadas 30 atributos sobre a presença de cáries por dente.</a:t>
            </a:r>
            <a:endParaRPr lang="pt-BR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0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A88A5-302D-4AC9-29A6-67E15CA0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dos Dados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3F5282F-FB17-E6CB-80A4-F2A90F87C15F}"/>
              </a:ext>
            </a:extLst>
          </p:cNvPr>
          <p:cNvGrpSpPr/>
          <p:nvPr/>
        </p:nvGrpSpPr>
        <p:grpSpPr>
          <a:xfrm>
            <a:off x="3325839" y="1754123"/>
            <a:ext cx="5096944" cy="4523698"/>
            <a:chOff x="2159409" y="1017725"/>
            <a:chExt cx="4655971" cy="398119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D0508B5-2538-C746-8D7D-63D7045B0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409" y="1017725"/>
              <a:ext cx="4655971" cy="398119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D580D22-3036-92FC-8D61-10A6666A6999}"/>
                </a:ext>
              </a:extLst>
            </p:cNvPr>
            <p:cNvSpPr/>
            <p:nvPr/>
          </p:nvSpPr>
          <p:spPr>
            <a:xfrm>
              <a:off x="2159409" y="1590425"/>
              <a:ext cx="324464" cy="1474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D75FAA4-5A7B-5C73-E5C2-87EAD531D294}"/>
                </a:ext>
              </a:extLst>
            </p:cNvPr>
            <p:cNvSpPr/>
            <p:nvPr/>
          </p:nvSpPr>
          <p:spPr>
            <a:xfrm>
              <a:off x="2159409" y="2498008"/>
              <a:ext cx="324464" cy="1474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2353516-1293-E4A8-7CEA-98EB531CD4AE}"/>
                </a:ext>
              </a:extLst>
            </p:cNvPr>
            <p:cNvSpPr/>
            <p:nvPr/>
          </p:nvSpPr>
          <p:spPr>
            <a:xfrm>
              <a:off x="2159409" y="3070708"/>
              <a:ext cx="324464" cy="1474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0283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15D01-93AE-DFC3-F4A4-C227CADD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FC2FC-4847-02F7-65F2-9D1871B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 obtenção do atributo classe, outros passo foram tomados, a saber: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Exclusão de valores com mais de 50% de valores faltantes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Normalização dos Dados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Transformação de variáveis categóricas em variáveis </a:t>
            </a:r>
            <a:r>
              <a:rPr lang="pt-BR" dirty="0" err="1"/>
              <a:t>dummy</a:t>
            </a:r>
            <a:r>
              <a:rPr lang="pt-BR" dirty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Remoção de </a:t>
            </a:r>
            <a:r>
              <a:rPr lang="pt-BR" dirty="0" err="1"/>
              <a:t>features</a:t>
            </a:r>
            <a:r>
              <a:rPr lang="pt-BR" dirty="0"/>
              <a:t> com a Regressão Lasso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Foram usadas técnicas de </a:t>
            </a:r>
            <a:r>
              <a:rPr lang="pt-BR" dirty="0" err="1"/>
              <a:t>oversampling</a:t>
            </a:r>
            <a:r>
              <a:rPr lang="pt-BR" dirty="0"/>
              <a:t> (SMOTE) e </a:t>
            </a:r>
            <a:r>
              <a:rPr lang="pt-BR" dirty="0" err="1"/>
              <a:t>undersampling</a:t>
            </a:r>
            <a:r>
              <a:rPr lang="pt-BR" dirty="0"/>
              <a:t> (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0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1681B-25BA-9ECF-46E7-EF59EF4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para 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EDB91-D40B-9C7A-39EE-97E057DD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Variables and Sample Weights: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https://wwwn.cdc.gov/Nchs/Nhanes/2013-2014/DEMO_H.XPT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Dietary Interview - Total Nutrient Intakes, First Day: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https://wwwn.cdc.gov/Nchs/Nhanes/2013-2014/DR1TOT_H.XPT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Oral Health – </a:t>
            </a:r>
            <a:r>
              <a:rPr lang="pt-BR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Dentition</a:t>
            </a: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https://wwwn.cdc.gov/Nchs/Nhanes/2013-2014/OHXDEN_H.XPT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49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8FB9-ECA4-3462-38CA-762B0BB1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Escolhido – 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F0BB8-131B-C45A-D76C-1D47AC5B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que obteve o melhor desempenho, além de ser mais simples e oferecer boa </a:t>
            </a:r>
            <a:r>
              <a:rPr lang="pt-BR" dirty="0" err="1"/>
              <a:t>explicabilidade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630D23-1C04-D218-0C8B-301670A9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1" y="2985818"/>
            <a:ext cx="4796143" cy="20250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D419D3C-A639-EFEF-B3E6-9176671E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07" y="2985818"/>
            <a:ext cx="5560645" cy="20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1DAD9-E46D-8AC2-E6C0-2740BC01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e </a:t>
            </a:r>
            <a:r>
              <a:rPr lang="pt-BR" dirty="0" err="1"/>
              <a:t>Tuning</a:t>
            </a:r>
            <a:r>
              <a:rPr lang="pt-BR" dirty="0"/>
              <a:t>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151D5-1980-8AF3-06C4-6FE43E57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achar os melhores parâmetros do modelo foi utilizado o </a:t>
            </a:r>
            <a:r>
              <a:rPr lang="pt-BR" dirty="0" err="1"/>
              <a:t>GridSearchCV</a:t>
            </a:r>
            <a:r>
              <a:rPr lang="pt-BR" dirty="0"/>
              <a:t>.</a:t>
            </a:r>
          </a:p>
          <a:p>
            <a:r>
              <a:rPr lang="pt-BR" dirty="0"/>
              <a:t>Por default, o </a:t>
            </a:r>
            <a:r>
              <a:rPr lang="pt-BR" dirty="0" err="1"/>
              <a:t>GridSearchCV</a:t>
            </a:r>
            <a:r>
              <a:rPr lang="pt-BR" dirty="0"/>
              <a:t> já possui uma Validação Cruzada Estratificada de 5 </a:t>
            </a:r>
            <a:r>
              <a:rPr lang="pt-BR" dirty="0" err="1"/>
              <a:t>folds</a:t>
            </a:r>
            <a:r>
              <a:rPr lang="pt-BR" dirty="0"/>
              <a:t>.</a:t>
            </a:r>
          </a:p>
          <a:p>
            <a:r>
              <a:rPr lang="pt-BR" dirty="0"/>
              <a:t>Os parâmetros obtidos foram: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C: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Solver: </a:t>
            </a:r>
            <a:r>
              <a:rPr lang="pt-BR" dirty="0" err="1"/>
              <a:t>lbfgs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97162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501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Cacho</vt:lpstr>
      <vt:lpstr>Sistema de Predição de Perde de Dentes</vt:lpstr>
      <vt:lpstr>Motivação</vt:lpstr>
      <vt:lpstr>Objetivo</vt:lpstr>
      <vt:lpstr>Descrição do Dataset</vt:lpstr>
      <vt:lpstr>Preparação dos Dados</vt:lpstr>
      <vt:lpstr>Preparação dos Dados</vt:lpstr>
      <vt:lpstr>Links para o Dataset</vt:lpstr>
      <vt:lpstr>Modelo Escolhido – Regressão Logística</vt:lpstr>
      <vt:lpstr>Validação e Tuning dos parâmetros</vt:lpstr>
      <vt:lpstr>Medidas de Desempenho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Predição de Perde de Dentes</dc:title>
  <dc:creator>Luiza Domingos Brito</dc:creator>
  <cp:lastModifiedBy>Luiza Domingos Brito</cp:lastModifiedBy>
  <cp:revision>1</cp:revision>
  <dcterms:created xsi:type="dcterms:W3CDTF">2023-07-12T21:41:48Z</dcterms:created>
  <dcterms:modified xsi:type="dcterms:W3CDTF">2023-07-12T23:55:09Z</dcterms:modified>
</cp:coreProperties>
</file>