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3" d="100"/>
          <a:sy n="113" d="100"/>
        </p:scale>
        <p:origin x="-1548" y="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86E45D24-AD41-4502-BF88-BCB9594FBFA7}" type="datetimeFigureOut">
              <a:rPr lang="es-ES" smtClean="0"/>
              <a:pPr/>
              <a:t>16/09/2022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BB8DF023-A3AE-4DFF-858B-B3A28F3DDFE4}"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E45D24-AD41-4502-BF88-BCB9594FBFA7}" type="datetimeFigureOut">
              <a:rPr lang="es-ES" smtClean="0"/>
              <a:pPr/>
              <a:t>16/09/2022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8DF023-A3AE-4DFF-858B-B3A28F3DDFE4}"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6495" y="427834"/>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
          <p:cNvSpPr>
            <a:spLocks noChangeArrowheads="1"/>
          </p:cNvSpPr>
          <p:nvPr/>
        </p:nvSpPr>
        <p:spPr bwMode="auto">
          <a:xfrm>
            <a:off x="4806891" y="1121523"/>
            <a:ext cx="3600400" cy="477053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Paco</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Edad: </a:t>
            </a:r>
            <a:r>
              <a:rPr lang="es-ES" sz="1600" dirty="0" smtClean="0">
                <a:latin typeface="Calibri" pitchFamily="34" charset="0"/>
                <a:ea typeface="Calibri" pitchFamily="34" charset="0"/>
                <a:cs typeface="Times New Roman" pitchFamily="18" charset="0"/>
              </a:rPr>
              <a:t>79</a:t>
            </a:r>
            <a:endPar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Ocupación:</a:t>
            </a:r>
            <a:r>
              <a:rPr kumimoji="0" lang="es-ES" sz="16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s-ES" sz="1600" i="0" u="none" strike="noStrike" cap="none" normalizeH="0" dirty="0" smtClean="0">
                <a:ln>
                  <a:noFill/>
                </a:ln>
                <a:solidFill>
                  <a:schemeClr val="tx1"/>
                </a:solidFill>
                <a:effectLst/>
                <a:latin typeface="Calibri" pitchFamily="34" charset="0"/>
                <a:ea typeface="Calibri" pitchFamily="34" charset="0"/>
                <a:cs typeface="Times New Roman" pitchFamily="18" charset="0"/>
              </a:rPr>
              <a:t>Jubilado</a:t>
            </a:r>
            <a:endParaRPr kumimoji="0" lang="es-ES" sz="160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Escenario:</a:t>
            </a:r>
            <a:r>
              <a:rPr kumimoji="0" lang="es-ES" sz="16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lang="es-ES" sz="1600" dirty="0" smtClean="0">
                <a:latin typeface="Calibri" pitchFamily="34" charset="0"/>
                <a:ea typeface="Calibri" pitchFamily="34" charset="0"/>
                <a:cs typeface="Times New Roman" pitchFamily="18" charset="0"/>
              </a:rPr>
              <a:t>Paco esta dando una vuelta con sus amigos y entran en la tienda para verla y se encuentran con la máquina. Los amigos de Paco le animan a que eche una partida para divertirse un poco aunque Paco temía de que las reglas de juego fueran demasiado difíciles.</a:t>
            </a:r>
            <a:endParaRPr lang="es-ES" sz="1600" dirty="0">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s-ES" sz="1600" dirty="0" smtClean="0">
                <a:latin typeface="Arial" pitchFamily="34" charset="0"/>
                <a:ea typeface="Calibri" pitchFamily="34" charset="0"/>
                <a:cs typeface="Times New Roman" pitchFamily="18" charset="0"/>
              </a:rPr>
              <a:t>Al intentar empezar la partida, la máquina le salta un mensaje diciendo que necesita un ticket de compra de mínimo 20€ para poder jugar. Entre todos intentaron comprar algo de la tienda para tener un ticket de compra superior a 20€ pero no les llegaba el dinero, así que se van de la tienda sin poder echar una partida.</a:t>
            </a:r>
            <a:endParaRPr lang="es-ES" sz="1600" dirty="0" smtClean="0">
              <a:latin typeface="Calibri" pitchFamily="34" charset="0"/>
              <a:ea typeface="Calibri" pitchFamily="34" charset="0"/>
              <a:cs typeface="Times New Roman" pitchFamily="18" charset="0"/>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7830"/>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1"/>
          <p:cNvSpPr>
            <a:spLocks noChangeArrowheads="1"/>
          </p:cNvSpPr>
          <p:nvPr/>
        </p:nvSpPr>
        <p:spPr bwMode="auto">
          <a:xfrm>
            <a:off x="497153" y="756029"/>
            <a:ext cx="3600400" cy="560153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Sara</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Edad: </a:t>
            </a:r>
            <a:r>
              <a:rPr lang="es-ES" sz="1600" dirty="0" smtClean="0">
                <a:latin typeface="Calibri" pitchFamily="34" charset="0"/>
                <a:ea typeface="Calibri" pitchFamily="34" charset="0"/>
                <a:cs typeface="Times New Roman" pitchFamily="18" charset="0"/>
              </a:rPr>
              <a:t>30</a:t>
            </a:r>
            <a:endPar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Ocupación: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Empresaria</a:t>
            </a:r>
            <a:endParaRPr kumimoji="0" lang="es-ES" sz="160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Escenario: </a:t>
            </a:r>
            <a:r>
              <a:rPr kumimoji="0" lang="es-ES" sz="14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Sara</a:t>
            </a:r>
            <a:r>
              <a:rPr kumimoji="0" lang="es-ES" sz="1400" i="0" u="none" strike="noStrike" cap="none" normalizeH="0" dirty="0" smtClean="0">
                <a:ln>
                  <a:noFill/>
                </a:ln>
                <a:solidFill>
                  <a:schemeClr val="tx1"/>
                </a:solidFill>
                <a:effectLst/>
                <a:latin typeface="Calibri" pitchFamily="34" charset="0"/>
                <a:ea typeface="Calibri" pitchFamily="34" charset="0"/>
                <a:cs typeface="Times New Roman" pitchFamily="18" charset="0"/>
              </a:rPr>
              <a:t> viene a España desde Estados Unidos a cerrar un negocio empresarial y, tras cerrar el negocio, se da una vuelta por la ciudad hasta encontrar la tienda y decide comprar una figura de un videojuego como recuerdo por 35€. Al ver que se le ofrece jugar a la máquina por tener un ticket de compra superior a 20€, decide jugar una partida.</a:t>
            </a:r>
          </a:p>
          <a:p>
            <a:pPr marL="0" marR="0" lvl="0" indent="0" algn="just" defTabSz="914400" rtl="0" eaLnBrk="0" fontAlgn="base" latinLnBrk="0" hangingPunct="0">
              <a:lnSpc>
                <a:spcPct val="100000"/>
              </a:lnSpc>
              <a:spcBef>
                <a:spcPct val="0"/>
              </a:spcBef>
              <a:spcAft>
                <a:spcPct val="0"/>
              </a:spcAft>
              <a:buClrTx/>
              <a:buSzTx/>
              <a:buFontTx/>
              <a:buNone/>
              <a:tabLst/>
            </a:pPr>
            <a:r>
              <a:rPr lang="es-ES" sz="1400" dirty="0" smtClean="0">
                <a:latin typeface="Calibri" pitchFamily="34" charset="0"/>
                <a:ea typeface="Calibri" pitchFamily="34" charset="0"/>
                <a:cs typeface="Times New Roman" pitchFamily="18" charset="0"/>
              </a:rPr>
              <a:t>Al ver la interfaz de la máquina se da cuenta de que tiene la opción de cambiar el idioma del juego a inglés para que no lo tenga en español, ya que no sabe nada de español.</a:t>
            </a:r>
          </a:p>
          <a:p>
            <a:pPr marL="0" marR="0" lvl="0" indent="0" algn="just" defTabSz="914400" rtl="0" eaLnBrk="0" fontAlgn="base" latinLnBrk="0" hangingPunct="0">
              <a:lnSpc>
                <a:spcPct val="100000"/>
              </a:lnSpc>
              <a:spcBef>
                <a:spcPct val="0"/>
              </a:spcBef>
              <a:spcAft>
                <a:spcPct val="0"/>
              </a:spcAft>
              <a:buClrTx/>
              <a:buSzTx/>
              <a:buFontTx/>
              <a:buNone/>
              <a:tabLst/>
            </a:pPr>
            <a:r>
              <a:rPr lang="es-ES" sz="1400" dirty="0" smtClean="0">
                <a:latin typeface="Calibri" pitchFamily="34" charset="0"/>
                <a:ea typeface="Calibri" pitchFamily="34" charset="0"/>
                <a:cs typeface="Times New Roman" pitchFamily="18" charset="0"/>
              </a:rPr>
              <a:t>Gana la partida con una puntuación final de 4 puntos pero al llegar a la pantalla de recompensas se da cuenta de que no le alcanza la puntuación para reclamar cualquiera de los premios disponibles. Ante esta situación Sara intenta reclamar cualquiera de los premios pese a no tener la puntuación suficiente pero la máquina le muestra un mensaje diciendo que no tiene la puntuación suficiente, así que se va de la tienda y vuelve a Estados Unidos.</a:t>
            </a:r>
            <a:endParaRPr kumimoji="0" lang="es-ES" sz="1400" i="0" u="none" strike="noStrike" cap="none" normalizeH="0" dirty="0" smtClean="0">
              <a:ln>
                <a:noFill/>
              </a:ln>
              <a:solidFill>
                <a:schemeClr val="tx1"/>
              </a:solidFill>
              <a:effectLst/>
              <a:latin typeface="Calibri" pitchFamily="34" charset="0"/>
              <a:ea typeface="Calibri" pitchFamily="34" charset="0"/>
              <a:cs typeface="Times New Roman"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049941">
            <a:off x="3038252" y="292721"/>
            <a:ext cx="1158789" cy="122018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 name="Picture 4"/>
          <p:cNvPicPr>
            <a:picLocks noChangeAspect="1" noChangeArrowheads="1"/>
          </p:cNvPicPr>
          <p:nvPr/>
        </p:nvPicPr>
        <p:blipFill>
          <a:blip r:embed="rId4" cstate="print"/>
          <a:srcRect/>
          <a:stretch>
            <a:fillRect/>
          </a:stretch>
        </p:blipFill>
        <p:spPr bwMode="auto">
          <a:xfrm rot="655414">
            <a:off x="7678868" y="227638"/>
            <a:ext cx="986660" cy="13889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146204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314" y="600075"/>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00075"/>
            <a:ext cx="4248150" cy="6257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
          <p:cNvSpPr>
            <a:spLocks noChangeArrowheads="1"/>
          </p:cNvSpPr>
          <p:nvPr/>
        </p:nvSpPr>
        <p:spPr bwMode="auto">
          <a:xfrm>
            <a:off x="539552" y="1103799"/>
            <a:ext cx="3600400" cy="452431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Nombre:</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Juan</a:t>
            </a: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Edad: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48</a:t>
            </a: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Ocupación: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Abogado</a:t>
            </a:r>
            <a:endParaRPr kumimoji="0" lang="es-ES" sz="160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Escenario: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Juan llega a la tiend</a:t>
            </a:r>
            <a:r>
              <a:rPr lang="es-ES" sz="1600" dirty="0" smtClean="0">
                <a:latin typeface="Calibri" pitchFamily="34" charset="0"/>
                <a:ea typeface="Calibri" pitchFamily="34" charset="0"/>
                <a:cs typeface="Times New Roman" pitchFamily="18" charset="0"/>
              </a:rPr>
              <a:t>a y le compra un juego a su hijo para su cumpleaños. Se gasta 15€ en el juego e intenta echar una partida en la máquina pero al ser un ticket de compra de inferior a 20€ no le deja echar la partida. Juan compra otro juego por unos 5€ para tener entre los dos tickets una compra en total de 20€. Vuelve a la máquina pero al escanear el segundo ticket le salta el mensaje de que el ticket de compra es inferior a 20€. Al ver que no puede acumular el dinero de dos compras, vuelve a casa con dos juegos como regalo de cumpleaños para el hijo</a:t>
            </a:r>
            <a:endParaRPr kumimoji="0" lang="es-ES" sz="1600" i="0" u="none" strike="noStrike" cap="none" normalizeH="0" baseline="0" dirty="0" smtClean="0">
              <a:ln>
                <a:noFill/>
              </a:ln>
              <a:solidFill>
                <a:schemeClr val="tx1"/>
              </a:solidFill>
              <a:effectLst/>
              <a:latin typeface="Arial" pitchFamily="34" charset="0"/>
            </a:endParaRPr>
          </a:p>
        </p:txBody>
      </p:sp>
      <p:sp>
        <p:nvSpPr>
          <p:cNvPr id="15" name="Rectangle 1"/>
          <p:cNvSpPr>
            <a:spLocks noChangeArrowheads="1"/>
          </p:cNvSpPr>
          <p:nvPr/>
        </p:nvSpPr>
        <p:spPr bwMode="auto">
          <a:xfrm>
            <a:off x="5076056" y="1220658"/>
            <a:ext cx="3600400" cy="501675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Nombre:</a:t>
            </a:r>
            <a:r>
              <a:rPr lang="es-ES" sz="1600" dirty="0">
                <a:latin typeface="Calibri" pitchFamily="34" charset="0"/>
                <a:ea typeface="Calibri" pitchFamily="34" charset="0"/>
                <a:cs typeface="Times New Roman" pitchFamily="18" charset="0"/>
              </a:rPr>
              <a:t> </a:t>
            </a:r>
            <a:r>
              <a:rPr lang="es-ES" sz="1600" dirty="0" smtClean="0">
                <a:latin typeface="Calibri" pitchFamily="34" charset="0"/>
                <a:ea typeface="Calibri" pitchFamily="34" charset="0"/>
                <a:cs typeface="Times New Roman" pitchFamily="18" charset="0"/>
              </a:rPr>
              <a:t>Natalia</a:t>
            </a:r>
            <a:endPar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Edad: </a:t>
            </a:r>
            <a:r>
              <a:rPr lang="es-ES" sz="1600" dirty="0" smtClean="0">
                <a:latin typeface="Calibri" pitchFamily="34" charset="0"/>
                <a:ea typeface="Calibri" pitchFamily="34" charset="0"/>
                <a:cs typeface="Times New Roman" pitchFamily="18" charset="0"/>
              </a:rPr>
              <a:t>14</a:t>
            </a:r>
            <a:endPar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Ocupación: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Estudiante	</a:t>
            </a:r>
            <a:endParaRPr kumimoji="0" lang="es-ES" sz="1600" i="0" u="none" strike="noStrike" cap="none" normalizeH="0" baseline="0" dirty="0" smtClean="0">
              <a:ln>
                <a:noFill/>
              </a:ln>
              <a:solidFill>
                <a:schemeClr val="tx1"/>
              </a:solidFill>
              <a:effectLst/>
              <a:latin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s-ES" sz="16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Escenario: </a:t>
            </a:r>
            <a:r>
              <a:rPr kumimoji="0" lang="es-ES" sz="160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Natalia</a:t>
            </a:r>
            <a:r>
              <a:rPr kumimoji="0" lang="es-ES" sz="1600" i="0" u="none" strike="noStrike" cap="none" normalizeH="0" dirty="0" smtClean="0">
                <a:ln>
                  <a:noFill/>
                </a:ln>
                <a:solidFill>
                  <a:schemeClr val="tx1"/>
                </a:solidFill>
                <a:effectLst/>
                <a:latin typeface="Calibri" pitchFamily="34" charset="0"/>
                <a:ea typeface="Calibri" pitchFamily="34" charset="0"/>
                <a:cs typeface="Times New Roman" pitchFamily="18" charset="0"/>
              </a:rPr>
              <a:t> llega a la tienda tras salir de clase y compra una consola por 45€ como recompensa de sacar notas muy altas en los exámenes. Natalia juega una partida en la máquina aprovechando que tiene un ticket de compra superior a 20€ y gana la partida con una puntuación final de 90 puntos.</a:t>
            </a:r>
          </a:p>
          <a:p>
            <a:pPr marL="0" marR="0" lvl="0" indent="0" algn="just" defTabSz="914400" rtl="0" eaLnBrk="0" fontAlgn="base" latinLnBrk="0" hangingPunct="0">
              <a:lnSpc>
                <a:spcPct val="100000"/>
              </a:lnSpc>
              <a:spcBef>
                <a:spcPct val="0"/>
              </a:spcBef>
              <a:spcAft>
                <a:spcPct val="0"/>
              </a:spcAft>
              <a:buClrTx/>
              <a:buSzTx/>
              <a:buFontTx/>
              <a:buNone/>
              <a:tabLst/>
            </a:pPr>
            <a:r>
              <a:rPr lang="es-ES" sz="1600" baseline="0" dirty="0" smtClean="0">
                <a:latin typeface="Calibri" pitchFamily="34" charset="0"/>
                <a:cs typeface="Times New Roman" pitchFamily="18" charset="0"/>
              </a:rPr>
              <a:t>Al</a:t>
            </a:r>
            <a:r>
              <a:rPr lang="es-ES" sz="1600" dirty="0" smtClean="0">
                <a:latin typeface="Calibri" pitchFamily="34" charset="0"/>
                <a:cs typeface="Times New Roman" pitchFamily="18" charset="0"/>
              </a:rPr>
              <a:t> llegar a la pantalla de recompensas elige un juego para su nueva consola por 25 puntos y un mando por 80 puntos pero al reclamar los dos productos, la máquina le dice que no tiene los puntos suficientes para comprar ambos productos, así que decide comprar el mando y una camiseta que le costó 10 puntos.</a:t>
            </a:r>
            <a:endParaRPr kumimoji="0" lang="es-ES" sz="1600" i="0" u="none" strike="noStrike" cap="none" normalizeH="0" baseline="0" dirty="0" smtClean="0">
              <a:ln>
                <a:noFill/>
              </a:ln>
              <a:solidFill>
                <a:schemeClr val="tx1"/>
              </a:solidFill>
              <a:effectLst/>
              <a:latin typeface="Arial"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980670">
            <a:off x="7631016" y="320601"/>
            <a:ext cx="984678" cy="11915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9" name="Picture 2"/>
          <p:cNvPicPr>
            <a:picLocks noChangeAspect="1" noChangeArrowheads="1"/>
          </p:cNvPicPr>
          <p:nvPr/>
        </p:nvPicPr>
        <p:blipFill>
          <a:blip r:embed="rId4" cstate="print"/>
          <a:srcRect/>
          <a:stretch>
            <a:fillRect/>
          </a:stretch>
        </p:blipFill>
        <p:spPr bwMode="auto">
          <a:xfrm rot="889698">
            <a:off x="3281030" y="265055"/>
            <a:ext cx="1003139" cy="12828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style>
          <a:lnRef idx="3">
            <a:schemeClr val="lt1"/>
          </a:lnRef>
          <a:fillRef idx="1">
            <a:schemeClr val="dk1"/>
          </a:fillRef>
          <a:effectRef idx="1">
            <a:schemeClr val="dk1"/>
          </a:effectRef>
          <a:fontRef idx="minor">
            <a:schemeClr val="lt1"/>
          </a:fontRef>
        </p:style>
      </p:pic>
    </p:spTree>
    <p:extLst>
      <p:ext uri="{BB962C8B-B14F-4D97-AF65-F5344CB8AC3E}">
        <p14:creationId xmlns:p14="http://schemas.microsoft.com/office/powerpoint/2010/main" val="23527629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TotalTime>
  <Words>471</Words>
  <Application>Microsoft Office PowerPoint</Application>
  <PresentationFormat>Presentación en pantalla (4:3)</PresentationFormat>
  <Paragraphs>20</Paragraphs>
  <Slides>2</Slides>
  <Notes>0</Notes>
  <HiddenSlides>0</HiddenSlides>
  <MMClips>0</MMClips>
  <ScaleCrop>false</ScaleCrop>
  <HeadingPairs>
    <vt:vector size="4" baseType="variant">
      <vt:variant>
        <vt:lpstr>Tema</vt:lpstr>
      </vt:variant>
      <vt:variant>
        <vt:i4>1</vt:i4>
      </vt:variant>
      <vt:variant>
        <vt:lpstr>Títulos de diapositiva</vt:lpstr>
      </vt:variant>
      <vt:variant>
        <vt:i4>2</vt:i4>
      </vt:variant>
    </vt:vector>
  </HeadingPairs>
  <TitlesOfParts>
    <vt:vector size="3" baseType="lpstr">
      <vt:lpstr>Tema de Office</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dc:creator>
  <cp:lastModifiedBy>Miguel</cp:lastModifiedBy>
  <cp:revision>84</cp:revision>
  <dcterms:created xsi:type="dcterms:W3CDTF">2014-09-24T10:53:59Z</dcterms:created>
  <dcterms:modified xsi:type="dcterms:W3CDTF">2022-09-16T18:26:27Z</dcterms:modified>
</cp:coreProperties>
</file>