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7" r:id="rId2"/>
    <p:sldId id="257" r:id="rId3"/>
    <p:sldId id="258" r:id="rId4"/>
    <p:sldId id="265" r:id="rId5"/>
    <p:sldId id="264" r:id="rId6"/>
    <p:sldId id="260" r:id="rId7"/>
    <p:sldId id="266" r:id="rId8"/>
    <p:sldId id="261" r:id="rId9"/>
    <p:sldId id="262" r:id="rId10"/>
    <p:sldId id="263" r:id="rId1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6357" autoAdjust="0"/>
  </p:normalViewPr>
  <p:slideViewPr>
    <p:cSldViewPr snapToGrid="0">
      <p:cViewPr varScale="1">
        <p:scale>
          <a:sx n="99" d="100"/>
          <a:sy n="99" d="100"/>
        </p:scale>
        <p:origin x="90" y="3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3118F-4CDE-47A0-A229-5E0F37F3687F}" type="datetimeFigureOut">
              <a:rPr lang="nl-BE" smtClean="0"/>
              <a:t>30/05/2020</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C553F-A3E2-4401-AC73-236D0F7EA617}" type="slidenum">
              <a:rPr lang="nl-BE" smtClean="0"/>
              <a:t>‹#›</a:t>
            </a:fld>
            <a:endParaRPr lang="nl-BE"/>
          </a:p>
        </p:txBody>
      </p:sp>
    </p:spTree>
    <p:extLst>
      <p:ext uri="{BB962C8B-B14F-4D97-AF65-F5344CB8AC3E}">
        <p14:creationId xmlns:p14="http://schemas.microsoft.com/office/powerpoint/2010/main" val="249173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my own words, Dependency injection is a software technique/pattern that supplies an object with every other object it needs (depends on) to execute its own logic. </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helps with enforcing the “Single-responsibility principle” of SOLID and if used in conjunction with Interfaces, it also helps with enforcing the “Dependency inversion principle” of SOLID</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also help you keep your code DRY as you reduce the chance of duplicating the logic to instantiate the dependency objects.</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3</a:t>
            </a:fld>
            <a:endParaRPr lang="nl-BE"/>
          </a:p>
        </p:txBody>
      </p:sp>
    </p:spTree>
    <p:extLst>
      <p:ext uri="{BB962C8B-B14F-4D97-AF65-F5344CB8AC3E}">
        <p14:creationId xmlns:p14="http://schemas.microsoft.com/office/powerpoint/2010/main" val="83240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Inversion of Control containers are an optional tool that can be used by a framework (</a:t>
            </a:r>
            <a:r>
              <a:rPr lang="en-US" sz="1200" kern="1200" dirty="0" err="1">
                <a:solidFill>
                  <a:schemeClr val="tx1"/>
                </a:solidFill>
                <a:effectLst/>
                <a:latin typeface="+mn-lt"/>
                <a:ea typeface="+mn-ea"/>
                <a:cs typeface="+mn-cs"/>
              </a:rPr>
              <a:t>mvc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umbraco</a:t>
            </a:r>
            <a:r>
              <a:rPr lang="en-US" sz="1200" kern="1200" dirty="0">
                <a:solidFill>
                  <a:schemeClr val="tx1"/>
                </a:solidFill>
                <a:effectLst/>
                <a:latin typeface="+mn-lt"/>
                <a:ea typeface="+mn-ea"/>
                <a:cs typeface="+mn-cs"/>
              </a:rPr>
              <a:t>, …) to grab the implementation of a dependency and supply it to the objects defined by your custom code (controllers). Both the framework and the application that uses the framework can add implementations to the container to satisfy all dependencies in the application.</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6</a:t>
            </a:fld>
            <a:endParaRPr lang="nl-BE"/>
          </a:p>
        </p:txBody>
      </p:sp>
    </p:spTree>
    <p:extLst>
      <p:ext uri="{BB962C8B-B14F-4D97-AF65-F5344CB8AC3E}">
        <p14:creationId xmlns:p14="http://schemas.microsoft.com/office/powerpoint/2010/main" val="2138981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Usually registration into the IOC container is done somewhere in your app startup, however. Because we typically want to register things after Umbraco has registered its own implementations, Umbraco supplies the ability to trigger a registration in a component. So the steps we need to take are</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9</a:t>
            </a:fld>
            <a:endParaRPr lang="nl-BE"/>
          </a:p>
        </p:txBody>
      </p:sp>
    </p:spTree>
    <p:extLst>
      <p:ext uri="{BB962C8B-B14F-4D97-AF65-F5344CB8AC3E}">
        <p14:creationId xmlns:p14="http://schemas.microsoft.com/office/powerpoint/2010/main" val="58906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we request our dependencies in a controller? The easiest way is to use constructor injection, by defining the type and variable in the constructor. Umbraco will take it from there.</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10</a:t>
            </a:fld>
            <a:endParaRPr lang="nl-BE"/>
          </a:p>
        </p:txBody>
      </p:sp>
    </p:spTree>
    <p:extLst>
      <p:ext uri="{BB962C8B-B14F-4D97-AF65-F5344CB8AC3E}">
        <p14:creationId xmlns:p14="http://schemas.microsoft.com/office/powerpoint/2010/main" val="6258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678-A2DA-4DE0-BF18-A0FC22EC4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B48540F7-C012-436E-B5EF-E6ABFB006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E6215AF3-030D-4E7A-9965-760D19436D64}"/>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6B37DD7D-764E-4BD1-9158-78CFAFDA8366}"/>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A0B3B05F-41F2-464E-9D82-0F7BB4A41ED8}"/>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25522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8995-87F5-4B6A-A8F9-C99F508822D4}"/>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0A38B5EB-EC27-44C4-BA18-AF696F647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5B9B8DAD-E4AB-4591-B34C-2D73A9FD853D}"/>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80615EB8-BBEC-4E27-9BCC-237CD954CB9F}"/>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DA0FC1FD-3F77-48A4-B0B0-D5DA39E79990}"/>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47612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5CF2F-CD15-4F8B-A37B-2229B7FD61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3AAFA95B-BED4-43BD-BA82-A803B62EB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F9348E76-7D3A-463B-8F63-CC8174F11FF5}"/>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B3F866BF-5868-4355-A8ED-8972F3648ACE}"/>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972BAE63-1926-463F-BBDC-C498F94B4123}"/>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48788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977-7F3F-4273-B863-3E2717CB0784}"/>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6A2173D7-D46A-4436-AAAE-1AF12EE56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2159D26B-C17C-4352-A828-54E8EED7535E}"/>
              </a:ext>
            </a:extLst>
          </p:cNvPr>
          <p:cNvSpPr>
            <a:spLocks noGrp="1"/>
          </p:cNvSpPr>
          <p:nvPr>
            <p:ph type="dt" sz="half" idx="10"/>
          </p:nvPr>
        </p:nvSpPr>
        <p:spPr/>
        <p:txBody>
          <a:bodyPr/>
          <a:lstStyle/>
          <a:p>
            <a:fld id="{7E35D2A4-ADCC-4372-8D65-D8890C615F14}" type="datetimeFigureOut">
              <a:rPr lang="nl-BE" smtClean="0"/>
              <a:t>30/05/2020</a:t>
            </a:fld>
            <a:endParaRPr lang="nl-BE" dirty="0"/>
          </a:p>
        </p:txBody>
      </p:sp>
      <p:sp>
        <p:nvSpPr>
          <p:cNvPr id="5" name="Footer Placeholder 4">
            <a:extLst>
              <a:ext uri="{FF2B5EF4-FFF2-40B4-BE49-F238E27FC236}">
                <a16:creationId xmlns:a16="http://schemas.microsoft.com/office/drawing/2014/main" id="{249B142B-1FA1-4D7D-999B-25430D6E11C4}"/>
              </a:ext>
            </a:extLst>
          </p:cNvPr>
          <p:cNvSpPr>
            <a:spLocks noGrp="1"/>
          </p:cNvSpPr>
          <p:nvPr>
            <p:ph type="ftr" sz="quarter" idx="11"/>
          </p:nvPr>
        </p:nvSpPr>
        <p:spPr/>
        <p:txBody>
          <a:bodyPr/>
          <a:lstStyle>
            <a:lvl1pPr>
              <a:defRPr sz="1400">
                <a:solidFill>
                  <a:schemeClr val="bg1">
                    <a:lumMod val="95000"/>
                  </a:schemeClr>
                </a:solidFill>
              </a:defRPr>
            </a:lvl1pPr>
          </a:lstStyle>
          <a:p>
            <a:r>
              <a:rPr lang="en-US" dirty="0"/>
              <a:t>@Migaroez</a:t>
            </a:r>
            <a:endParaRPr lang="nl-BE" dirty="0"/>
          </a:p>
        </p:txBody>
      </p:sp>
      <p:sp>
        <p:nvSpPr>
          <p:cNvPr id="6" name="Slide Number Placeholder 5">
            <a:extLst>
              <a:ext uri="{FF2B5EF4-FFF2-40B4-BE49-F238E27FC236}">
                <a16:creationId xmlns:a16="http://schemas.microsoft.com/office/drawing/2014/main" id="{1FBAC3F0-DEBE-4248-81A1-F764543146D8}"/>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34413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CA9F-6098-4B23-8BEC-CB8C69D96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56E018A0-7A98-4172-B31C-E9EB8E858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8E1C6-5CCF-4BCF-BEDE-5D50D2019709}"/>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1BE750CD-93AB-4C8A-905F-6D49F39C93B0}"/>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6146FAE5-9A7F-4B0D-912B-2B9609785B3D}"/>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81479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3744-92C3-40D6-9645-09179D3676D3}"/>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E7465A1-AA16-40E2-B73A-716BC27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2CF9D7F8-0CFB-494F-8E41-00D5E6D77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9E42ED9C-A423-40D5-8A79-274C016B0EAE}"/>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A3FEB35F-7CC1-41AB-8794-B06153ADF283}"/>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E23EFCBB-A809-48CC-AF36-2E5C26E6F93D}"/>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5472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2020-4E43-4A9A-997D-1D8E37E0D57D}"/>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E4FDA7B8-4F66-4ABF-9A4F-46BC4527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3E204-25C6-4DB9-B33C-8199F582BE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C668740D-A719-43B3-8271-D44991D6C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5A8AD-8C50-4738-B0E8-F9AA67155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EF49DE64-9B22-44F2-9A4E-B75F9185394B}"/>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8" name="Footer Placeholder 7">
            <a:extLst>
              <a:ext uri="{FF2B5EF4-FFF2-40B4-BE49-F238E27FC236}">
                <a16:creationId xmlns:a16="http://schemas.microsoft.com/office/drawing/2014/main" id="{2EFFC2D4-C6AA-460A-87A6-47A1DDD271BA}"/>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94CAF306-71CA-431C-A7E2-45CC4FBD0829}"/>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70618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C885-8277-4171-BC53-B8F40DE77988}"/>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BBC979FC-C2B5-45B6-B1F2-4F37F5705838}"/>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4" name="Footer Placeholder 3">
            <a:extLst>
              <a:ext uri="{FF2B5EF4-FFF2-40B4-BE49-F238E27FC236}">
                <a16:creationId xmlns:a16="http://schemas.microsoft.com/office/drawing/2014/main" id="{601E27B7-3311-40EB-B58A-8ABD93C9F68C}"/>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2ACC436A-EB3F-4548-80A7-A396DEA42145}"/>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410066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6FD5F-862F-47DE-B2CF-02D2431A110B}"/>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3" name="Footer Placeholder 2">
            <a:extLst>
              <a:ext uri="{FF2B5EF4-FFF2-40B4-BE49-F238E27FC236}">
                <a16:creationId xmlns:a16="http://schemas.microsoft.com/office/drawing/2014/main" id="{13C0A762-B5C0-4134-98BB-9401B62A3DC4}"/>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EBC53E4B-97B5-4ECD-837C-39A3409A022F}"/>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33811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242F-C896-484B-A967-CA1F68455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64312F97-949D-4CF8-BEEF-D74E9A10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49D0190F-FF13-462C-9373-6DB687F59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68ECF-E044-46AE-89AC-CDCDA851EFF8}"/>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5B6696D3-9BCE-4F54-81F0-31EE417BD738}"/>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50DF8FB5-3C5F-4ED9-937B-C0AEF1C03AB6}"/>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368543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975F-F797-4612-B29F-B2F784D8C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0BEB8AE2-B989-4987-BB8D-EB9C2175B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00A9F9A5-D516-41A8-83B8-70AF8CA1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2B063-501F-4C95-AB84-144DA5EAA5A3}"/>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41C13C74-B5A6-4B1B-9675-E9339ABD47EA}"/>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438E53BC-D308-49F4-80CE-1BE7921B3D80}"/>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77523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5E2765D4-1641-428B-95A8-74AAB890707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25" y="-1"/>
            <a:ext cx="12182475" cy="6853281"/>
          </a:xfrm>
          <a:prstGeom prst="rect">
            <a:avLst/>
          </a:prstGeom>
        </p:spPr>
      </p:pic>
      <p:sp>
        <p:nvSpPr>
          <p:cNvPr id="2" name="Title Placeholder 1">
            <a:extLst>
              <a:ext uri="{FF2B5EF4-FFF2-40B4-BE49-F238E27FC236}">
                <a16:creationId xmlns:a16="http://schemas.microsoft.com/office/drawing/2014/main" id="{4C07DF4F-744F-42DE-B860-753D720A7BD9}"/>
              </a:ext>
            </a:extLst>
          </p:cNvPr>
          <p:cNvSpPr>
            <a:spLocks noGrp="1"/>
          </p:cNvSpPr>
          <p:nvPr>
            <p:ph type="title"/>
          </p:nvPr>
        </p:nvSpPr>
        <p:spPr>
          <a:xfrm>
            <a:off x="2610196" y="512749"/>
            <a:ext cx="8743604" cy="636559"/>
          </a:xfrm>
          <a:prstGeom prst="rect">
            <a:avLst/>
          </a:prstGeom>
        </p:spPr>
        <p:txBody>
          <a:bodyPr vert="horz" lIns="91440" tIns="45720" rIns="91440" bIns="45720" rtlCol="0" anchor="ctr">
            <a:normAutofit/>
          </a:bodyPr>
          <a:lstStyle/>
          <a:p>
            <a:r>
              <a:rPr lang="en-US" dirty="0"/>
              <a:t>Click to edit Master title style</a:t>
            </a:r>
            <a:endParaRPr lang="nl-BE" dirty="0"/>
          </a:p>
        </p:txBody>
      </p:sp>
      <p:sp>
        <p:nvSpPr>
          <p:cNvPr id="3" name="Text Placeholder 2">
            <a:extLst>
              <a:ext uri="{FF2B5EF4-FFF2-40B4-BE49-F238E27FC236}">
                <a16:creationId xmlns:a16="http://schemas.microsoft.com/office/drawing/2014/main" id="{E7FEC61D-0E9B-468E-B8D4-CDFFA598E140}"/>
              </a:ext>
            </a:extLst>
          </p:cNvPr>
          <p:cNvSpPr>
            <a:spLocks noGrp="1"/>
          </p:cNvSpPr>
          <p:nvPr>
            <p:ph type="body" idx="1"/>
          </p:nvPr>
        </p:nvSpPr>
        <p:spPr>
          <a:xfrm>
            <a:off x="838200" y="1489103"/>
            <a:ext cx="10515600" cy="36149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Date Placeholder 3">
            <a:extLst>
              <a:ext uri="{FF2B5EF4-FFF2-40B4-BE49-F238E27FC236}">
                <a16:creationId xmlns:a16="http://schemas.microsoft.com/office/drawing/2014/main" id="{EF488380-D13F-4A29-95BA-4E3218C5D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8EC9A824-964D-4E39-B8AF-A160225FB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E1CEE2E6-CD2F-4B05-A743-2747DCE2F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D6102-A07B-4F9F-8297-389EFBFEBA9E}" type="slidenum">
              <a:rPr lang="nl-BE" smtClean="0"/>
              <a:t>‹#›</a:t>
            </a:fld>
            <a:endParaRPr lang="nl-BE"/>
          </a:p>
        </p:txBody>
      </p:sp>
    </p:spTree>
    <p:extLst>
      <p:ext uri="{BB962C8B-B14F-4D97-AF65-F5344CB8AC3E}">
        <p14:creationId xmlns:p14="http://schemas.microsoft.com/office/powerpoint/2010/main" val="87411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4FBC69-F0F6-4980-8AC3-1192EE079A4A}"/>
              </a:ext>
            </a:extLst>
          </p:cNvPr>
          <p:cNvSpPr>
            <a:spLocks noGrp="1"/>
          </p:cNvSpPr>
          <p:nvPr>
            <p:ph type="title"/>
          </p:nvPr>
        </p:nvSpPr>
        <p:spPr>
          <a:xfrm>
            <a:off x="1478082" y="1662281"/>
            <a:ext cx="8743604" cy="636559"/>
          </a:xfrm>
        </p:spPr>
        <p:txBody>
          <a:bodyPr>
            <a:normAutofit fontScale="90000"/>
          </a:bodyPr>
          <a:lstStyle/>
          <a:p>
            <a:pPr algn="ctr"/>
            <a:r>
              <a:rPr lang="en-US" dirty="0"/>
              <a:t>An introduction to Dependency Injection in Umbraco 8</a:t>
            </a:r>
            <a:endParaRPr lang="nl-BE" dirty="0"/>
          </a:p>
        </p:txBody>
      </p:sp>
      <p:sp>
        <p:nvSpPr>
          <p:cNvPr id="6" name="Rectangle 5">
            <a:extLst>
              <a:ext uri="{FF2B5EF4-FFF2-40B4-BE49-F238E27FC236}">
                <a16:creationId xmlns:a16="http://schemas.microsoft.com/office/drawing/2014/main" id="{07EAE507-0A6A-465E-8E3C-D4F57CF9D362}"/>
              </a:ext>
            </a:extLst>
          </p:cNvPr>
          <p:cNvSpPr/>
          <p:nvPr/>
        </p:nvSpPr>
        <p:spPr>
          <a:xfrm>
            <a:off x="5220064" y="6422962"/>
            <a:ext cx="1259640" cy="369332"/>
          </a:xfrm>
          <a:prstGeom prst="rect">
            <a:avLst/>
          </a:prstGeom>
        </p:spPr>
        <p:txBody>
          <a:bodyPr wrap="none">
            <a:spAutoFit/>
          </a:bodyPr>
          <a:lstStyle/>
          <a:p>
            <a:r>
              <a:rPr lang="en-US" dirty="0">
                <a:solidFill>
                  <a:schemeClr val="bg1">
                    <a:lumMod val="95000"/>
                  </a:schemeClr>
                </a:solidFill>
              </a:rPr>
              <a:t>@Migaroez</a:t>
            </a:r>
            <a:endParaRPr lang="nl-BE" dirty="0">
              <a:solidFill>
                <a:schemeClr val="bg1">
                  <a:lumMod val="95000"/>
                </a:schemeClr>
              </a:solidFill>
            </a:endParaRPr>
          </a:p>
        </p:txBody>
      </p:sp>
      <p:pic>
        <p:nvPicPr>
          <p:cNvPr id="8" name="Picture 7">
            <a:extLst>
              <a:ext uri="{FF2B5EF4-FFF2-40B4-BE49-F238E27FC236}">
                <a16:creationId xmlns:a16="http://schemas.microsoft.com/office/drawing/2014/main" id="{70714EE0-96C5-4DE0-ABE6-09C673AF890F}"/>
              </a:ext>
            </a:extLst>
          </p:cNvPr>
          <p:cNvPicPr>
            <a:picLocks noChangeAspect="1"/>
          </p:cNvPicPr>
          <p:nvPr/>
        </p:nvPicPr>
        <p:blipFill>
          <a:blip r:embed="rId2"/>
          <a:stretch>
            <a:fillRect/>
          </a:stretch>
        </p:blipFill>
        <p:spPr>
          <a:xfrm>
            <a:off x="1051150" y="2700337"/>
            <a:ext cx="1685925" cy="1457325"/>
          </a:xfrm>
          <a:prstGeom prst="rect">
            <a:avLst/>
          </a:prstGeom>
        </p:spPr>
      </p:pic>
      <p:pic>
        <p:nvPicPr>
          <p:cNvPr id="10" name="Picture 9" descr="A close up of a logo&#10;&#10;Description automatically generated">
            <a:extLst>
              <a:ext uri="{FF2B5EF4-FFF2-40B4-BE49-F238E27FC236}">
                <a16:creationId xmlns:a16="http://schemas.microsoft.com/office/drawing/2014/main" id="{4C08B57D-F9A5-4F78-9A46-60424A902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608" y="2019608"/>
            <a:ext cx="2818784" cy="2818784"/>
          </a:xfrm>
          <a:prstGeom prst="rect">
            <a:avLst/>
          </a:prstGeom>
        </p:spPr>
      </p:pic>
      <p:pic>
        <p:nvPicPr>
          <p:cNvPr id="14" name="Picture 13" descr="A picture containing food&#10;&#10;Description automatically generated">
            <a:extLst>
              <a:ext uri="{FF2B5EF4-FFF2-40B4-BE49-F238E27FC236}">
                <a16:creationId xmlns:a16="http://schemas.microsoft.com/office/drawing/2014/main" id="{8C6B2A3B-6A42-4F39-9B9F-4604C6AED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73" y="2700337"/>
            <a:ext cx="1638745" cy="1453828"/>
          </a:xfrm>
          <a:prstGeom prst="rect">
            <a:avLst/>
          </a:prstGeom>
        </p:spPr>
      </p:pic>
    </p:spTree>
    <p:extLst>
      <p:ext uri="{BB962C8B-B14F-4D97-AF65-F5344CB8AC3E}">
        <p14:creationId xmlns:p14="http://schemas.microsoft.com/office/powerpoint/2010/main" val="30121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6AD7-A1BB-4F19-BF60-1A34331E8224}"/>
              </a:ext>
            </a:extLst>
          </p:cNvPr>
          <p:cNvSpPr>
            <a:spLocks noGrp="1"/>
          </p:cNvSpPr>
          <p:nvPr>
            <p:ph type="title"/>
          </p:nvPr>
        </p:nvSpPr>
        <p:spPr/>
        <p:txBody>
          <a:bodyPr>
            <a:normAutofit fontScale="90000"/>
          </a:bodyPr>
          <a:lstStyle/>
          <a:p>
            <a:r>
              <a:rPr lang="en-US" dirty="0"/>
              <a:t>Requesting dependencies in </a:t>
            </a:r>
            <a:r>
              <a:rPr lang="en-US" dirty="0" err="1"/>
              <a:t>umbraco</a:t>
            </a:r>
            <a:endParaRPr lang="nl-BE" dirty="0"/>
          </a:p>
        </p:txBody>
      </p:sp>
      <p:sp>
        <p:nvSpPr>
          <p:cNvPr id="3" name="Content Placeholder 2">
            <a:extLst>
              <a:ext uri="{FF2B5EF4-FFF2-40B4-BE49-F238E27FC236}">
                <a16:creationId xmlns:a16="http://schemas.microsoft.com/office/drawing/2014/main" id="{43B6D2DD-E27C-43AC-9679-631E7122D737}"/>
              </a:ext>
            </a:extLst>
          </p:cNvPr>
          <p:cNvSpPr>
            <a:spLocks noGrp="1"/>
          </p:cNvSpPr>
          <p:nvPr>
            <p:ph idx="1"/>
          </p:nvPr>
        </p:nvSpPr>
        <p:spPr>
          <a:xfrm>
            <a:off x="838200" y="1489104"/>
            <a:ext cx="10515600" cy="532644"/>
          </a:xfrm>
        </p:spPr>
        <p:txBody>
          <a:bodyPr/>
          <a:lstStyle/>
          <a:p>
            <a:r>
              <a:rPr lang="en-US" dirty="0"/>
              <a:t>Just use the constructor</a:t>
            </a:r>
          </a:p>
        </p:txBody>
      </p:sp>
      <p:sp>
        <p:nvSpPr>
          <p:cNvPr id="4" name="TextBox 3">
            <a:extLst>
              <a:ext uri="{FF2B5EF4-FFF2-40B4-BE49-F238E27FC236}">
                <a16:creationId xmlns:a16="http://schemas.microsoft.com/office/drawing/2014/main" id="{15B3581F-26B5-40AD-A116-5D90367395F8}"/>
              </a:ext>
            </a:extLst>
          </p:cNvPr>
          <p:cNvSpPr txBox="1"/>
          <p:nvPr/>
        </p:nvSpPr>
        <p:spPr>
          <a:xfrm>
            <a:off x="906011" y="2130804"/>
            <a:ext cx="5931018"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nl-BE" dirty="0"/>
              <a:t>public class ExampleController : RenderMvcController</a:t>
            </a:r>
          </a:p>
          <a:p>
            <a:r>
              <a:rPr lang="nl-BE" dirty="0"/>
              <a:t>{</a:t>
            </a:r>
          </a:p>
          <a:p>
            <a:r>
              <a:rPr lang="nl-BE" dirty="0"/>
              <a:t>        private IDependency _myResolvedDependency;</a:t>
            </a:r>
          </a:p>
          <a:p>
            <a:endParaRPr lang="nl-BE" dirty="0"/>
          </a:p>
          <a:p>
            <a:r>
              <a:rPr lang="nl-BE" dirty="0"/>
              <a:t>        public ExampleController(IDependency myDependency)</a:t>
            </a:r>
          </a:p>
          <a:p>
            <a:r>
              <a:rPr lang="nl-BE" dirty="0"/>
              <a:t>        {</a:t>
            </a:r>
          </a:p>
          <a:p>
            <a:r>
              <a:rPr lang="nl-BE" dirty="0"/>
              <a:t>            _ myResolvedDependency = myDependency;</a:t>
            </a:r>
          </a:p>
          <a:p>
            <a:r>
              <a:rPr lang="nl-BE" dirty="0"/>
              <a:t>        }</a:t>
            </a:r>
          </a:p>
          <a:p>
            <a:r>
              <a:rPr lang="nl-BE" dirty="0"/>
              <a:t>}</a:t>
            </a:r>
          </a:p>
        </p:txBody>
      </p:sp>
    </p:spTree>
    <p:extLst>
      <p:ext uri="{BB962C8B-B14F-4D97-AF65-F5344CB8AC3E}">
        <p14:creationId xmlns:p14="http://schemas.microsoft.com/office/powerpoint/2010/main" val="264610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5D8C-10A0-4A97-93EC-9DB9B623E116}"/>
              </a:ext>
            </a:extLst>
          </p:cNvPr>
          <p:cNvSpPr>
            <a:spLocks noGrp="1"/>
          </p:cNvSpPr>
          <p:nvPr>
            <p:ph type="title"/>
          </p:nvPr>
        </p:nvSpPr>
        <p:spPr/>
        <p:txBody>
          <a:bodyPr>
            <a:normAutofit fontScale="90000"/>
          </a:bodyPr>
          <a:lstStyle/>
          <a:p>
            <a:r>
              <a:rPr lang="en-US" dirty="0"/>
              <a:t>Introduction to Dependency injection</a:t>
            </a:r>
            <a:endParaRPr lang="nl-BE" dirty="0"/>
          </a:p>
        </p:txBody>
      </p:sp>
      <p:sp>
        <p:nvSpPr>
          <p:cNvPr id="3" name="Content Placeholder 2">
            <a:extLst>
              <a:ext uri="{FF2B5EF4-FFF2-40B4-BE49-F238E27FC236}">
                <a16:creationId xmlns:a16="http://schemas.microsoft.com/office/drawing/2014/main" id="{E9A9DF60-B1FB-4AEA-8B0C-03D1AF9F45B3}"/>
              </a:ext>
            </a:extLst>
          </p:cNvPr>
          <p:cNvSpPr>
            <a:spLocks noGrp="1"/>
          </p:cNvSpPr>
          <p:nvPr>
            <p:ph idx="1"/>
          </p:nvPr>
        </p:nvSpPr>
        <p:spPr/>
        <p:txBody>
          <a:bodyPr/>
          <a:lstStyle/>
          <a:p>
            <a:r>
              <a:rPr lang="en-US" dirty="0"/>
              <a:t>What is dependency injection</a:t>
            </a:r>
          </a:p>
          <a:p>
            <a:r>
              <a:rPr lang="en-US" dirty="0"/>
              <a:t>A real-life analogy</a:t>
            </a:r>
          </a:p>
          <a:p>
            <a:r>
              <a:rPr lang="nl-BE" dirty="0" err="1"/>
              <a:t>What</a:t>
            </a:r>
            <a:r>
              <a:rPr lang="nl-BE" dirty="0"/>
              <a:t> do IOC containers </a:t>
            </a:r>
            <a:r>
              <a:rPr lang="nl-BE" dirty="0" err="1"/>
              <a:t>bring</a:t>
            </a:r>
            <a:r>
              <a:rPr lang="nl-BE" dirty="0"/>
              <a:t> to </a:t>
            </a:r>
            <a:r>
              <a:rPr lang="nl-BE" dirty="0" err="1"/>
              <a:t>the</a:t>
            </a:r>
            <a:r>
              <a:rPr lang="nl-BE" dirty="0"/>
              <a:t> </a:t>
            </a:r>
            <a:r>
              <a:rPr lang="nl-BE" dirty="0" err="1"/>
              <a:t>table</a:t>
            </a:r>
            <a:endParaRPr lang="nl-BE" dirty="0"/>
          </a:p>
          <a:p>
            <a:r>
              <a:rPr lang="nl-BE" dirty="0" err="1"/>
              <a:t>Advantages</a:t>
            </a:r>
            <a:endParaRPr lang="nl-BE" dirty="0"/>
          </a:p>
        </p:txBody>
      </p:sp>
    </p:spTree>
    <p:extLst>
      <p:ext uri="{BB962C8B-B14F-4D97-AF65-F5344CB8AC3E}">
        <p14:creationId xmlns:p14="http://schemas.microsoft.com/office/powerpoint/2010/main" val="113080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3556-D76D-4F3D-A9C8-0DEFD8C40B67}"/>
              </a:ext>
            </a:extLst>
          </p:cNvPr>
          <p:cNvSpPr>
            <a:spLocks noGrp="1"/>
          </p:cNvSpPr>
          <p:nvPr>
            <p:ph type="title"/>
          </p:nvPr>
        </p:nvSpPr>
        <p:spPr/>
        <p:txBody>
          <a:bodyPr>
            <a:normAutofit fontScale="90000"/>
          </a:bodyPr>
          <a:lstStyle/>
          <a:p>
            <a:r>
              <a:rPr lang="en-US" dirty="0"/>
              <a:t>What is dependency injection (DI)</a:t>
            </a:r>
            <a:endParaRPr lang="nl-BE" dirty="0"/>
          </a:p>
        </p:txBody>
      </p:sp>
      <p:sp>
        <p:nvSpPr>
          <p:cNvPr id="3" name="Content Placeholder 2">
            <a:extLst>
              <a:ext uri="{FF2B5EF4-FFF2-40B4-BE49-F238E27FC236}">
                <a16:creationId xmlns:a16="http://schemas.microsoft.com/office/drawing/2014/main" id="{86F7CE25-F80B-49BC-B46C-66423B2B025E}"/>
              </a:ext>
            </a:extLst>
          </p:cNvPr>
          <p:cNvSpPr>
            <a:spLocks noGrp="1"/>
          </p:cNvSpPr>
          <p:nvPr>
            <p:ph idx="1"/>
          </p:nvPr>
        </p:nvSpPr>
        <p:spPr/>
        <p:txBody>
          <a:bodyPr/>
          <a:lstStyle/>
          <a:p>
            <a:r>
              <a:rPr lang="en-US" dirty="0"/>
              <a:t>Software pattern</a:t>
            </a:r>
          </a:p>
          <a:p>
            <a:r>
              <a:rPr lang="en-US" dirty="0"/>
              <a:t>Supply objects with what they need</a:t>
            </a:r>
          </a:p>
          <a:p>
            <a:r>
              <a:rPr lang="en-US" dirty="0"/>
              <a:t>Helps with SOLID and DRY</a:t>
            </a:r>
            <a:endParaRPr lang="nl-BE" dirty="0"/>
          </a:p>
        </p:txBody>
      </p:sp>
    </p:spTree>
    <p:extLst>
      <p:ext uri="{BB962C8B-B14F-4D97-AF65-F5344CB8AC3E}">
        <p14:creationId xmlns:p14="http://schemas.microsoft.com/office/powerpoint/2010/main" val="156513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DB21-1BC6-4880-BA0B-4A5BAFAB655A}"/>
              </a:ext>
            </a:extLst>
          </p:cNvPr>
          <p:cNvSpPr>
            <a:spLocks noGrp="1"/>
          </p:cNvSpPr>
          <p:nvPr>
            <p:ph type="title"/>
          </p:nvPr>
        </p:nvSpPr>
        <p:spPr/>
        <p:txBody>
          <a:bodyPr>
            <a:normAutofit fontScale="90000"/>
          </a:bodyPr>
          <a:lstStyle/>
          <a:p>
            <a:r>
              <a:rPr lang="en-US" dirty="0"/>
              <a:t>DI in the real (non IT) world</a:t>
            </a:r>
            <a:endParaRPr lang="nl-BE" dirty="0"/>
          </a:p>
        </p:txBody>
      </p:sp>
      <p:sp>
        <p:nvSpPr>
          <p:cNvPr id="3" name="Rectangle 2">
            <a:extLst>
              <a:ext uri="{FF2B5EF4-FFF2-40B4-BE49-F238E27FC236}">
                <a16:creationId xmlns:a16="http://schemas.microsoft.com/office/drawing/2014/main" id="{FB28270C-9748-420C-B147-957F079C505E}"/>
              </a:ext>
            </a:extLst>
          </p:cNvPr>
          <p:cNvSpPr/>
          <p:nvPr/>
        </p:nvSpPr>
        <p:spPr>
          <a:xfrm>
            <a:off x="3934436" y="1602297"/>
            <a:ext cx="5184396" cy="2709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BE"/>
          </a:p>
        </p:txBody>
      </p:sp>
      <p:sp>
        <p:nvSpPr>
          <p:cNvPr id="4" name="TextBox 3">
            <a:extLst>
              <a:ext uri="{FF2B5EF4-FFF2-40B4-BE49-F238E27FC236}">
                <a16:creationId xmlns:a16="http://schemas.microsoft.com/office/drawing/2014/main" id="{5F95816C-FDAC-4DB3-9F0C-823698C82BAA}"/>
              </a:ext>
            </a:extLst>
          </p:cNvPr>
          <p:cNvSpPr txBox="1"/>
          <p:nvPr/>
        </p:nvSpPr>
        <p:spPr>
          <a:xfrm>
            <a:off x="5603845" y="1660912"/>
            <a:ext cx="2248250" cy="369332"/>
          </a:xfrm>
          <a:prstGeom prst="rect">
            <a:avLst/>
          </a:prstGeom>
          <a:noFill/>
        </p:spPr>
        <p:txBody>
          <a:bodyPr wrap="square" rtlCol="0">
            <a:spAutoFit/>
          </a:bodyPr>
          <a:lstStyle/>
          <a:p>
            <a:r>
              <a:rPr lang="en-US" dirty="0"/>
              <a:t>Construction yard</a:t>
            </a:r>
            <a:endParaRPr lang="nl-BE" dirty="0"/>
          </a:p>
        </p:txBody>
      </p:sp>
      <p:sp>
        <p:nvSpPr>
          <p:cNvPr id="5" name="Smiley Face 4">
            <a:extLst>
              <a:ext uri="{FF2B5EF4-FFF2-40B4-BE49-F238E27FC236}">
                <a16:creationId xmlns:a16="http://schemas.microsoft.com/office/drawing/2014/main" id="{9B6DE02C-6B3A-434B-AD78-2ABAB091929F}"/>
              </a:ext>
            </a:extLst>
          </p:cNvPr>
          <p:cNvSpPr/>
          <p:nvPr/>
        </p:nvSpPr>
        <p:spPr>
          <a:xfrm>
            <a:off x="3506600" y="2030244"/>
            <a:ext cx="360726" cy="377505"/>
          </a:xfrm>
          <a:prstGeom prst="smileyFace">
            <a:avLst>
              <a:gd name="adj" fmla="val 46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Smiley Face 6">
            <a:extLst>
              <a:ext uri="{FF2B5EF4-FFF2-40B4-BE49-F238E27FC236}">
                <a16:creationId xmlns:a16="http://schemas.microsoft.com/office/drawing/2014/main" id="{487F29D2-7F6E-4EAA-9DFC-53B7D4850756}"/>
              </a:ext>
            </a:extLst>
          </p:cNvPr>
          <p:cNvSpPr/>
          <p:nvPr/>
        </p:nvSpPr>
        <p:spPr>
          <a:xfrm>
            <a:off x="704677" y="2030243"/>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miley Face 7">
            <a:extLst>
              <a:ext uri="{FF2B5EF4-FFF2-40B4-BE49-F238E27FC236}">
                <a16:creationId xmlns:a16="http://schemas.microsoft.com/office/drawing/2014/main" id="{AD56CAEB-F057-4E7F-9E69-5FF8BB98861C}"/>
              </a:ext>
            </a:extLst>
          </p:cNvPr>
          <p:cNvSpPr/>
          <p:nvPr/>
        </p:nvSpPr>
        <p:spPr>
          <a:xfrm>
            <a:off x="998292" y="3429000"/>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Smiley Face 8">
            <a:extLst>
              <a:ext uri="{FF2B5EF4-FFF2-40B4-BE49-F238E27FC236}">
                <a16:creationId xmlns:a16="http://schemas.microsoft.com/office/drawing/2014/main" id="{1E5E5087-3247-4942-B2C4-58363806702B}"/>
              </a:ext>
            </a:extLst>
          </p:cNvPr>
          <p:cNvSpPr/>
          <p:nvPr/>
        </p:nvSpPr>
        <p:spPr>
          <a:xfrm>
            <a:off x="5100508" y="2548154"/>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Speech Bubble: Rectangle 13">
            <a:extLst>
              <a:ext uri="{FF2B5EF4-FFF2-40B4-BE49-F238E27FC236}">
                <a16:creationId xmlns:a16="http://schemas.microsoft.com/office/drawing/2014/main" id="{8C1D01B8-17BB-406C-B974-235CA6654C6B}"/>
              </a:ext>
            </a:extLst>
          </p:cNvPr>
          <p:cNvSpPr/>
          <p:nvPr/>
        </p:nvSpPr>
        <p:spPr>
          <a:xfrm>
            <a:off x="3219275" y="1084293"/>
            <a:ext cx="143032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 new worker</a:t>
            </a:r>
            <a:endParaRPr lang="nl-BE" dirty="0">
              <a:solidFill>
                <a:schemeClr val="tx1"/>
              </a:solidFill>
            </a:endParaRPr>
          </a:p>
        </p:txBody>
      </p:sp>
      <p:sp>
        <p:nvSpPr>
          <p:cNvPr id="15" name="Speech Bubble: Rectangle 14">
            <a:extLst>
              <a:ext uri="{FF2B5EF4-FFF2-40B4-BE49-F238E27FC236}">
                <a16:creationId xmlns:a16="http://schemas.microsoft.com/office/drawing/2014/main" id="{7B9C1EDE-8A8F-4778-A91F-652B3E39FCCC}"/>
              </a:ext>
            </a:extLst>
          </p:cNvPr>
          <p:cNvSpPr/>
          <p:nvPr/>
        </p:nvSpPr>
        <p:spPr>
          <a:xfrm>
            <a:off x="3219275" y="1126046"/>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another worker</a:t>
            </a:r>
            <a:endParaRPr lang="nl-BE" dirty="0">
              <a:solidFill>
                <a:schemeClr val="tx1"/>
              </a:solidFill>
            </a:endParaRPr>
          </a:p>
        </p:txBody>
      </p:sp>
      <p:sp>
        <p:nvSpPr>
          <p:cNvPr id="16" name="Speech Bubble: Rectangle 15">
            <a:extLst>
              <a:ext uri="{FF2B5EF4-FFF2-40B4-BE49-F238E27FC236}">
                <a16:creationId xmlns:a16="http://schemas.microsoft.com/office/drawing/2014/main" id="{B7EE4373-89BB-43EA-ADDD-4ACC5D40438B}"/>
              </a:ext>
            </a:extLst>
          </p:cNvPr>
          <p:cNvSpPr/>
          <p:nvPr/>
        </p:nvSpPr>
        <p:spPr>
          <a:xfrm>
            <a:off x="286447" y="1151992"/>
            <a:ext cx="2114024"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 boss, brought my own tools</a:t>
            </a:r>
            <a:endParaRPr lang="nl-BE" dirty="0">
              <a:solidFill>
                <a:schemeClr val="tx1"/>
              </a:solidFill>
            </a:endParaRPr>
          </a:p>
        </p:txBody>
      </p:sp>
      <p:sp>
        <p:nvSpPr>
          <p:cNvPr id="17" name="Speech Bubble: Rectangle 16">
            <a:extLst>
              <a:ext uri="{FF2B5EF4-FFF2-40B4-BE49-F238E27FC236}">
                <a16:creationId xmlns:a16="http://schemas.microsoft.com/office/drawing/2014/main" id="{A4524628-C6E9-4945-9025-62291C68407E}"/>
              </a:ext>
            </a:extLst>
          </p:cNvPr>
          <p:cNvSpPr/>
          <p:nvPr/>
        </p:nvSpPr>
        <p:spPr>
          <a:xfrm>
            <a:off x="713067" y="2592859"/>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Ready to work</a:t>
            </a:r>
            <a:endParaRPr lang="nl-BE" dirty="0">
              <a:solidFill>
                <a:schemeClr val="tx1"/>
              </a:solidFill>
            </a:endParaRPr>
          </a:p>
        </p:txBody>
      </p:sp>
      <p:sp>
        <p:nvSpPr>
          <p:cNvPr id="18" name="Smiley Face 17">
            <a:extLst>
              <a:ext uri="{FF2B5EF4-FFF2-40B4-BE49-F238E27FC236}">
                <a16:creationId xmlns:a16="http://schemas.microsoft.com/office/drawing/2014/main" id="{07E55897-D22C-4124-B72B-F4E833CB6A36}"/>
              </a:ext>
            </a:extLst>
          </p:cNvPr>
          <p:cNvSpPr/>
          <p:nvPr/>
        </p:nvSpPr>
        <p:spPr>
          <a:xfrm>
            <a:off x="6346271" y="3504501"/>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0" name="Straight Connector 19">
            <a:extLst>
              <a:ext uri="{FF2B5EF4-FFF2-40B4-BE49-F238E27FC236}">
                <a16:creationId xmlns:a16="http://schemas.microsoft.com/office/drawing/2014/main" id="{EA3FD00A-E989-4416-884A-F2D2BABC3FC9}"/>
              </a:ext>
            </a:extLst>
          </p:cNvPr>
          <p:cNvCxnSpPr/>
          <p:nvPr/>
        </p:nvCxnSpPr>
        <p:spPr>
          <a:xfrm flipH="1" flipV="1">
            <a:off x="3447875" y="2407748"/>
            <a:ext cx="486560" cy="360618"/>
          </a:xfrm>
          <a:prstGeom prst="line">
            <a:avLst/>
          </a:prstGeom>
        </p:spPr>
        <p:style>
          <a:lnRef idx="1">
            <a:schemeClr val="accent1"/>
          </a:lnRef>
          <a:fillRef idx="0">
            <a:schemeClr val="accent1"/>
          </a:fillRef>
          <a:effectRef idx="0">
            <a:schemeClr val="accent1"/>
          </a:effectRef>
          <a:fontRef idx="minor">
            <a:schemeClr val="tx1"/>
          </a:fontRef>
        </p:style>
      </p:cxnSp>
      <p:sp>
        <p:nvSpPr>
          <p:cNvPr id="21" name="Smiley Face 20">
            <a:extLst>
              <a:ext uri="{FF2B5EF4-FFF2-40B4-BE49-F238E27FC236}">
                <a16:creationId xmlns:a16="http://schemas.microsoft.com/office/drawing/2014/main" id="{33A49058-5B2B-4DD1-9BC0-7502A0405B52}"/>
              </a:ext>
            </a:extLst>
          </p:cNvPr>
          <p:cNvSpPr/>
          <p:nvPr/>
        </p:nvSpPr>
        <p:spPr>
          <a:xfrm>
            <a:off x="3506599" y="2030568"/>
            <a:ext cx="360726" cy="377505"/>
          </a:xfrm>
          <a:prstGeom prst="smileyFace">
            <a:avLst>
              <a:gd name="adj" fmla="val -465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212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14" grpId="0" animBg="1"/>
      <p:bldP spid="14" grpId="1" animBg="1"/>
      <p:bldP spid="15" grpId="0" animBg="1"/>
      <p:bldP spid="15" grpId="1" animBg="1"/>
      <p:bldP spid="16" grpId="0" animBg="1"/>
      <p:bldP spid="16" grpId="1" animBg="1"/>
      <p:bldP spid="17" grpId="0" animBg="1"/>
      <p:bldP spid="17" grpId="1" animBg="1"/>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DB21-1BC6-4880-BA0B-4A5BAFAB655A}"/>
              </a:ext>
            </a:extLst>
          </p:cNvPr>
          <p:cNvSpPr>
            <a:spLocks noGrp="1"/>
          </p:cNvSpPr>
          <p:nvPr>
            <p:ph type="title"/>
          </p:nvPr>
        </p:nvSpPr>
        <p:spPr/>
        <p:txBody>
          <a:bodyPr>
            <a:normAutofit fontScale="90000"/>
          </a:bodyPr>
          <a:lstStyle/>
          <a:p>
            <a:r>
              <a:rPr lang="en-US" dirty="0"/>
              <a:t>DI in the real (non IT) world</a:t>
            </a:r>
            <a:endParaRPr lang="nl-BE" dirty="0"/>
          </a:p>
        </p:txBody>
      </p:sp>
      <p:sp>
        <p:nvSpPr>
          <p:cNvPr id="3" name="Rectangle 2">
            <a:extLst>
              <a:ext uri="{FF2B5EF4-FFF2-40B4-BE49-F238E27FC236}">
                <a16:creationId xmlns:a16="http://schemas.microsoft.com/office/drawing/2014/main" id="{FB28270C-9748-420C-B147-957F079C505E}"/>
              </a:ext>
            </a:extLst>
          </p:cNvPr>
          <p:cNvSpPr/>
          <p:nvPr/>
        </p:nvSpPr>
        <p:spPr>
          <a:xfrm>
            <a:off x="3934436" y="1602297"/>
            <a:ext cx="5184396" cy="2709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BE"/>
          </a:p>
        </p:txBody>
      </p:sp>
      <p:sp>
        <p:nvSpPr>
          <p:cNvPr id="4" name="TextBox 3">
            <a:extLst>
              <a:ext uri="{FF2B5EF4-FFF2-40B4-BE49-F238E27FC236}">
                <a16:creationId xmlns:a16="http://schemas.microsoft.com/office/drawing/2014/main" id="{5F95816C-FDAC-4DB3-9F0C-823698C82BAA}"/>
              </a:ext>
            </a:extLst>
          </p:cNvPr>
          <p:cNvSpPr txBox="1"/>
          <p:nvPr/>
        </p:nvSpPr>
        <p:spPr>
          <a:xfrm>
            <a:off x="5603845" y="1660912"/>
            <a:ext cx="2248250" cy="369332"/>
          </a:xfrm>
          <a:prstGeom prst="rect">
            <a:avLst/>
          </a:prstGeom>
          <a:noFill/>
        </p:spPr>
        <p:txBody>
          <a:bodyPr wrap="square" rtlCol="0">
            <a:spAutoFit/>
          </a:bodyPr>
          <a:lstStyle/>
          <a:p>
            <a:r>
              <a:rPr lang="en-US" dirty="0"/>
              <a:t>Construction yard</a:t>
            </a:r>
            <a:endParaRPr lang="nl-BE" dirty="0"/>
          </a:p>
        </p:txBody>
      </p:sp>
      <p:sp>
        <p:nvSpPr>
          <p:cNvPr id="5" name="Smiley Face 4">
            <a:extLst>
              <a:ext uri="{FF2B5EF4-FFF2-40B4-BE49-F238E27FC236}">
                <a16:creationId xmlns:a16="http://schemas.microsoft.com/office/drawing/2014/main" id="{9B6DE02C-6B3A-434B-AD78-2ABAB091929F}"/>
              </a:ext>
            </a:extLst>
          </p:cNvPr>
          <p:cNvSpPr/>
          <p:nvPr/>
        </p:nvSpPr>
        <p:spPr>
          <a:xfrm>
            <a:off x="3506600" y="2030244"/>
            <a:ext cx="360726" cy="377505"/>
          </a:xfrm>
          <a:prstGeom prst="smileyFace">
            <a:avLst>
              <a:gd name="adj" fmla="val 46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Smiley Face 6">
            <a:extLst>
              <a:ext uri="{FF2B5EF4-FFF2-40B4-BE49-F238E27FC236}">
                <a16:creationId xmlns:a16="http://schemas.microsoft.com/office/drawing/2014/main" id="{487F29D2-7F6E-4EAA-9DFC-53B7D4850756}"/>
              </a:ext>
            </a:extLst>
          </p:cNvPr>
          <p:cNvSpPr/>
          <p:nvPr/>
        </p:nvSpPr>
        <p:spPr>
          <a:xfrm>
            <a:off x="704677" y="2030243"/>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miley Face 7">
            <a:extLst>
              <a:ext uri="{FF2B5EF4-FFF2-40B4-BE49-F238E27FC236}">
                <a16:creationId xmlns:a16="http://schemas.microsoft.com/office/drawing/2014/main" id="{AD56CAEB-F057-4E7F-9E69-5FF8BB98861C}"/>
              </a:ext>
            </a:extLst>
          </p:cNvPr>
          <p:cNvSpPr/>
          <p:nvPr/>
        </p:nvSpPr>
        <p:spPr>
          <a:xfrm>
            <a:off x="998292" y="3429000"/>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Smiley Face 8">
            <a:extLst>
              <a:ext uri="{FF2B5EF4-FFF2-40B4-BE49-F238E27FC236}">
                <a16:creationId xmlns:a16="http://schemas.microsoft.com/office/drawing/2014/main" id="{1E5E5087-3247-4942-B2C4-58363806702B}"/>
              </a:ext>
            </a:extLst>
          </p:cNvPr>
          <p:cNvSpPr/>
          <p:nvPr/>
        </p:nvSpPr>
        <p:spPr>
          <a:xfrm>
            <a:off x="5100508" y="2548154"/>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Speech Bubble: Rectangle 13">
            <a:extLst>
              <a:ext uri="{FF2B5EF4-FFF2-40B4-BE49-F238E27FC236}">
                <a16:creationId xmlns:a16="http://schemas.microsoft.com/office/drawing/2014/main" id="{8C1D01B8-17BB-406C-B974-235CA6654C6B}"/>
              </a:ext>
            </a:extLst>
          </p:cNvPr>
          <p:cNvSpPr/>
          <p:nvPr/>
        </p:nvSpPr>
        <p:spPr>
          <a:xfrm>
            <a:off x="3219275" y="1084293"/>
            <a:ext cx="143032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 new worker</a:t>
            </a:r>
            <a:endParaRPr lang="nl-BE" dirty="0">
              <a:solidFill>
                <a:schemeClr val="tx1"/>
              </a:solidFill>
            </a:endParaRPr>
          </a:p>
        </p:txBody>
      </p:sp>
      <p:sp>
        <p:nvSpPr>
          <p:cNvPr id="15" name="Speech Bubble: Rectangle 14">
            <a:extLst>
              <a:ext uri="{FF2B5EF4-FFF2-40B4-BE49-F238E27FC236}">
                <a16:creationId xmlns:a16="http://schemas.microsoft.com/office/drawing/2014/main" id="{7B9C1EDE-8A8F-4778-A91F-652B3E39FCCC}"/>
              </a:ext>
            </a:extLst>
          </p:cNvPr>
          <p:cNvSpPr/>
          <p:nvPr/>
        </p:nvSpPr>
        <p:spPr>
          <a:xfrm>
            <a:off x="3219275" y="1126046"/>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another worker</a:t>
            </a:r>
            <a:endParaRPr lang="nl-BE" dirty="0">
              <a:solidFill>
                <a:schemeClr val="tx1"/>
              </a:solidFill>
            </a:endParaRPr>
          </a:p>
        </p:txBody>
      </p:sp>
      <p:sp>
        <p:nvSpPr>
          <p:cNvPr id="16" name="Speech Bubble: Rectangle 15">
            <a:extLst>
              <a:ext uri="{FF2B5EF4-FFF2-40B4-BE49-F238E27FC236}">
                <a16:creationId xmlns:a16="http://schemas.microsoft.com/office/drawing/2014/main" id="{B7EE4373-89BB-43EA-ADDD-4ACC5D40438B}"/>
              </a:ext>
            </a:extLst>
          </p:cNvPr>
          <p:cNvSpPr/>
          <p:nvPr/>
        </p:nvSpPr>
        <p:spPr>
          <a:xfrm>
            <a:off x="286447" y="1151992"/>
            <a:ext cx="2114024"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 boss, Can I have the tools I need?</a:t>
            </a:r>
            <a:endParaRPr lang="nl-BE" dirty="0">
              <a:solidFill>
                <a:schemeClr val="tx1"/>
              </a:solidFill>
            </a:endParaRPr>
          </a:p>
        </p:txBody>
      </p:sp>
      <p:sp>
        <p:nvSpPr>
          <p:cNvPr id="17" name="Speech Bubble: Rectangle 16">
            <a:extLst>
              <a:ext uri="{FF2B5EF4-FFF2-40B4-BE49-F238E27FC236}">
                <a16:creationId xmlns:a16="http://schemas.microsoft.com/office/drawing/2014/main" id="{A4524628-C6E9-4945-9025-62291C68407E}"/>
              </a:ext>
            </a:extLst>
          </p:cNvPr>
          <p:cNvSpPr/>
          <p:nvPr/>
        </p:nvSpPr>
        <p:spPr>
          <a:xfrm>
            <a:off x="713067" y="2592859"/>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Ready to work if I get my tools</a:t>
            </a:r>
            <a:endParaRPr lang="nl-BE" dirty="0">
              <a:solidFill>
                <a:schemeClr val="tx1"/>
              </a:solidFill>
            </a:endParaRPr>
          </a:p>
        </p:txBody>
      </p:sp>
      <p:sp>
        <p:nvSpPr>
          <p:cNvPr id="18" name="Smiley Face 17">
            <a:extLst>
              <a:ext uri="{FF2B5EF4-FFF2-40B4-BE49-F238E27FC236}">
                <a16:creationId xmlns:a16="http://schemas.microsoft.com/office/drawing/2014/main" id="{07E55897-D22C-4124-B72B-F4E833CB6A36}"/>
              </a:ext>
            </a:extLst>
          </p:cNvPr>
          <p:cNvSpPr/>
          <p:nvPr/>
        </p:nvSpPr>
        <p:spPr>
          <a:xfrm>
            <a:off x="6346271" y="3504501"/>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0" name="Straight Connector 19">
            <a:extLst>
              <a:ext uri="{FF2B5EF4-FFF2-40B4-BE49-F238E27FC236}">
                <a16:creationId xmlns:a16="http://schemas.microsoft.com/office/drawing/2014/main" id="{EA3FD00A-E989-4416-884A-F2D2BABC3FC9}"/>
              </a:ext>
            </a:extLst>
          </p:cNvPr>
          <p:cNvCxnSpPr>
            <a:cxnSpLocks/>
          </p:cNvCxnSpPr>
          <p:nvPr/>
        </p:nvCxnSpPr>
        <p:spPr>
          <a:xfrm flipH="1">
            <a:off x="3333576" y="3245872"/>
            <a:ext cx="585219" cy="466258"/>
          </a:xfrm>
          <a:prstGeom prst="line">
            <a:avLst/>
          </a:prstGeom>
        </p:spPr>
        <p:style>
          <a:lnRef idx="1">
            <a:schemeClr val="accent1"/>
          </a:lnRef>
          <a:fillRef idx="0">
            <a:schemeClr val="accent1"/>
          </a:fillRef>
          <a:effectRef idx="0">
            <a:schemeClr val="accent1"/>
          </a:effectRef>
          <a:fontRef idx="minor">
            <a:schemeClr val="tx1"/>
          </a:fontRef>
        </p:style>
      </p:cxnSp>
      <p:sp>
        <p:nvSpPr>
          <p:cNvPr id="21" name="Smiley Face 20">
            <a:extLst>
              <a:ext uri="{FF2B5EF4-FFF2-40B4-BE49-F238E27FC236}">
                <a16:creationId xmlns:a16="http://schemas.microsoft.com/office/drawing/2014/main" id="{33A49058-5B2B-4DD1-9BC0-7502A0405B52}"/>
              </a:ext>
            </a:extLst>
          </p:cNvPr>
          <p:cNvSpPr/>
          <p:nvPr/>
        </p:nvSpPr>
        <p:spPr>
          <a:xfrm>
            <a:off x="3506599" y="2030568"/>
            <a:ext cx="360726" cy="377505"/>
          </a:xfrm>
          <a:prstGeom prst="smileyFace">
            <a:avLst>
              <a:gd name="adj" fmla="val 4653"/>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Speech Bubble: Rectangle 18">
            <a:extLst>
              <a:ext uri="{FF2B5EF4-FFF2-40B4-BE49-F238E27FC236}">
                <a16:creationId xmlns:a16="http://schemas.microsoft.com/office/drawing/2014/main" id="{43BD48A2-5EBD-4494-8272-742483876A15}"/>
              </a:ext>
            </a:extLst>
          </p:cNvPr>
          <p:cNvSpPr/>
          <p:nvPr/>
        </p:nvSpPr>
        <p:spPr>
          <a:xfrm>
            <a:off x="3185719" y="1255032"/>
            <a:ext cx="1881233" cy="13009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are your drill bits, a drill with the power cord and fuse installed</a:t>
            </a:r>
            <a:endParaRPr lang="nl-BE" dirty="0">
              <a:solidFill>
                <a:schemeClr val="tx1"/>
              </a:solidFill>
            </a:endParaRPr>
          </a:p>
        </p:txBody>
      </p:sp>
      <p:sp>
        <p:nvSpPr>
          <p:cNvPr id="11" name="Rectangle: Rounded Corners 10">
            <a:extLst>
              <a:ext uri="{FF2B5EF4-FFF2-40B4-BE49-F238E27FC236}">
                <a16:creationId xmlns:a16="http://schemas.microsoft.com/office/drawing/2014/main" id="{A4473A1F-62B5-437F-91D8-2C9BB825A5F1}"/>
              </a:ext>
            </a:extLst>
          </p:cNvPr>
          <p:cNvSpPr/>
          <p:nvPr/>
        </p:nvSpPr>
        <p:spPr>
          <a:xfrm>
            <a:off x="3312219" y="3055742"/>
            <a:ext cx="380311" cy="14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Smiley Face 5">
            <a:extLst>
              <a:ext uri="{FF2B5EF4-FFF2-40B4-BE49-F238E27FC236}">
                <a16:creationId xmlns:a16="http://schemas.microsoft.com/office/drawing/2014/main" id="{5F6B08CD-DDA5-412B-A08C-949305FB178B}"/>
              </a:ext>
            </a:extLst>
          </p:cNvPr>
          <p:cNvSpPr/>
          <p:nvPr/>
        </p:nvSpPr>
        <p:spPr>
          <a:xfrm>
            <a:off x="3506600" y="2768366"/>
            <a:ext cx="360726" cy="377505"/>
          </a:xfrm>
          <a:prstGeom prst="smileyFace">
            <a:avLst>
              <a:gd name="adj" fmla="val 4653"/>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500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14" grpId="0" animBg="1"/>
      <p:bldP spid="14" grpId="1" animBg="1"/>
      <p:bldP spid="15" grpId="0" animBg="1"/>
      <p:bldP spid="15" grpId="1" animBg="1"/>
      <p:bldP spid="16" grpId="0" animBg="1"/>
      <p:bldP spid="16" grpId="1" animBg="1"/>
      <p:bldP spid="17" grpId="0" animBg="1"/>
      <p:bldP spid="17" grpId="1" animBg="1"/>
      <p:bldP spid="18" grpId="0" animBg="1"/>
      <p:bldP spid="21" grpId="0" animBg="1"/>
      <p:bldP spid="19" grpId="0" animBg="1"/>
      <p:bldP spid="19" grpId="1" animBg="1"/>
      <p:bldP spid="19" grpId="2" animBg="1"/>
      <p:bldP spid="19"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65F-ACC2-4E74-AD68-984B43F5522C}"/>
              </a:ext>
            </a:extLst>
          </p:cNvPr>
          <p:cNvSpPr>
            <a:spLocks noGrp="1"/>
          </p:cNvSpPr>
          <p:nvPr>
            <p:ph type="title"/>
          </p:nvPr>
        </p:nvSpPr>
        <p:spPr>
          <a:xfrm>
            <a:off x="2610195" y="512749"/>
            <a:ext cx="9134392" cy="636559"/>
          </a:xfrm>
        </p:spPr>
        <p:txBody>
          <a:bodyPr>
            <a:normAutofit fontScale="90000"/>
          </a:bodyPr>
          <a:lstStyle/>
          <a:p>
            <a:r>
              <a:rPr lang="en-US" dirty="0"/>
              <a:t>DI and Inversion Of Control containers (IOC)</a:t>
            </a:r>
            <a:endParaRPr lang="nl-BE" dirty="0"/>
          </a:p>
        </p:txBody>
      </p:sp>
      <p:sp>
        <p:nvSpPr>
          <p:cNvPr id="3" name="Content Placeholder 2">
            <a:extLst>
              <a:ext uri="{FF2B5EF4-FFF2-40B4-BE49-F238E27FC236}">
                <a16:creationId xmlns:a16="http://schemas.microsoft.com/office/drawing/2014/main" id="{AB274DF0-3CA1-45BD-B8AF-C79B08964714}"/>
              </a:ext>
            </a:extLst>
          </p:cNvPr>
          <p:cNvSpPr>
            <a:spLocks noGrp="1"/>
          </p:cNvSpPr>
          <p:nvPr>
            <p:ph idx="1"/>
          </p:nvPr>
        </p:nvSpPr>
        <p:spPr/>
        <p:txBody>
          <a:bodyPr/>
          <a:lstStyle/>
          <a:p>
            <a:r>
              <a:rPr lang="en-US" dirty="0"/>
              <a:t>Optional tool</a:t>
            </a:r>
          </a:p>
          <a:p>
            <a:r>
              <a:rPr lang="en-US" dirty="0"/>
              <a:t>Central place to manage the creation of your dependencies</a:t>
            </a:r>
          </a:p>
          <a:p>
            <a:r>
              <a:rPr lang="en-US" dirty="0"/>
              <a:t>Umbraco 8 and mvc.net core have it baked in</a:t>
            </a:r>
            <a:endParaRPr lang="nl-BE" dirty="0"/>
          </a:p>
        </p:txBody>
      </p:sp>
    </p:spTree>
    <p:extLst>
      <p:ext uri="{BB962C8B-B14F-4D97-AF65-F5344CB8AC3E}">
        <p14:creationId xmlns:p14="http://schemas.microsoft.com/office/powerpoint/2010/main" val="38048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65F-ACC2-4E74-AD68-984B43F5522C}"/>
              </a:ext>
            </a:extLst>
          </p:cNvPr>
          <p:cNvSpPr>
            <a:spLocks noGrp="1"/>
          </p:cNvSpPr>
          <p:nvPr>
            <p:ph type="title"/>
          </p:nvPr>
        </p:nvSpPr>
        <p:spPr>
          <a:xfrm>
            <a:off x="2610195" y="512749"/>
            <a:ext cx="9134392" cy="636559"/>
          </a:xfrm>
        </p:spPr>
        <p:txBody>
          <a:bodyPr>
            <a:normAutofit fontScale="90000"/>
          </a:bodyPr>
          <a:lstStyle/>
          <a:p>
            <a:r>
              <a:rPr lang="en-US" dirty="0"/>
              <a:t>Advantages of Di (and IOC)</a:t>
            </a:r>
            <a:endParaRPr lang="nl-BE" dirty="0"/>
          </a:p>
        </p:txBody>
      </p:sp>
      <p:sp>
        <p:nvSpPr>
          <p:cNvPr id="3" name="Content Placeholder 2">
            <a:extLst>
              <a:ext uri="{FF2B5EF4-FFF2-40B4-BE49-F238E27FC236}">
                <a16:creationId xmlns:a16="http://schemas.microsoft.com/office/drawing/2014/main" id="{AB274DF0-3CA1-45BD-B8AF-C79B08964714}"/>
              </a:ext>
            </a:extLst>
          </p:cNvPr>
          <p:cNvSpPr>
            <a:spLocks noGrp="1"/>
          </p:cNvSpPr>
          <p:nvPr>
            <p:ph idx="1"/>
          </p:nvPr>
        </p:nvSpPr>
        <p:spPr/>
        <p:txBody>
          <a:bodyPr/>
          <a:lstStyle/>
          <a:p>
            <a:pPr lvl="0"/>
            <a:r>
              <a:rPr lang="en-US" dirty="0"/>
              <a:t>Easier to maintain code because the creation of the same object is not spread out over multiple other objects</a:t>
            </a:r>
            <a:endParaRPr lang="nl-BE" dirty="0"/>
          </a:p>
          <a:p>
            <a:pPr lvl="0"/>
            <a:r>
              <a:rPr lang="en-US" dirty="0"/>
              <a:t>Easier to swap out implementations because of the above statement</a:t>
            </a:r>
            <a:endParaRPr lang="nl-BE" dirty="0"/>
          </a:p>
          <a:p>
            <a:pPr lvl="0"/>
            <a:r>
              <a:rPr lang="en-US" dirty="0"/>
              <a:t>Easier to unit test because of the above statement</a:t>
            </a:r>
          </a:p>
          <a:p>
            <a:pPr lvl="0"/>
            <a:r>
              <a:rPr lang="en-US" dirty="0"/>
              <a:t>Easier to build up complex dependency chains</a:t>
            </a:r>
          </a:p>
          <a:p>
            <a:pPr lvl="0"/>
            <a:r>
              <a:rPr lang="nl-BE" dirty="0"/>
              <a:t>Easier to plug things into existing frameworks</a:t>
            </a:r>
          </a:p>
        </p:txBody>
      </p:sp>
    </p:spTree>
    <p:extLst>
      <p:ext uri="{BB962C8B-B14F-4D97-AF65-F5344CB8AC3E}">
        <p14:creationId xmlns:p14="http://schemas.microsoft.com/office/powerpoint/2010/main" val="352206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EBB-F0E7-4F82-B3D5-95C4654C00DC}"/>
              </a:ext>
            </a:extLst>
          </p:cNvPr>
          <p:cNvSpPr>
            <a:spLocks noGrp="1"/>
          </p:cNvSpPr>
          <p:nvPr>
            <p:ph type="title"/>
          </p:nvPr>
        </p:nvSpPr>
        <p:spPr/>
        <p:txBody>
          <a:bodyPr>
            <a:normAutofit fontScale="90000"/>
          </a:bodyPr>
          <a:lstStyle/>
          <a:p>
            <a:r>
              <a:rPr lang="en-US" dirty="0"/>
              <a:t>DI in Umbraco 8</a:t>
            </a:r>
            <a:endParaRPr lang="nl-BE" dirty="0"/>
          </a:p>
        </p:txBody>
      </p:sp>
      <p:sp>
        <p:nvSpPr>
          <p:cNvPr id="3" name="Content Placeholder 2">
            <a:extLst>
              <a:ext uri="{FF2B5EF4-FFF2-40B4-BE49-F238E27FC236}">
                <a16:creationId xmlns:a16="http://schemas.microsoft.com/office/drawing/2014/main" id="{20B8399C-30A7-4950-B55B-11E45F8A0621}"/>
              </a:ext>
            </a:extLst>
          </p:cNvPr>
          <p:cNvSpPr>
            <a:spLocks noGrp="1"/>
          </p:cNvSpPr>
          <p:nvPr>
            <p:ph idx="1"/>
          </p:nvPr>
        </p:nvSpPr>
        <p:spPr/>
        <p:txBody>
          <a:bodyPr/>
          <a:lstStyle/>
          <a:p>
            <a:r>
              <a:rPr lang="en-US" dirty="0"/>
              <a:t>Register implementations into Umbraco</a:t>
            </a:r>
          </a:p>
          <a:p>
            <a:r>
              <a:rPr lang="en-US" dirty="0"/>
              <a:t>Requesting dependencies in Umbraco</a:t>
            </a:r>
          </a:p>
          <a:p>
            <a:r>
              <a:rPr lang="nl-BE" dirty="0"/>
              <a:t>A demo!</a:t>
            </a:r>
          </a:p>
        </p:txBody>
      </p:sp>
    </p:spTree>
    <p:extLst>
      <p:ext uri="{BB962C8B-B14F-4D97-AF65-F5344CB8AC3E}">
        <p14:creationId xmlns:p14="http://schemas.microsoft.com/office/powerpoint/2010/main" val="346079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496-1F3C-4AA7-ABB5-106A7D407F8F}"/>
              </a:ext>
            </a:extLst>
          </p:cNvPr>
          <p:cNvSpPr>
            <a:spLocks noGrp="1"/>
          </p:cNvSpPr>
          <p:nvPr>
            <p:ph type="title"/>
          </p:nvPr>
        </p:nvSpPr>
        <p:spPr/>
        <p:txBody>
          <a:bodyPr>
            <a:normAutofit fontScale="90000"/>
          </a:bodyPr>
          <a:lstStyle/>
          <a:p>
            <a:r>
              <a:rPr lang="en-US" dirty="0"/>
              <a:t>Registering implementations	</a:t>
            </a:r>
            <a:endParaRPr lang="nl-BE" dirty="0"/>
          </a:p>
        </p:txBody>
      </p:sp>
      <p:sp>
        <p:nvSpPr>
          <p:cNvPr id="3" name="Content Placeholder 2">
            <a:extLst>
              <a:ext uri="{FF2B5EF4-FFF2-40B4-BE49-F238E27FC236}">
                <a16:creationId xmlns:a16="http://schemas.microsoft.com/office/drawing/2014/main" id="{6CDC1F01-AB9C-42AE-BC86-2DB1DF00BC62}"/>
              </a:ext>
            </a:extLst>
          </p:cNvPr>
          <p:cNvSpPr>
            <a:spLocks noGrp="1"/>
          </p:cNvSpPr>
          <p:nvPr>
            <p:ph idx="1"/>
          </p:nvPr>
        </p:nvSpPr>
        <p:spPr>
          <a:xfrm>
            <a:off x="838200" y="1489104"/>
            <a:ext cx="10515600" cy="1522544"/>
          </a:xfrm>
        </p:spPr>
        <p:txBody>
          <a:bodyPr>
            <a:normAutofit/>
          </a:bodyPr>
          <a:lstStyle/>
          <a:p>
            <a:r>
              <a:rPr lang="en-US" dirty="0"/>
              <a:t>Umbraco first, then you</a:t>
            </a:r>
          </a:p>
          <a:p>
            <a:r>
              <a:rPr lang="en-US" dirty="0"/>
              <a:t>Create a component</a:t>
            </a:r>
          </a:p>
          <a:p>
            <a:r>
              <a:rPr lang="en-US" dirty="0"/>
              <a:t>Register our implementations in the component</a:t>
            </a:r>
          </a:p>
        </p:txBody>
      </p:sp>
      <p:sp>
        <p:nvSpPr>
          <p:cNvPr id="5" name="TextBox 4">
            <a:extLst>
              <a:ext uri="{FF2B5EF4-FFF2-40B4-BE49-F238E27FC236}">
                <a16:creationId xmlns:a16="http://schemas.microsoft.com/office/drawing/2014/main" id="{04F4B090-21E2-4C2C-8F94-1DC35C0A0AB4}"/>
              </a:ext>
            </a:extLst>
          </p:cNvPr>
          <p:cNvSpPr txBox="1"/>
          <p:nvPr/>
        </p:nvSpPr>
        <p:spPr>
          <a:xfrm>
            <a:off x="838199" y="3011648"/>
            <a:ext cx="10444994"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nl-BE" dirty="0"/>
              <a:t>public class DependencyBootstrapper : IUserComposer</a:t>
            </a:r>
          </a:p>
          <a:p>
            <a:r>
              <a:rPr lang="nl-BE" dirty="0"/>
              <a:t>{</a:t>
            </a:r>
          </a:p>
          <a:p>
            <a:r>
              <a:rPr lang="fr-FR" dirty="0"/>
              <a:t>    public void Compose(Composition composition)</a:t>
            </a:r>
          </a:p>
          <a:p>
            <a:r>
              <a:rPr lang="nl-BE" dirty="0"/>
              <a:t>    {</a:t>
            </a:r>
          </a:p>
          <a:p>
            <a:r>
              <a:rPr lang="nl-BE" dirty="0"/>
              <a:t>        composition.Register&lt;IDependency, DependencyImplementation&gt;(Lifetime.Request);</a:t>
            </a:r>
          </a:p>
          <a:p>
            <a:r>
              <a:rPr lang="nl-BE" dirty="0"/>
              <a:t>    }</a:t>
            </a:r>
          </a:p>
          <a:p>
            <a:r>
              <a:rPr lang="nl-BE" dirty="0"/>
              <a:t>}</a:t>
            </a:r>
          </a:p>
        </p:txBody>
      </p:sp>
    </p:spTree>
    <p:extLst>
      <p:ext uri="{BB962C8B-B14F-4D97-AF65-F5344CB8AC3E}">
        <p14:creationId xmlns:p14="http://schemas.microsoft.com/office/powerpoint/2010/main" val="1218825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574</Words>
  <Application>Microsoft Office PowerPoint</Application>
  <PresentationFormat>Widescreen</PresentationFormat>
  <Paragraphs>70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 introduction to Dependency Injection in Umbraco 8</vt:lpstr>
      <vt:lpstr>Introduction to Dependency injection</vt:lpstr>
      <vt:lpstr>What is dependency injection (DI)</vt:lpstr>
      <vt:lpstr>DI in the real (non IT) world</vt:lpstr>
      <vt:lpstr>DI in the real (non IT) world</vt:lpstr>
      <vt:lpstr>DI and Inversion Of Control containers (IOC)</vt:lpstr>
      <vt:lpstr>Advantages of Di (and IOC)</vt:lpstr>
      <vt:lpstr>DI in Umbraco 8</vt:lpstr>
      <vt:lpstr>Registering implementations </vt:lpstr>
      <vt:lpstr>Requesting dependencies in umbraco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Dependency injection</dc:title>
  <dc:creator>Sven Geusens</dc:creator>
  <cp:lastModifiedBy>Sven Geusens</cp:lastModifiedBy>
  <cp:revision>14</cp:revision>
  <dcterms:created xsi:type="dcterms:W3CDTF">2020-05-30T09:08:13Z</dcterms:created>
  <dcterms:modified xsi:type="dcterms:W3CDTF">2020-05-30T13:58:25Z</dcterms:modified>
</cp:coreProperties>
</file>