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7D561B-9FB4-4A82-824E-A642D26F32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FC9E67-49CF-4A1B-9229-4EB3C64769AB}">
      <dgm:prSet/>
      <dgm:spPr/>
      <dgm:t>
        <a:bodyPr/>
        <a:lstStyle/>
        <a:p>
          <a:r>
            <a:rPr lang="en-US"/>
            <a:t>Executive Summary</a:t>
          </a:r>
        </a:p>
      </dgm:t>
    </dgm:pt>
    <dgm:pt modelId="{D0F8EEE5-21E1-4BA3-AAE8-FCBB4D384BB7}" type="parTrans" cxnId="{DB290696-1DCE-4D79-8285-215F9AFDEA68}">
      <dgm:prSet/>
      <dgm:spPr/>
      <dgm:t>
        <a:bodyPr/>
        <a:lstStyle/>
        <a:p>
          <a:endParaRPr lang="en-US"/>
        </a:p>
      </dgm:t>
    </dgm:pt>
    <dgm:pt modelId="{6539A192-C0CE-4527-ADFC-D64E8E6DDC08}" type="sibTrans" cxnId="{DB290696-1DCE-4D79-8285-215F9AFDEA68}">
      <dgm:prSet/>
      <dgm:spPr/>
      <dgm:t>
        <a:bodyPr/>
        <a:lstStyle/>
        <a:p>
          <a:endParaRPr lang="en-US"/>
        </a:p>
      </dgm:t>
    </dgm:pt>
    <dgm:pt modelId="{E956243F-74A8-43DD-8AC5-7B8E3BE39435}">
      <dgm:prSet/>
      <dgm:spPr/>
      <dgm:t>
        <a:bodyPr/>
        <a:lstStyle/>
        <a:p>
          <a:r>
            <a:rPr lang="en-US"/>
            <a:t>Key Findings</a:t>
          </a:r>
        </a:p>
      </dgm:t>
    </dgm:pt>
    <dgm:pt modelId="{B26A2FD3-75E1-40E0-B72D-138E7E0972B9}" type="parTrans" cxnId="{E1229F19-E5ED-4B51-9AE0-7BA2362F4527}">
      <dgm:prSet/>
      <dgm:spPr/>
      <dgm:t>
        <a:bodyPr/>
        <a:lstStyle/>
        <a:p>
          <a:endParaRPr lang="en-US"/>
        </a:p>
      </dgm:t>
    </dgm:pt>
    <dgm:pt modelId="{DE9CFFF8-239D-4BD0-91CF-9CD9356C37CD}" type="sibTrans" cxnId="{E1229F19-E5ED-4B51-9AE0-7BA2362F4527}">
      <dgm:prSet/>
      <dgm:spPr/>
      <dgm:t>
        <a:bodyPr/>
        <a:lstStyle/>
        <a:p>
          <a:endParaRPr lang="en-US"/>
        </a:p>
      </dgm:t>
    </dgm:pt>
    <dgm:pt modelId="{9A6C5409-2E5C-4A0E-ACAF-EA606BBC03C1}">
      <dgm:prSet/>
      <dgm:spPr/>
      <dgm:t>
        <a:bodyPr/>
        <a:lstStyle/>
        <a:p>
          <a:r>
            <a:rPr lang="en-US"/>
            <a:t>Recommendations</a:t>
          </a:r>
        </a:p>
      </dgm:t>
    </dgm:pt>
    <dgm:pt modelId="{6C3389CE-A9B0-469C-AE01-03DBD886EFDE}" type="parTrans" cxnId="{B82D75E3-B9DE-4872-B66A-ACE78C31E6F6}">
      <dgm:prSet/>
      <dgm:spPr/>
      <dgm:t>
        <a:bodyPr/>
        <a:lstStyle/>
        <a:p>
          <a:endParaRPr lang="en-US"/>
        </a:p>
      </dgm:t>
    </dgm:pt>
    <dgm:pt modelId="{E2F4AF81-1118-479D-A8BF-FDF77FC76362}" type="sibTrans" cxnId="{B82D75E3-B9DE-4872-B66A-ACE78C31E6F6}">
      <dgm:prSet/>
      <dgm:spPr/>
      <dgm:t>
        <a:bodyPr/>
        <a:lstStyle/>
        <a:p>
          <a:endParaRPr lang="en-US"/>
        </a:p>
      </dgm:t>
    </dgm:pt>
    <dgm:pt modelId="{7F411D38-3C4E-452B-8112-005112B16688}">
      <dgm:prSet/>
      <dgm:spPr/>
      <dgm:t>
        <a:bodyPr/>
        <a:lstStyle/>
        <a:p>
          <a:r>
            <a:rPr lang="en-US"/>
            <a:t>Conclusion</a:t>
          </a:r>
        </a:p>
      </dgm:t>
    </dgm:pt>
    <dgm:pt modelId="{8BAAB302-0611-4B17-BF10-844869645A71}" type="parTrans" cxnId="{632B3502-15A2-4F03-BA09-4FB7B34491FB}">
      <dgm:prSet/>
      <dgm:spPr/>
      <dgm:t>
        <a:bodyPr/>
        <a:lstStyle/>
        <a:p>
          <a:endParaRPr lang="en-US"/>
        </a:p>
      </dgm:t>
    </dgm:pt>
    <dgm:pt modelId="{D2DC9F32-9AE7-4691-974B-38C0A6DFED3C}" type="sibTrans" cxnId="{632B3502-15A2-4F03-BA09-4FB7B34491FB}">
      <dgm:prSet/>
      <dgm:spPr/>
      <dgm:t>
        <a:bodyPr/>
        <a:lstStyle/>
        <a:p>
          <a:endParaRPr lang="en-US"/>
        </a:p>
      </dgm:t>
    </dgm:pt>
    <dgm:pt modelId="{122C866A-91BE-496E-AC43-DC31DF582129}" type="pres">
      <dgm:prSet presAssocID="{247D561B-9FB4-4A82-824E-A642D26F3231}" presName="root" presStyleCnt="0">
        <dgm:presLayoutVars>
          <dgm:dir/>
          <dgm:resizeHandles val="exact"/>
        </dgm:presLayoutVars>
      </dgm:prSet>
      <dgm:spPr/>
    </dgm:pt>
    <dgm:pt modelId="{9DD3FED9-354E-4C27-A0A5-437058AB046C}" type="pres">
      <dgm:prSet presAssocID="{21FC9E67-49CF-4A1B-9229-4EB3C64769AB}" presName="compNode" presStyleCnt="0"/>
      <dgm:spPr/>
    </dgm:pt>
    <dgm:pt modelId="{BC1060FA-96E3-4EE7-B52A-63C4D29A83D9}" type="pres">
      <dgm:prSet presAssocID="{21FC9E67-49CF-4A1B-9229-4EB3C64769AB}" presName="bgRect" presStyleLbl="bgShp" presStyleIdx="0" presStyleCnt="4"/>
      <dgm:spPr/>
    </dgm:pt>
    <dgm:pt modelId="{57AD6B07-3EDF-4A1B-8505-853E397DAD10}" type="pres">
      <dgm:prSet presAssocID="{21FC9E67-49CF-4A1B-9229-4EB3C64769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95AF5FB-918E-484E-8EFE-06FC15033B48}" type="pres">
      <dgm:prSet presAssocID="{21FC9E67-49CF-4A1B-9229-4EB3C64769AB}" presName="spaceRect" presStyleCnt="0"/>
      <dgm:spPr/>
    </dgm:pt>
    <dgm:pt modelId="{513EDFED-FF20-4BE4-8D6D-12A87A918B01}" type="pres">
      <dgm:prSet presAssocID="{21FC9E67-49CF-4A1B-9229-4EB3C64769AB}" presName="parTx" presStyleLbl="revTx" presStyleIdx="0" presStyleCnt="4">
        <dgm:presLayoutVars>
          <dgm:chMax val="0"/>
          <dgm:chPref val="0"/>
        </dgm:presLayoutVars>
      </dgm:prSet>
      <dgm:spPr/>
    </dgm:pt>
    <dgm:pt modelId="{747AC9CD-E016-42F6-97DE-EB5E1FAAE868}" type="pres">
      <dgm:prSet presAssocID="{6539A192-C0CE-4527-ADFC-D64E8E6DDC08}" presName="sibTrans" presStyleCnt="0"/>
      <dgm:spPr/>
    </dgm:pt>
    <dgm:pt modelId="{E0868440-C600-491C-9EE3-24A5A69E50B4}" type="pres">
      <dgm:prSet presAssocID="{E956243F-74A8-43DD-8AC5-7B8E3BE39435}" presName="compNode" presStyleCnt="0"/>
      <dgm:spPr/>
    </dgm:pt>
    <dgm:pt modelId="{76309C8F-503D-4086-A61D-D734E987D5FE}" type="pres">
      <dgm:prSet presAssocID="{E956243F-74A8-43DD-8AC5-7B8E3BE39435}" presName="bgRect" presStyleLbl="bgShp" presStyleIdx="1" presStyleCnt="4"/>
      <dgm:spPr/>
    </dgm:pt>
    <dgm:pt modelId="{FBEB72F7-92EE-4B21-B80D-9D1BA24930C8}" type="pres">
      <dgm:prSet presAssocID="{E956243F-74A8-43DD-8AC5-7B8E3BE3943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5762B1BB-41C4-4F40-82E5-D63938D1E34D}" type="pres">
      <dgm:prSet presAssocID="{E956243F-74A8-43DD-8AC5-7B8E3BE39435}" presName="spaceRect" presStyleCnt="0"/>
      <dgm:spPr/>
    </dgm:pt>
    <dgm:pt modelId="{726D7644-9CCE-44AF-BEA3-F8A2B1A786F1}" type="pres">
      <dgm:prSet presAssocID="{E956243F-74A8-43DD-8AC5-7B8E3BE39435}" presName="parTx" presStyleLbl="revTx" presStyleIdx="1" presStyleCnt="4">
        <dgm:presLayoutVars>
          <dgm:chMax val="0"/>
          <dgm:chPref val="0"/>
        </dgm:presLayoutVars>
      </dgm:prSet>
      <dgm:spPr/>
    </dgm:pt>
    <dgm:pt modelId="{C6F8F79B-B1EA-4A7E-8F95-7221FF112973}" type="pres">
      <dgm:prSet presAssocID="{DE9CFFF8-239D-4BD0-91CF-9CD9356C37CD}" presName="sibTrans" presStyleCnt="0"/>
      <dgm:spPr/>
    </dgm:pt>
    <dgm:pt modelId="{B5971DE3-9522-478A-951B-8222C9317BE7}" type="pres">
      <dgm:prSet presAssocID="{9A6C5409-2E5C-4A0E-ACAF-EA606BBC03C1}" presName="compNode" presStyleCnt="0"/>
      <dgm:spPr/>
    </dgm:pt>
    <dgm:pt modelId="{512DD0FC-8615-4A16-9E69-F0CF96A20C47}" type="pres">
      <dgm:prSet presAssocID="{9A6C5409-2E5C-4A0E-ACAF-EA606BBC03C1}" presName="bgRect" presStyleLbl="bgShp" presStyleIdx="2" presStyleCnt="4"/>
      <dgm:spPr/>
    </dgm:pt>
    <dgm:pt modelId="{0760158C-3A7C-471C-9746-6993D262A073}" type="pres">
      <dgm:prSet presAssocID="{9A6C5409-2E5C-4A0E-ACAF-EA606BBC03C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661E7396-2D7B-4AB9-9DD5-48F6DE013187}" type="pres">
      <dgm:prSet presAssocID="{9A6C5409-2E5C-4A0E-ACAF-EA606BBC03C1}" presName="spaceRect" presStyleCnt="0"/>
      <dgm:spPr/>
    </dgm:pt>
    <dgm:pt modelId="{EED4B9C3-B325-4EE8-9C31-8C06275E4E11}" type="pres">
      <dgm:prSet presAssocID="{9A6C5409-2E5C-4A0E-ACAF-EA606BBC03C1}" presName="parTx" presStyleLbl="revTx" presStyleIdx="2" presStyleCnt="4">
        <dgm:presLayoutVars>
          <dgm:chMax val="0"/>
          <dgm:chPref val="0"/>
        </dgm:presLayoutVars>
      </dgm:prSet>
      <dgm:spPr/>
    </dgm:pt>
    <dgm:pt modelId="{5B74014C-645D-4188-9CF1-3D7F5C4BFB09}" type="pres">
      <dgm:prSet presAssocID="{E2F4AF81-1118-479D-A8BF-FDF77FC76362}" presName="sibTrans" presStyleCnt="0"/>
      <dgm:spPr/>
    </dgm:pt>
    <dgm:pt modelId="{CC1555A3-D505-4971-8C0F-0E83B98DC75F}" type="pres">
      <dgm:prSet presAssocID="{7F411D38-3C4E-452B-8112-005112B16688}" presName="compNode" presStyleCnt="0"/>
      <dgm:spPr/>
    </dgm:pt>
    <dgm:pt modelId="{60186A8E-0CA0-4DF3-B6E0-2ACDA72E0DDF}" type="pres">
      <dgm:prSet presAssocID="{7F411D38-3C4E-452B-8112-005112B16688}" presName="bgRect" presStyleLbl="bgShp" presStyleIdx="3" presStyleCnt="4"/>
      <dgm:spPr/>
    </dgm:pt>
    <dgm:pt modelId="{F0E4579F-BCEB-48AE-98FC-78A6C8AC7A16}" type="pres">
      <dgm:prSet presAssocID="{7F411D38-3C4E-452B-8112-005112B1668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128067B6-5374-46FE-B087-5E5808069EEB}" type="pres">
      <dgm:prSet presAssocID="{7F411D38-3C4E-452B-8112-005112B16688}" presName="spaceRect" presStyleCnt="0"/>
      <dgm:spPr/>
    </dgm:pt>
    <dgm:pt modelId="{1511D1C1-F93C-4233-B67F-97B1429BB18E}" type="pres">
      <dgm:prSet presAssocID="{7F411D38-3C4E-452B-8112-005112B1668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32B3502-15A2-4F03-BA09-4FB7B34491FB}" srcId="{247D561B-9FB4-4A82-824E-A642D26F3231}" destId="{7F411D38-3C4E-452B-8112-005112B16688}" srcOrd="3" destOrd="0" parTransId="{8BAAB302-0611-4B17-BF10-844869645A71}" sibTransId="{D2DC9F32-9AE7-4691-974B-38C0A6DFED3C}"/>
    <dgm:cxn modelId="{E1229F19-E5ED-4B51-9AE0-7BA2362F4527}" srcId="{247D561B-9FB4-4A82-824E-A642D26F3231}" destId="{E956243F-74A8-43DD-8AC5-7B8E3BE39435}" srcOrd="1" destOrd="0" parTransId="{B26A2FD3-75E1-40E0-B72D-138E7E0972B9}" sibTransId="{DE9CFFF8-239D-4BD0-91CF-9CD9356C37CD}"/>
    <dgm:cxn modelId="{DB712E38-1EF3-48AD-B484-44F5C91C76FE}" type="presOf" srcId="{E956243F-74A8-43DD-8AC5-7B8E3BE39435}" destId="{726D7644-9CCE-44AF-BEA3-F8A2B1A786F1}" srcOrd="0" destOrd="0" presId="urn:microsoft.com/office/officeart/2018/2/layout/IconVerticalSolidList"/>
    <dgm:cxn modelId="{3253996C-6239-4E1A-8ED3-98AAE8D54C96}" type="presOf" srcId="{247D561B-9FB4-4A82-824E-A642D26F3231}" destId="{122C866A-91BE-496E-AC43-DC31DF582129}" srcOrd="0" destOrd="0" presId="urn:microsoft.com/office/officeart/2018/2/layout/IconVerticalSolidList"/>
    <dgm:cxn modelId="{DB290696-1DCE-4D79-8285-215F9AFDEA68}" srcId="{247D561B-9FB4-4A82-824E-A642D26F3231}" destId="{21FC9E67-49CF-4A1B-9229-4EB3C64769AB}" srcOrd="0" destOrd="0" parTransId="{D0F8EEE5-21E1-4BA3-AAE8-FCBB4D384BB7}" sibTransId="{6539A192-C0CE-4527-ADFC-D64E8E6DDC08}"/>
    <dgm:cxn modelId="{A709419A-6450-4633-8CFE-F72A9983AF2C}" type="presOf" srcId="{7F411D38-3C4E-452B-8112-005112B16688}" destId="{1511D1C1-F93C-4233-B67F-97B1429BB18E}" srcOrd="0" destOrd="0" presId="urn:microsoft.com/office/officeart/2018/2/layout/IconVerticalSolidList"/>
    <dgm:cxn modelId="{B8CAE4A0-4086-47C0-BABA-00179C930FB6}" type="presOf" srcId="{9A6C5409-2E5C-4A0E-ACAF-EA606BBC03C1}" destId="{EED4B9C3-B325-4EE8-9C31-8C06275E4E11}" srcOrd="0" destOrd="0" presId="urn:microsoft.com/office/officeart/2018/2/layout/IconVerticalSolidList"/>
    <dgm:cxn modelId="{0A4550D0-9C56-400A-838D-701D31E9EEF3}" type="presOf" srcId="{21FC9E67-49CF-4A1B-9229-4EB3C64769AB}" destId="{513EDFED-FF20-4BE4-8D6D-12A87A918B01}" srcOrd="0" destOrd="0" presId="urn:microsoft.com/office/officeart/2018/2/layout/IconVerticalSolidList"/>
    <dgm:cxn modelId="{B82D75E3-B9DE-4872-B66A-ACE78C31E6F6}" srcId="{247D561B-9FB4-4A82-824E-A642D26F3231}" destId="{9A6C5409-2E5C-4A0E-ACAF-EA606BBC03C1}" srcOrd="2" destOrd="0" parTransId="{6C3389CE-A9B0-469C-AE01-03DBD886EFDE}" sibTransId="{E2F4AF81-1118-479D-A8BF-FDF77FC76362}"/>
    <dgm:cxn modelId="{0A9F42DB-CCC1-424A-9933-68A65DF6CA4C}" type="presParOf" srcId="{122C866A-91BE-496E-AC43-DC31DF582129}" destId="{9DD3FED9-354E-4C27-A0A5-437058AB046C}" srcOrd="0" destOrd="0" presId="urn:microsoft.com/office/officeart/2018/2/layout/IconVerticalSolidList"/>
    <dgm:cxn modelId="{9360237A-0BEE-4E72-8ED9-4E25FFCC4823}" type="presParOf" srcId="{9DD3FED9-354E-4C27-A0A5-437058AB046C}" destId="{BC1060FA-96E3-4EE7-B52A-63C4D29A83D9}" srcOrd="0" destOrd="0" presId="urn:microsoft.com/office/officeart/2018/2/layout/IconVerticalSolidList"/>
    <dgm:cxn modelId="{5048DEFC-A492-44E8-848E-02E8C2521D63}" type="presParOf" srcId="{9DD3FED9-354E-4C27-A0A5-437058AB046C}" destId="{57AD6B07-3EDF-4A1B-8505-853E397DAD10}" srcOrd="1" destOrd="0" presId="urn:microsoft.com/office/officeart/2018/2/layout/IconVerticalSolidList"/>
    <dgm:cxn modelId="{C4D93BA4-73A8-4F38-8EB4-A248BE0E7359}" type="presParOf" srcId="{9DD3FED9-354E-4C27-A0A5-437058AB046C}" destId="{C95AF5FB-918E-484E-8EFE-06FC15033B48}" srcOrd="2" destOrd="0" presId="urn:microsoft.com/office/officeart/2018/2/layout/IconVerticalSolidList"/>
    <dgm:cxn modelId="{F7BE0B47-62A3-488D-B7E9-85936A938193}" type="presParOf" srcId="{9DD3FED9-354E-4C27-A0A5-437058AB046C}" destId="{513EDFED-FF20-4BE4-8D6D-12A87A918B01}" srcOrd="3" destOrd="0" presId="urn:microsoft.com/office/officeart/2018/2/layout/IconVerticalSolidList"/>
    <dgm:cxn modelId="{3A75A807-F8DA-4D95-B34C-96F68FE774D2}" type="presParOf" srcId="{122C866A-91BE-496E-AC43-DC31DF582129}" destId="{747AC9CD-E016-42F6-97DE-EB5E1FAAE868}" srcOrd="1" destOrd="0" presId="urn:microsoft.com/office/officeart/2018/2/layout/IconVerticalSolidList"/>
    <dgm:cxn modelId="{7BA367DA-A5E7-4C0E-8B85-2C7CAFAC518E}" type="presParOf" srcId="{122C866A-91BE-496E-AC43-DC31DF582129}" destId="{E0868440-C600-491C-9EE3-24A5A69E50B4}" srcOrd="2" destOrd="0" presId="urn:microsoft.com/office/officeart/2018/2/layout/IconVerticalSolidList"/>
    <dgm:cxn modelId="{E8A4E350-0B43-40DF-83BD-E014453C4C78}" type="presParOf" srcId="{E0868440-C600-491C-9EE3-24A5A69E50B4}" destId="{76309C8F-503D-4086-A61D-D734E987D5FE}" srcOrd="0" destOrd="0" presId="urn:microsoft.com/office/officeart/2018/2/layout/IconVerticalSolidList"/>
    <dgm:cxn modelId="{F3D56C55-BD9C-4D95-84F9-2DE431F5498B}" type="presParOf" srcId="{E0868440-C600-491C-9EE3-24A5A69E50B4}" destId="{FBEB72F7-92EE-4B21-B80D-9D1BA24930C8}" srcOrd="1" destOrd="0" presId="urn:microsoft.com/office/officeart/2018/2/layout/IconVerticalSolidList"/>
    <dgm:cxn modelId="{6E0CADCD-4106-43DA-A3F0-BC219F4E17F8}" type="presParOf" srcId="{E0868440-C600-491C-9EE3-24A5A69E50B4}" destId="{5762B1BB-41C4-4F40-82E5-D63938D1E34D}" srcOrd="2" destOrd="0" presId="urn:microsoft.com/office/officeart/2018/2/layout/IconVerticalSolidList"/>
    <dgm:cxn modelId="{E0082245-2891-4E33-9F40-E92295691EAF}" type="presParOf" srcId="{E0868440-C600-491C-9EE3-24A5A69E50B4}" destId="{726D7644-9CCE-44AF-BEA3-F8A2B1A786F1}" srcOrd="3" destOrd="0" presId="urn:microsoft.com/office/officeart/2018/2/layout/IconVerticalSolidList"/>
    <dgm:cxn modelId="{7F0BB5AA-9F85-4710-8C8B-577C6F5CAB1A}" type="presParOf" srcId="{122C866A-91BE-496E-AC43-DC31DF582129}" destId="{C6F8F79B-B1EA-4A7E-8F95-7221FF112973}" srcOrd="3" destOrd="0" presId="urn:microsoft.com/office/officeart/2018/2/layout/IconVerticalSolidList"/>
    <dgm:cxn modelId="{5AB1563B-1BD0-4A34-B81B-07A049A094D0}" type="presParOf" srcId="{122C866A-91BE-496E-AC43-DC31DF582129}" destId="{B5971DE3-9522-478A-951B-8222C9317BE7}" srcOrd="4" destOrd="0" presId="urn:microsoft.com/office/officeart/2018/2/layout/IconVerticalSolidList"/>
    <dgm:cxn modelId="{F3B14E26-9B2E-4ACC-BBFD-E3A333AB5E55}" type="presParOf" srcId="{B5971DE3-9522-478A-951B-8222C9317BE7}" destId="{512DD0FC-8615-4A16-9E69-F0CF96A20C47}" srcOrd="0" destOrd="0" presId="urn:microsoft.com/office/officeart/2018/2/layout/IconVerticalSolidList"/>
    <dgm:cxn modelId="{6275862F-4331-4022-B0E4-266E9664B582}" type="presParOf" srcId="{B5971DE3-9522-478A-951B-8222C9317BE7}" destId="{0760158C-3A7C-471C-9746-6993D262A073}" srcOrd="1" destOrd="0" presId="urn:microsoft.com/office/officeart/2018/2/layout/IconVerticalSolidList"/>
    <dgm:cxn modelId="{5AF71302-3FB9-4A6E-A4DC-2B10CF6AE156}" type="presParOf" srcId="{B5971DE3-9522-478A-951B-8222C9317BE7}" destId="{661E7396-2D7B-4AB9-9DD5-48F6DE013187}" srcOrd="2" destOrd="0" presId="urn:microsoft.com/office/officeart/2018/2/layout/IconVerticalSolidList"/>
    <dgm:cxn modelId="{E9F2951E-E727-4C71-BCE1-ABD3E6EEBC31}" type="presParOf" srcId="{B5971DE3-9522-478A-951B-8222C9317BE7}" destId="{EED4B9C3-B325-4EE8-9C31-8C06275E4E11}" srcOrd="3" destOrd="0" presId="urn:microsoft.com/office/officeart/2018/2/layout/IconVerticalSolidList"/>
    <dgm:cxn modelId="{819C5048-CECA-48CB-AFD4-E5A7DA262077}" type="presParOf" srcId="{122C866A-91BE-496E-AC43-DC31DF582129}" destId="{5B74014C-645D-4188-9CF1-3D7F5C4BFB09}" srcOrd="5" destOrd="0" presId="urn:microsoft.com/office/officeart/2018/2/layout/IconVerticalSolidList"/>
    <dgm:cxn modelId="{585EACDC-D2B8-4939-A459-3B6FF5FBEB54}" type="presParOf" srcId="{122C866A-91BE-496E-AC43-DC31DF582129}" destId="{CC1555A3-D505-4971-8C0F-0E83B98DC75F}" srcOrd="6" destOrd="0" presId="urn:microsoft.com/office/officeart/2018/2/layout/IconVerticalSolidList"/>
    <dgm:cxn modelId="{B89A9DEB-CFC8-4AA5-B192-1BFB1087617E}" type="presParOf" srcId="{CC1555A3-D505-4971-8C0F-0E83B98DC75F}" destId="{60186A8E-0CA0-4DF3-B6E0-2ACDA72E0DDF}" srcOrd="0" destOrd="0" presId="urn:microsoft.com/office/officeart/2018/2/layout/IconVerticalSolidList"/>
    <dgm:cxn modelId="{5B6C308A-59D3-4A14-815C-1BA0A4B38A60}" type="presParOf" srcId="{CC1555A3-D505-4971-8C0F-0E83B98DC75F}" destId="{F0E4579F-BCEB-48AE-98FC-78A6C8AC7A16}" srcOrd="1" destOrd="0" presId="urn:microsoft.com/office/officeart/2018/2/layout/IconVerticalSolidList"/>
    <dgm:cxn modelId="{1DF7E341-EB95-45EF-83C1-0052254AF7E4}" type="presParOf" srcId="{CC1555A3-D505-4971-8C0F-0E83B98DC75F}" destId="{128067B6-5374-46FE-B087-5E5808069EEB}" srcOrd="2" destOrd="0" presId="urn:microsoft.com/office/officeart/2018/2/layout/IconVerticalSolidList"/>
    <dgm:cxn modelId="{138B9330-070A-4944-9C4D-14F3505FAF0D}" type="presParOf" srcId="{CC1555A3-D505-4971-8C0F-0E83B98DC75F}" destId="{1511D1C1-F93C-4233-B67F-97B1429BB1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5840E1-A216-40F0-8CDC-91EA91C313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7042C8D-AB24-40B6-8D49-D277C641CCF7}">
      <dgm:prSet/>
      <dgm:spPr/>
      <dgm:t>
        <a:bodyPr/>
        <a:lstStyle/>
        <a:p>
          <a:r>
            <a:rPr lang="en-US"/>
            <a:t>Goal</a:t>
          </a:r>
        </a:p>
      </dgm:t>
    </dgm:pt>
    <dgm:pt modelId="{B1801BD8-3E70-4ECE-AAC8-8C088A89A5A8}" type="parTrans" cxnId="{8E410B3E-9D90-4532-8767-7BF706968A2A}">
      <dgm:prSet/>
      <dgm:spPr/>
      <dgm:t>
        <a:bodyPr/>
        <a:lstStyle/>
        <a:p>
          <a:endParaRPr lang="en-US"/>
        </a:p>
      </dgm:t>
    </dgm:pt>
    <dgm:pt modelId="{859AFD99-0A5B-4CFC-8280-CB99FDB79C2A}" type="sibTrans" cxnId="{8E410B3E-9D90-4532-8767-7BF706968A2A}">
      <dgm:prSet/>
      <dgm:spPr/>
      <dgm:t>
        <a:bodyPr/>
        <a:lstStyle/>
        <a:p>
          <a:endParaRPr lang="en-US"/>
        </a:p>
      </dgm:t>
    </dgm:pt>
    <dgm:pt modelId="{675AE1A1-5589-42A7-959F-86A24F85A078}">
      <dgm:prSet custT="1"/>
      <dgm:spPr/>
      <dgm:t>
        <a:bodyPr/>
        <a:lstStyle/>
        <a:p>
          <a:r>
            <a:rPr lang="en-US" sz="1400" dirty="0"/>
            <a:t>Forecast weekly dog bites in New York City to help with resource allocation to mitigate bite risk and receive early treatment.</a:t>
          </a:r>
        </a:p>
      </dgm:t>
    </dgm:pt>
    <dgm:pt modelId="{228E321E-88D2-4B9A-950A-B531CE9044BF}" type="parTrans" cxnId="{C5163E4B-9C09-4BC3-8D30-6C5258FC69E5}">
      <dgm:prSet/>
      <dgm:spPr/>
      <dgm:t>
        <a:bodyPr/>
        <a:lstStyle/>
        <a:p>
          <a:endParaRPr lang="en-US"/>
        </a:p>
      </dgm:t>
    </dgm:pt>
    <dgm:pt modelId="{66D0D5B5-30E3-437A-9CAE-63501BE83248}" type="sibTrans" cxnId="{C5163E4B-9C09-4BC3-8D30-6C5258FC69E5}">
      <dgm:prSet/>
      <dgm:spPr/>
      <dgm:t>
        <a:bodyPr/>
        <a:lstStyle/>
        <a:p>
          <a:endParaRPr lang="en-US"/>
        </a:p>
      </dgm:t>
    </dgm:pt>
    <dgm:pt modelId="{3BD25F6F-25C1-4A9C-9AE2-DC6D7A34AB49}">
      <dgm:prSet/>
      <dgm:spPr/>
      <dgm:t>
        <a:bodyPr/>
        <a:lstStyle/>
        <a:p>
          <a:r>
            <a:rPr lang="en-US"/>
            <a:t>Findings</a:t>
          </a:r>
        </a:p>
      </dgm:t>
    </dgm:pt>
    <dgm:pt modelId="{730CBE73-33F1-4632-BE35-61B25D40EA77}" type="parTrans" cxnId="{839B2BFC-81F7-4F48-94B3-CB54D8945FD4}">
      <dgm:prSet/>
      <dgm:spPr/>
      <dgm:t>
        <a:bodyPr/>
        <a:lstStyle/>
        <a:p>
          <a:endParaRPr lang="en-US"/>
        </a:p>
      </dgm:t>
    </dgm:pt>
    <dgm:pt modelId="{45EDF673-A150-49B5-ABD7-DE337BA0F9BA}" type="sibTrans" cxnId="{839B2BFC-81F7-4F48-94B3-CB54D8945FD4}">
      <dgm:prSet/>
      <dgm:spPr/>
      <dgm:t>
        <a:bodyPr/>
        <a:lstStyle/>
        <a:p>
          <a:endParaRPr lang="en-US"/>
        </a:p>
      </dgm:t>
    </dgm:pt>
    <dgm:pt modelId="{AE832623-7A22-4C48-8CCD-C960AF4A6941}">
      <dgm:prSet custT="1"/>
      <dgm:spPr/>
      <dgm:t>
        <a:bodyPr/>
        <a:lstStyle/>
        <a:p>
          <a:r>
            <a:rPr lang="en-US" sz="1400" dirty="0"/>
            <a:t>Summer and weekends  have the highest average bite overall.</a:t>
          </a:r>
        </a:p>
      </dgm:t>
    </dgm:pt>
    <dgm:pt modelId="{65A26DB7-3A0C-45C2-BCB4-88501756B9FE}" type="parTrans" cxnId="{B053A4FD-AEAF-4A51-B359-61CD539DA690}">
      <dgm:prSet/>
      <dgm:spPr/>
      <dgm:t>
        <a:bodyPr/>
        <a:lstStyle/>
        <a:p>
          <a:endParaRPr lang="en-US"/>
        </a:p>
      </dgm:t>
    </dgm:pt>
    <dgm:pt modelId="{A606093C-0EE7-42D1-B30E-FD96786CF464}" type="sibTrans" cxnId="{B053A4FD-AEAF-4A51-B359-61CD539DA690}">
      <dgm:prSet/>
      <dgm:spPr/>
      <dgm:t>
        <a:bodyPr/>
        <a:lstStyle/>
        <a:p>
          <a:endParaRPr lang="en-US"/>
        </a:p>
      </dgm:t>
    </dgm:pt>
    <dgm:pt modelId="{D6785A76-B3EE-49E3-BCDB-A341F767E5B4}">
      <dgm:prSet custT="1"/>
      <dgm:spPr/>
      <dgm:t>
        <a:bodyPr/>
        <a:lstStyle/>
        <a:p>
          <a:r>
            <a:rPr lang="en-US" sz="1400" b="0" i="0" dirty="0"/>
            <a:t>Queens, Manhattan and Brooklyn have the highest bite counts.</a:t>
          </a:r>
          <a:endParaRPr lang="en-US" sz="1400" dirty="0"/>
        </a:p>
      </dgm:t>
    </dgm:pt>
    <dgm:pt modelId="{38CA01D6-ADBD-4E18-90FA-6E86E9512A47}" type="parTrans" cxnId="{0D6416B0-3C3B-4160-A26D-9F759A16BD81}">
      <dgm:prSet/>
      <dgm:spPr/>
      <dgm:t>
        <a:bodyPr/>
        <a:lstStyle/>
        <a:p>
          <a:endParaRPr lang="en-US"/>
        </a:p>
      </dgm:t>
    </dgm:pt>
    <dgm:pt modelId="{E9738B92-9C75-45B9-AB78-2A691ECD48A9}" type="sibTrans" cxnId="{0D6416B0-3C3B-4160-A26D-9F759A16BD81}">
      <dgm:prSet/>
      <dgm:spPr/>
      <dgm:t>
        <a:bodyPr/>
        <a:lstStyle/>
        <a:p>
          <a:endParaRPr lang="en-US"/>
        </a:p>
      </dgm:t>
    </dgm:pt>
    <dgm:pt modelId="{0A999DA0-B7A8-424B-B332-CFF9AAFC5D56}">
      <dgm:prSet/>
      <dgm:spPr/>
      <dgm:t>
        <a:bodyPr/>
        <a:lstStyle/>
        <a:p>
          <a:r>
            <a:rPr lang="en-US"/>
            <a:t>Recommendations</a:t>
          </a:r>
        </a:p>
      </dgm:t>
    </dgm:pt>
    <dgm:pt modelId="{4CA7F2C8-DC5F-4F92-8716-30AC4C406AB4}" type="parTrans" cxnId="{E1BAC688-3A4C-4DC2-98AD-ED77E0CCDA7A}">
      <dgm:prSet/>
      <dgm:spPr/>
      <dgm:t>
        <a:bodyPr/>
        <a:lstStyle/>
        <a:p>
          <a:endParaRPr lang="en-US"/>
        </a:p>
      </dgm:t>
    </dgm:pt>
    <dgm:pt modelId="{C0F95D54-7708-45C8-9253-C97043D005AC}" type="sibTrans" cxnId="{E1BAC688-3A4C-4DC2-98AD-ED77E0CCDA7A}">
      <dgm:prSet/>
      <dgm:spPr/>
      <dgm:t>
        <a:bodyPr/>
        <a:lstStyle/>
        <a:p>
          <a:endParaRPr lang="en-US"/>
        </a:p>
      </dgm:t>
    </dgm:pt>
    <dgm:pt modelId="{CFFE8BAC-D874-4324-AD0D-D9C529237333}">
      <dgm:prSet custT="1"/>
      <dgm:spPr/>
      <dgm:t>
        <a:bodyPr/>
        <a:lstStyle/>
        <a:p>
          <a:r>
            <a:rPr lang="en-US" sz="1400" b="0" i="0" dirty="0"/>
            <a:t>I recommend the local authorities to remain diligent and on high alert during the weekend and especially more flexible in the summer due to high bite rates show in the data.</a:t>
          </a:r>
          <a:endParaRPr lang="en-US" sz="1400" dirty="0"/>
        </a:p>
      </dgm:t>
    </dgm:pt>
    <dgm:pt modelId="{58391552-09F2-4DE0-9D44-176E8D13CFD5}" type="parTrans" cxnId="{2280DE2C-B02C-4C9C-BAE1-EE4A76C67EF7}">
      <dgm:prSet/>
      <dgm:spPr/>
      <dgm:t>
        <a:bodyPr/>
        <a:lstStyle/>
        <a:p>
          <a:endParaRPr lang="en-US"/>
        </a:p>
      </dgm:t>
    </dgm:pt>
    <dgm:pt modelId="{D28AF96D-AA9B-4549-859E-DA30BDE7BC7D}" type="sibTrans" cxnId="{2280DE2C-B02C-4C9C-BAE1-EE4A76C67EF7}">
      <dgm:prSet/>
      <dgm:spPr/>
      <dgm:t>
        <a:bodyPr/>
        <a:lstStyle/>
        <a:p>
          <a:endParaRPr lang="en-US"/>
        </a:p>
      </dgm:t>
    </dgm:pt>
    <dgm:pt modelId="{84D6A612-9249-47A7-966E-7E00037B8E5E}" type="pres">
      <dgm:prSet presAssocID="{325840E1-A216-40F0-8CDC-91EA91C3137F}" presName="root" presStyleCnt="0">
        <dgm:presLayoutVars>
          <dgm:dir/>
          <dgm:resizeHandles val="exact"/>
        </dgm:presLayoutVars>
      </dgm:prSet>
      <dgm:spPr/>
    </dgm:pt>
    <dgm:pt modelId="{CD6102DF-4392-413E-9099-BC59A0BCB58B}" type="pres">
      <dgm:prSet presAssocID="{47042C8D-AB24-40B6-8D49-D277C641CCF7}" presName="compNode" presStyleCnt="0"/>
      <dgm:spPr/>
    </dgm:pt>
    <dgm:pt modelId="{8C832416-B7ED-4A13-92AB-123AAC1FD7DF}" type="pres">
      <dgm:prSet presAssocID="{47042C8D-AB24-40B6-8D49-D277C641CCF7}" presName="bgRect" presStyleLbl="bgShp" presStyleIdx="0" presStyleCnt="3"/>
      <dgm:spPr/>
    </dgm:pt>
    <dgm:pt modelId="{A68CF1AE-1923-475B-8055-A39B8A000FFB}" type="pres">
      <dgm:prSet presAssocID="{47042C8D-AB24-40B6-8D49-D277C641CC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1941941F-A584-47AF-8B85-4E67120C251D}" type="pres">
      <dgm:prSet presAssocID="{47042C8D-AB24-40B6-8D49-D277C641CCF7}" presName="spaceRect" presStyleCnt="0"/>
      <dgm:spPr/>
    </dgm:pt>
    <dgm:pt modelId="{622CDDC5-F848-49C3-9D47-A94C747F75E1}" type="pres">
      <dgm:prSet presAssocID="{47042C8D-AB24-40B6-8D49-D277C641CCF7}" presName="parTx" presStyleLbl="revTx" presStyleIdx="0" presStyleCnt="6">
        <dgm:presLayoutVars>
          <dgm:chMax val="0"/>
          <dgm:chPref val="0"/>
        </dgm:presLayoutVars>
      </dgm:prSet>
      <dgm:spPr/>
    </dgm:pt>
    <dgm:pt modelId="{5C9017A5-6153-42E6-9D03-968BF058EC93}" type="pres">
      <dgm:prSet presAssocID="{47042C8D-AB24-40B6-8D49-D277C641CCF7}" presName="desTx" presStyleLbl="revTx" presStyleIdx="1" presStyleCnt="6">
        <dgm:presLayoutVars/>
      </dgm:prSet>
      <dgm:spPr/>
    </dgm:pt>
    <dgm:pt modelId="{3C2E2118-3700-4AF3-84E2-4178F4766893}" type="pres">
      <dgm:prSet presAssocID="{859AFD99-0A5B-4CFC-8280-CB99FDB79C2A}" presName="sibTrans" presStyleCnt="0"/>
      <dgm:spPr/>
    </dgm:pt>
    <dgm:pt modelId="{4204F8FA-33CA-4424-8859-95C1BC2BCD98}" type="pres">
      <dgm:prSet presAssocID="{3BD25F6F-25C1-4A9C-9AE2-DC6D7A34AB49}" presName="compNode" presStyleCnt="0"/>
      <dgm:spPr/>
    </dgm:pt>
    <dgm:pt modelId="{76613E2A-8C04-400E-9CC8-6E6626091DA7}" type="pres">
      <dgm:prSet presAssocID="{3BD25F6F-25C1-4A9C-9AE2-DC6D7A34AB49}" presName="bgRect" presStyleLbl="bgShp" presStyleIdx="1" presStyleCnt="3"/>
      <dgm:spPr/>
    </dgm:pt>
    <dgm:pt modelId="{B856FD8C-5624-475A-B210-88896D910847}" type="pres">
      <dgm:prSet presAssocID="{3BD25F6F-25C1-4A9C-9AE2-DC6D7A34AB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ebra"/>
        </a:ext>
      </dgm:extLst>
    </dgm:pt>
    <dgm:pt modelId="{0D4DC61C-FD25-44C5-B2C2-0C947939DC52}" type="pres">
      <dgm:prSet presAssocID="{3BD25F6F-25C1-4A9C-9AE2-DC6D7A34AB49}" presName="spaceRect" presStyleCnt="0"/>
      <dgm:spPr/>
    </dgm:pt>
    <dgm:pt modelId="{6E0E8D71-49A2-4F82-8844-B4D78AECF511}" type="pres">
      <dgm:prSet presAssocID="{3BD25F6F-25C1-4A9C-9AE2-DC6D7A34AB49}" presName="parTx" presStyleLbl="revTx" presStyleIdx="2" presStyleCnt="6">
        <dgm:presLayoutVars>
          <dgm:chMax val="0"/>
          <dgm:chPref val="0"/>
        </dgm:presLayoutVars>
      </dgm:prSet>
      <dgm:spPr/>
    </dgm:pt>
    <dgm:pt modelId="{76220A29-7EC9-40D4-A21A-40D73F4038EE}" type="pres">
      <dgm:prSet presAssocID="{3BD25F6F-25C1-4A9C-9AE2-DC6D7A34AB49}" presName="desTx" presStyleLbl="revTx" presStyleIdx="3" presStyleCnt="6">
        <dgm:presLayoutVars/>
      </dgm:prSet>
      <dgm:spPr/>
    </dgm:pt>
    <dgm:pt modelId="{95FD80A2-E69F-4BBD-90FA-4ED747933668}" type="pres">
      <dgm:prSet presAssocID="{45EDF673-A150-49B5-ABD7-DE337BA0F9BA}" presName="sibTrans" presStyleCnt="0"/>
      <dgm:spPr/>
    </dgm:pt>
    <dgm:pt modelId="{B5EE5D8D-545D-4D3D-A825-D6A52C69F611}" type="pres">
      <dgm:prSet presAssocID="{0A999DA0-B7A8-424B-B332-CFF9AAFC5D56}" presName="compNode" presStyleCnt="0"/>
      <dgm:spPr/>
    </dgm:pt>
    <dgm:pt modelId="{4253B03F-2FED-4B8C-96C6-CEBE2C2D08E9}" type="pres">
      <dgm:prSet presAssocID="{0A999DA0-B7A8-424B-B332-CFF9AAFC5D56}" presName="bgRect" presStyleLbl="bgShp" presStyleIdx="2" presStyleCnt="3"/>
      <dgm:spPr/>
    </dgm:pt>
    <dgm:pt modelId="{F8C86A49-9A3D-4D53-9015-D275BBD4113D}" type="pres">
      <dgm:prSet presAssocID="{0A999DA0-B7A8-424B-B332-CFF9AAFC5D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FA3C26-8AB1-4CFF-B92A-8ACB79089FDC}" type="pres">
      <dgm:prSet presAssocID="{0A999DA0-B7A8-424B-B332-CFF9AAFC5D56}" presName="spaceRect" presStyleCnt="0"/>
      <dgm:spPr/>
    </dgm:pt>
    <dgm:pt modelId="{D78D0649-8BA6-415E-90B7-B135B31CE957}" type="pres">
      <dgm:prSet presAssocID="{0A999DA0-B7A8-424B-B332-CFF9AAFC5D56}" presName="parTx" presStyleLbl="revTx" presStyleIdx="4" presStyleCnt="6">
        <dgm:presLayoutVars>
          <dgm:chMax val="0"/>
          <dgm:chPref val="0"/>
        </dgm:presLayoutVars>
      </dgm:prSet>
      <dgm:spPr/>
    </dgm:pt>
    <dgm:pt modelId="{7FE97B00-7EFA-4C76-95FB-241C41C25691}" type="pres">
      <dgm:prSet presAssocID="{0A999DA0-B7A8-424B-B332-CFF9AAFC5D56}" presName="desTx" presStyleLbl="revTx" presStyleIdx="5" presStyleCnt="6">
        <dgm:presLayoutVars/>
      </dgm:prSet>
      <dgm:spPr/>
    </dgm:pt>
  </dgm:ptLst>
  <dgm:cxnLst>
    <dgm:cxn modelId="{54BDCC00-6858-4040-9C28-A40CAA53B6EB}" type="presOf" srcId="{D6785A76-B3EE-49E3-BCDB-A341F767E5B4}" destId="{76220A29-7EC9-40D4-A21A-40D73F4038EE}" srcOrd="0" destOrd="1" presId="urn:microsoft.com/office/officeart/2018/2/layout/IconVerticalSolidList"/>
    <dgm:cxn modelId="{7B293011-F148-4F65-BB27-7F7344A60F01}" type="presOf" srcId="{325840E1-A216-40F0-8CDC-91EA91C3137F}" destId="{84D6A612-9249-47A7-966E-7E00037B8E5E}" srcOrd="0" destOrd="0" presId="urn:microsoft.com/office/officeart/2018/2/layout/IconVerticalSolidList"/>
    <dgm:cxn modelId="{2280DE2C-B02C-4C9C-BAE1-EE4A76C67EF7}" srcId="{0A999DA0-B7A8-424B-B332-CFF9AAFC5D56}" destId="{CFFE8BAC-D874-4324-AD0D-D9C529237333}" srcOrd="0" destOrd="0" parTransId="{58391552-09F2-4DE0-9D44-176E8D13CFD5}" sibTransId="{D28AF96D-AA9B-4549-859E-DA30BDE7BC7D}"/>
    <dgm:cxn modelId="{8E410B3E-9D90-4532-8767-7BF706968A2A}" srcId="{325840E1-A216-40F0-8CDC-91EA91C3137F}" destId="{47042C8D-AB24-40B6-8D49-D277C641CCF7}" srcOrd="0" destOrd="0" parTransId="{B1801BD8-3E70-4ECE-AAC8-8C088A89A5A8}" sibTransId="{859AFD99-0A5B-4CFC-8280-CB99FDB79C2A}"/>
    <dgm:cxn modelId="{C5163E4B-9C09-4BC3-8D30-6C5258FC69E5}" srcId="{47042C8D-AB24-40B6-8D49-D277C641CCF7}" destId="{675AE1A1-5589-42A7-959F-86A24F85A078}" srcOrd="0" destOrd="0" parTransId="{228E321E-88D2-4B9A-950A-B531CE9044BF}" sibTransId="{66D0D5B5-30E3-437A-9CAE-63501BE83248}"/>
    <dgm:cxn modelId="{3C9B097E-D465-4B01-99AC-04670C65301B}" type="presOf" srcId="{0A999DA0-B7A8-424B-B332-CFF9AAFC5D56}" destId="{D78D0649-8BA6-415E-90B7-B135B31CE957}" srcOrd="0" destOrd="0" presId="urn:microsoft.com/office/officeart/2018/2/layout/IconVerticalSolidList"/>
    <dgm:cxn modelId="{E1BAC688-3A4C-4DC2-98AD-ED77E0CCDA7A}" srcId="{325840E1-A216-40F0-8CDC-91EA91C3137F}" destId="{0A999DA0-B7A8-424B-B332-CFF9AAFC5D56}" srcOrd="2" destOrd="0" parTransId="{4CA7F2C8-DC5F-4F92-8716-30AC4C406AB4}" sibTransId="{C0F95D54-7708-45C8-9253-C97043D005AC}"/>
    <dgm:cxn modelId="{C9808D96-A8B9-45BA-BD3E-F9441EF89092}" type="presOf" srcId="{CFFE8BAC-D874-4324-AD0D-D9C529237333}" destId="{7FE97B00-7EFA-4C76-95FB-241C41C25691}" srcOrd="0" destOrd="0" presId="urn:microsoft.com/office/officeart/2018/2/layout/IconVerticalSolidList"/>
    <dgm:cxn modelId="{0D6416B0-3C3B-4160-A26D-9F759A16BD81}" srcId="{3BD25F6F-25C1-4A9C-9AE2-DC6D7A34AB49}" destId="{D6785A76-B3EE-49E3-BCDB-A341F767E5B4}" srcOrd="1" destOrd="0" parTransId="{38CA01D6-ADBD-4E18-90FA-6E86E9512A47}" sibTransId="{E9738B92-9C75-45B9-AB78-2A691ECD48A9}"/>
    <dgm:cxn modelId="{10D1E5C1-4736-4701-8BF2-629B59444C46}" type="presOf" srcId="{AE832623-7A22-4C48-8CCD-C960AF4A6941}" destId="{76220A29-7EC9-40D4-A21A-40D73F4038EE}" srcOrd="0" destOrd="0" presId="urn:microsoft.com/office/officeart/2018/2/layout/IconVerticalSolidList"/>
    <dgm:cxn modelId="{9586F9D5-69F3-4209-8D83-0C28D4DFB2AF}" type="presOf" srcId="{3BD25F6F-25C1-4A9C-9AE2-DC6D7A34AB49}" destId="{6E0E8D71-49A2-4F82-8844-B4D78AECF511}" srcOrd="0" destOrd="0" presId="urn:microsoft.com/office/officeart/2018/2/layout/IconVerticalSolidList"/>
    <dgm:cxn modelId="{5C9544E9-E6FC-414A-9AD1-22DF47EFCE11}" type="presOf" srcId="{675AE1A1-5589-42A7-959F-86A24F85A078}" destId="{5C9017A5-6153-42E6-9D03-968BF058EC93}" srcOrd="0" destOrd="0" presId="urn:microsoft.com/office/officeart/2018/2/layout/IconVerticalSolidList"/>
    <dgm:cxn modelId="{6472C0F7-0F7A-4145-8AB2-361867144588}" type="presOf" srcId="{47042C8D-AB24-40B6-8D49-D277C641CCF7}" destId="{622CDDC5-F848-49C3-9D47-A94C747F75E1}" srcOrd="0" destOrd="0" presId="urn:microsoft.com/office/officeart/2018/2/layout/IconVerticalSolidList"/>
    <dgm:cxn modelId="{839B2BFC-81F7-4F48-94B3-CB54D8945FD4}" srcId="{325840E1-A216-40F0-8CDC-91EA91C3137F}" destId="{3BD25F6F-25C1-4A9C-9AE2-DC6D7A34AB49}" srcOrd="1" destOrd="0" parTransId="{730CBE73-33F1-4632-BE35-61B25D40EA77}" sibTransId="{45EDF673-A150-49B5-ABD7-DE337BA0F9BA}"/>
    <dgm:cxn modelId="{B053A4FD-AEAF-4A51-B359-61CD539DA690}" srcId="{3BD25F6F-25C1-4A9C-9AE2-DC6D7A34AB49}" destId="{AE832623-7A22-4C48-8CCD-C960AF4A6941}" srcOrd="0" destOrd="0" parTransId="{65A26DB7-3A0C-45C2-BCB4-88501756B9FE}" sibTransId="{A606093C-0EE7-42D1-B30E-FD96786CF464}"/>
    <dgm:cxn modelId="{79E0E6D2-70BC-4543-95F3-1013EA235E83}" type="presParOf" srcId="{84D6A612-9249-47A7-966E-7E00037B8E5E}" destId="{CD6102DF-4392-413E-9099-BC59A0BCB58B}" srcOrd="0" destOrd="0" presId="urn:microsoft.com/office/officeart/2018/2/layout/IconVerticalSolidList"/>
    <dgm:cxn modelId="{781F9E09-88C8-4E61-B853-A827766F259A}" type="presParOf" srcId="{CD6102DF-4392-413E-9099-BC59A0BCB58B}" destId="{8C832416-B7ED-4A13-92AB-123AAC1FD7DF}" srcOrd="0" destOrd="0" presId="urn:microsoft.com/office/officeart/2018/2/layout/IconVerticalSolidList"/>
    <dgm:cxn modelId="{E1B19776-5176-42D0-AE24-4A48BBF58318}" type="presParOf" srcId="{CD6102DF-4392-413E-9099-BC59A0BCB58B}" destId="{A68CF1AE-1923-475B-8055-A39B8A000FFB}" srcOrd="1" destOrd="0" presId="urn:microsoft.com/office/officeart/2018/2/layout/IconVerticalSolidList"/>
    <dgm:cxn modelId="{ED7D0B9F-5BBD-44A7-A667-EBB70FA8EC9F}" type="presParOf" srcId="{CD6102DF-4392-413E-9099-BC59A0BCB58B}" destId="{1941941F-A584-47AF-8B85-4E67120C251D}" srcOrd="2" destOrd="0" presId="urn:microsoft.com/office/officeart/2018/2/layout/IconVerticalSolidList"/>
    <dgm:cxn modelId="{8DFA908E-BB07-40DA-BA4F-A91794792946}" type="presParOf" srcId="{CD6102DF-4392-413E-9099-BC59A0BCB58B}" destId="{622CDDC5-F848-49C3-9D47-A94C747F75E1}" srcOrd="3" destOrd="0" presId="urn:microsoft.com/office/officeart/2018/2/layout/IconVerticalSolidList"/>
    <dgm:cxn modelId="{BD688D32-6CFF-453A-9EDD-3D2A219BCE0E}" type="presParOf" srcId="{CD6102DF-4392-413E-9099-BC59A0BCB58B}" destId="{5C9017A5-6153-42E6-9D03-968BF058EC93}" srcOrd="4" destOrd="0" presId="urn:microsoft.com/office/officeart/2018/2/layout/IconVerticalSolidList"/>
    <dgm:cxn modelId="{B3775063-3E9A-498F-8C70-78707444D644}" type="presParOf" srcId="{84D6A612-9249-47A7-966E-7E00037B8E5E}" destId="{3C2E2118-3700-4AF3-84E2-4178F4766893}" srcOrd="1" destOrd="0" presId="urn:microsoft.com/office/officeart/2018/2/layout/IconVerticalSolidList"/>
    <dgm:cxn modelId="{A7302A9B-DDF9-48A7-94B8-6A9AA3E5D4B3}" type="presParOf" srcId="{84D6A612-9249-47A7-966E-7E00037B8E5E}" destId="{4204F8FA-33CA-4424-8859-95C1BC2BCD98}" srcOrd="2" destOrd="0" presId="urn:microsoft.com/office/officeart/2018/2/layout/IconVerticalSolidList"/>
    <dgm:cxn modelId="{337B13CF-6E7A-4D44-9C62-E55E2832B5E9}" type="presParOf" srcId="{4204F8FA-33CA-4424-8859-95C1BC2BCD98}" destId="{76613E2A-8C04-400E-9CC8-6E6626091DA7}" srcOrd="0" destOrd="0" presId="urn:microsoft.com/office/officeart/2018/2/layout/IconVerticalSolidList"/>
    <dgm:cxn modelId="{FE1DD9DB-B9FF-4242-8C54-1807E2C20E2F}" type="presParOf" srcId="{4204F8FA-33CA-4424-8859-95C1BC2BCD98}" destId="{B856FD8C-5624-475A-B210-88896D910847}" srcOrd="1" destOrd="0" presId="urn:microsoft.com/office/officeart/2018/2/layout/IconVerticalSolidList"/>
    <dgm:cxn modelId="{C1831D9C-1E5E-4C49-8C06-868288B9D881}" type="presParOf" srcId="{4204F8FA-33CA-4424-8859-95C1BC2BCD98}" destId="{0D4DC61C-FD25-44C5-B2C2-0C947939DC52}" srcOrd="2" destOrd="0" presId="urn:microsoft.com/office/officeart/2018/2/layout/IconVerticalSolidList"/>
    <dgm:cxn modelId="{9B415B48-517C-4E9A-9075-276F830FEEBA}" type="presParOf" srcId="{4204F8FA-33CA-4424-8859-95C1BC2BCD98}" destId="{6E0E8D71-49A2-4F82-8844-B4D78AECF511}" srcOrd="3" destOrd="0" presId="urn:microsoft.com/office/officeart/2018/2/layout/IconVerticalSolidList"/>
    <dgm:cxn modelId="{DF88C58C-C117-4A93-A292-4E15BC49AC79}" type="presParOf" srcId="{4204F8FA-33CA-4424-8859-95C1BC2BCD98}" destId="{76220A29-7EC9-40D4-A21A-40D73F4038EE}" srcOrd="4" destOrd="0" presId="urn:microsoft.com/office/officeart/2018/2/layout/IconVerticalSolidList"/>
    <dgm:cxn modelId="{515C1AA6-2E74-4BC8-8852-6A2FE9ED1730}" type="presParOf" srcId="{84D6A612-9249-47A7-966E-7E00037B8E5E}" destId="{95FD80A2-E69F-4BBD-90FA-4ED747933668}" srcOrd="3" destOrd="0" presId="urn:microsoft.com/office/officeart/2018/2/layout/IconVerticalSolidList"/>
    <dgm:cxn modelId="{62ED976C-3295-4F1E-AEAC-53F164CEF35E}" type="presParOf" srcId="{84D6A612-9249-47A7-966E-7E00037B8E5E}" destId="{B5EE5D8D-545D-4D3D-A825-D6A52C69F611}" srcOrd="4" destOrd="0" presId="urn:microsoft.com/office/officeart/2018/2/layout/IconVerticalSolidList"/>
    <dgm:cxn modelId="{EF4BAA85-5D77-4D6A-AA72-D77E30451DF6}" type="presParOf" srcId="{B5EE5D8D-545D-4D3D-A825-D6A52C69F611}" destId="{4253B03F-2FED-4B8C-96C6-CEBE2C2D08E9}" srcOrd="0" destOrd="0" presId="urn:microsoft.com/office/officeart/2018/2/layout/IconVerticalSolidList"/>
    <dgm:cxn modelId="{3D6159AF-981F-42C8-A19D-0DCFBB1F3BD6}" type="presParOf" srcId="{B5EE5D8D-545D-4D3D-A825-D6A52C69F611}" destId="{F8C86A49-9A3D-4D53-9015-D275BBD4113D}" srcOrd="1" destOrd="0" presId="urn:microsoft.com/office/officeart/2018/2/layout/IconVerticalSolidList"/>
    <dgm:cxn modelId="{E71087B1-E955-4842-A0CB-329BC849ADB0}" type="presParOf" srcId="{B5EE5D8D-545D-4D3D-A825-D6A52C69F611}" destId="{E6FA3C26-8AB1-4CFF-B92A-8ACB79089FDC}" srcOrd="2" destOrd="0" presId="urn:microsoft.com/office/officeart/2018/2/layout/IconVerticalSolidList"/>
    <dgm:cxn modelId="{AC159F27-A5F5-4025-9AB9-59E284CA4305}" type="presParOf" srcId="{B5EE5D8D-545D-4D3D-A825-D6A52C69F611}" destId="{D78D0649-8BA6-415E-90B7-B135B31CE957}" srcOrd="3" destOrd="0" presId="urn:microsoft.com/office/officeart/2018/2/layout/IconVerticalSolidList"/>
    <dgm:cxn modelId="{7E1F35BE-A139-4452-9EA5-CCF2509C0A4F}" type="presParOf" srcId="{B5EE5D8D-545D-4D3D-A825-D6A52C69F611}" destId="{7FE97B00-7EFA-4C76-95FB-241C41C2569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060FA-96E3-4EE7-B52A-63C4D29A83D9}">
      <dsp:nvSpPr>
        <dsp:cNvPr id="0" name=""/>
        <dsp:cNvSpPr/>
      </dsp:nvSpPr>
      <dsp:spPr>
        <a:xfrm>
          <a:off x="0" y="2215"/>
          <a:ext cx="5980170" cy="1122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D6B07-3EDF-4A1B-8505-853E397DAD10}">
      <dsp:nvSpPr>
        <dsp:cNvPr id="0" name=""/>
        <dsp:cNvSpPr/>
      </dsp:nvSpPr>
      <dsp:spPr>
        <a:xfrm>
          <a:off x="339603" y="254812"/>
          <a:ext cx="617461" cy="6174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EDFED-FF20-4BE4-8D6D-12A87A918B01}">
      <dsp:nvSpPr>
        <dsp:cNvPr id="0" name=""/>
        <dsp:cNvSpPr/>
      </dsp:nvSpPr>
      <dsp:spPr>
        <a:xfrm>
          <a:off x="1296668" y="2215"/>
          <a:ext cx="4683501" cy="11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5" tIns="118815" rIns="118815" bIns="11881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Executive Summary</a:t>
          </a:r>
        </a:p>
      </dsp:txBody>
      <dsp:txXfrm>
        <a:off x="1296668" y="2215"/>
        <a:ext cx="4683501" cy="1122656"/>
      </dsp:txXfrm>
    </dsp:sp>
    <dsp:sp modelId="{76309C8F-503D-4086-A61D-D734E987D5FE}">
      <dsp:nvSpPr>
        <dsp:cNvPr id="0" name=""/>
        <dsp:cNvSpPr/>
      </dsp:nvSpPr>
      <dsp:spPr>
        <a:xfrm>
          <a:off x="0" y="1405536"/>
          <a:ext cx="5980170" cy="1122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B72F7-92EE-4B21-B80D-9D1BA24930C8}">
      <dsp:nvSpPr>
        <dsp:cNvPr id="0" name=""/>
        <dsp:cNvSpPr/>
      </dsp:nvSpPr>
      <dsp:spPr>
        <a:xfrm>
          <a:off x="339603" y="1658133"/>
          <a:ext cx="617461" cy="6174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D7644-9CCE-44AF-BEA3-F8A2B1A786F1}">
      <dsp:nvSpPr>
        <dsp:cNvPr id="0" name=""/>
        <dsp:cNvSpPr/>
      </dsp:nvSpPr>
      <dsp:spPr>
        <a:xfrm>
          <a:off x="1296668" y="1405536"/>
          <a:ext cx="4683501" cy="11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5" tIns="118815" rIns="118815" bIns="11881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Key Findings</a:t>
          </a:r>
        </a:p>
      </dsp:txBody>
      <dsp:txXfrm>
        <a:off x="1296668" y="1405536"/>
        <a:ext cx="4683501" cy="1122656"/>
      </dsp:txXfrm>
    </dsp:sp>
    <dsp:sp modelId="{512DD0FC-8615-4A16-9E69-F0CF96A20C47}">
      <dsp:nvSpPr>
        <dsp:cNvPr id="0" name=""/>
        <dsp:cNvSpPr/>
      </dsp:nvSpPr>
      <dsp:spPr>
        <a:xfrm>
          <a:off x="0" y="2808857"/>
          <a:ext cx="5980170" cy="1122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0158C-3A7C-471C-9746-6993D262A073}">
      <dsp:nvSpPr>
        <dsp:cNvPr id="0" name=""/>
        <dsp:cNvSpPr/>
      </dsp:nvSpPr>
      <dsp:spPr>
        <a:xfrm>
          <a:off x="339603" y="3061454"/>
          <a:ext cx="617461" cy="6174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4B9C3-B325-4EE8-9C31-8C06275E4E11}">
      <dsp:nvSpPr>
        <dsp:cNvPr id="0" name=""/>
        <dsp:cNvSpPr/>
      </dsp:nvSpPr>
      <dsp:spPr>
        <a:xfrm>
          <a:off x="1296668" y="2808857"/>
          <a:ext cx="4683501" cy="11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5" tIns="118815" rIns="118815" bIns="11881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Recommendations</a:t>
          </a:r>
        </a:p>
      </dsp:txBody>
      <dsp:txXfrm>
        <a:off x="1296668" y="2808857"/>
        <a:ext cx="4683501" cy="1122656"/>
      </dsp:txXfrm>
    </dsp:sp>
    <dsp:sp modelId="{60186A8E-0CA0-4DF3-B6E0-2ACDA72E0DDF}">
      <dsp:nvSpPr>
        <dsp:cNvPr id="0" name=""/>
        <dsp:cNvSpPr/>
      </dsp:nvSpPr>
      <dsp:spPr>
        <a:xfrm>
          <a:off x="0" y="4212178"/>
          <a:ext cx="5980170" cy="1122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4579F-BCEB-48AE-98FC-78A6C8AC7A16}">
      <dsp:nvSpPr>
        <dsp:cNvPr id="0" name=""/>
        <dsp:cNvSpPr/>
      </dsp:nvSpPr>
      <dsp:spPr>
        <a:xfrm>
          <a:off x="339603" y="4464775"/>
          <a:ext cx="617461" cy="6174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1D1C1-F93C-4233-B67F-97B1429BB18E}">
      <dsp:nvSpPr>
        <dsp:cNvPr id="0" name=""/>
        <dsp:cNvSpPr/>
      </dsp:nvSpPr>
      <dsp:spPr>
        <a:xfrm>
          <a:off x="1296668" y="4212178"/>
          <a:ext cx="4683501" cy="11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5" tIns="118815" rIns="118815" bIns="11881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Conclusion</a:t>
          </a:r>
        </a:p>
      </dsp:txBody>
      <dsp:txXfrm>
        <a:off x="1296668" y="4212178"/>
        <a:ext cx="4683501" cy="1122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32416-B7ED-4A13-92AB-123AAC1FD7DF}">
      <dsp:nvSpPr>
        <dsp:cNvPr id="0" name=""/>
        <dsp:cNvSpPr/>
      </dsp:nvSpPr>
      <dsp:spPr>
        <a:xfrm>
          <a:off x="0" y="2324"/>
          <a:ext cx="9144000" cy="10872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CF1AE-1923-475B-8055-A39B8A000FFB}">
      <dsp:nvSpPr>
        <dsp:cNvPr id="0" name=""/>
        <dsp:cNvSpPr/>
      </dsp:nvSpPr>
      <dsp:spPr>
        <a:xfrm>
          <a:off x="328890" y="246954"/>
          <a:ext cx="597983" cy="5979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CDDC5-F848-49C3-9D47-A94C747F75E1}">
      <dsp:nvSpPr>
        <dsp:cNvPr id="0" name=""/>
        <dsp:cNvSpPr/>
      </dsp:nvSpPr>
      <dsp:spPr>
        <a:xfrm>
          <a:off x="1255765" y="2324"/>
          <a:ext cx="4114800" cy="1087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067" tIns="115067" rIns="115067" bIns="11506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Goal</a:t>
          </a:r>
        </a:p>
      </dsp:txBody>
      <dsp:txXfrm>
        <a:off x="1255765" y="2324"/>
        <a:ext cx="4114800" cy="1087242"/>
      </dsp:txXfrm>
    </dsp:sp>
    <dsp:sp modelId="{5C9017A5-6153-42E6-9D03-968BF058EC93}">
      <dsp:nvSpPr>
        <dsp:cNvPr id="0" name=""/>
        <dsp:cNvSpPr/>
      </dsp:nvSpPr>
      <dsp:spPr>
        <a:xfrm>
          <a:off x="5370565" y="2324"/>
          <a:ext cx="3772206" cy="1087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067" tIns="115067" rIns="115067" bIns="11506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Forecast weekly dog bites in New York City to help with resource allocation to mitigate bite risk and receive early treatment.</a:t>
          </a:r>
        </a:p>
      </dsp:txBody>
      <dsp:txXfrm>
        <a:off x="5370565" y="2324"/>
        <a:ext cx="3772206" cy="1087242"/>
      </dsp:txXfrm>
    </dsp:sp>
    <dsp:sp modelId="{76613E2A-8C04-400E-9CC8-6E6626091DA7}">
      <dsp:nvSpPr>
        <dsp:cNvPr id="0" name=""/>
        <dsp:cNvSpPr/>
      </dsp:nvSpPr>
      <dsp:spPr>
        <a:xfrm>
          <a:off x="0" y="1361378"/>
          <a:ext cx="9144000" cy="10872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6FD8C-5624-475A-B210-88896D910847}">
      <dsp:nvSpPr>
        <dsp:cNvPr id="0" name=""/>
        <dsp:cNvSpPr/>
      </dsp:nvSpPr>
      <dsp:spPr>
        <a:xfrm>
          <a:off x="328890" y="1606008"/>
          <a:ext cx="597983" cy="5979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E8D71-49A2-4F82-8844-B4D78AECF511}">
      <dsp:nvSpPr>
        <dsp:cNvPr id="0" name=""/>
        <dsp:cNvSpPr/>
      </dsp:nvSpPr>
      <dsp:spPr>
        <a:xfrm>
          <a:off x="1255765" y="1361378"/>
          <a:ext cx="4114800" cy="1087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067" tIns="115067" rIns="115067" bIns="11506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Findings</a:t>
          </a:r>
        </a:p>
      </dsp:txBody>
      <dsp:txXfrm>
        <a:off x="1255765" y="1361378"/>
        <a:ext cx="4114800" cy="1087242"/>
      </dsp:txXfrm>
    </dsp:sp>
    <dsp:sp modelId="{76220A29-7EC9-40D4-A21A-40D73F4038EE}">
      <dsp:nvSpPr>
        <dsp:cNvPr id="0" name=""/>
        <dsp:cNvSpPr/>
      </dsp:nvSpPr>
      <dsp:spPr>
        <a:xfrm>
          <a:off x="5370565" y="1361378"/>
          <a:ext cx="3772206" cy="1087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067" tIns="115067" rIns="115067" bIns="11506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Summer and weekends  have the highest average bite overall.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Queens, Manhattan and Brooklyn have the highest bite counts.</a:t>
          </a:r>
          <a:endParaRPr lang="en-US" sz="1400" kern="1200" dirty="0"/>
        </a:p>
      </dsp:txBody>
      <dsp:txXfrm>
        <a:off x="5370565" y="1361378"/>
        <a:ext cx="3772206" cy="1087242"/>
      </dsp:txXfrm>
    </dsp:sp>
    <dsp:sp modelId="{4253B03F-2FED-4B8C-96C6-CEBE2C2D08E9}">
      <dsp:nvSpPr>
        <dsp:cNvPr id="0" name=""/>
        <dsp:cNvSpPr/>
      </dsp:nvSpPr>
      <dsp:spPr>
        <a:xfrm>
          <a:off x="0" y="2720432"/>
          <a:ext cx="9144000" cy="10872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86A49-9A3D-4D53-9015-D275BBD4113D}">
      <dsp:nvSpPr>
        <dsp:cNvPr id="0" name=""/>
        <dsp:cNvSpPr/>
      </dsp:nvSpPr>
      <dsp:spPr>
        <a:xfrm>
          <a:off x="328890" y="2965061"/>
          <a:ext cx="597983" cy="5979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D0649-8BA6-415E-90B7-B135B31CE957}">
      <dsp:nvSpPr>
        <dsp:cNvPr id="0" name=""/>
        <dsp:cNvSpPr/>
      </dsp:nvSpPr>
      <dsp:spPr>
        <a:xfrm>
          <a:off x="1255765" y="2720432"/>
          <a:ext cx="4114800" cy="1087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067" tIns="115067" rIns="115067" bIns="11506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Recommendations</a:t>
          </a:r>
        </a:p>
      </dsp:txBody>
      <dsp:txXfrm>
        <a:off x="1255765" y="2720432"/>
        <a:ext cx="4114800" cy="1087242"/>
      </dsp:txXfrm>
    </dsp:sp>
    <dsp:sp modelId="{7FE97B00-7EFA-4C76-95FB-241C41C25691}">
      <dsp:nvSpPr>
        <dsp:cNvPr id="0" name=""/>
        <dsp:cNvSpPr/>
      </dsp:nvSpPr>
      <dsp:spPr>
        <a:xfrm>
          <a:off x="5370565" y="2720432"/>
          <a:ext cx="3772206" cy="1087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067" tIns="115067" rIns="115067" bIns="11506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I recommend the local authorities to remain diligent and on high alert during the weekend and especially more flexible in the summer due to high bite rates show in the data.</a:t>
          </a:r>
          <a:endParaRPr lang="en-US" sz="1400" kern="1200" dirty="0"/>
        </a:p>
      </dsp:txBody>
      <dsp:txXfrm>
        <a:off x="5370565" y="2720432"/>
        <a:ext cx="3772206" cy="1087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851B1-3767-454D-8585-1E02053AAEA0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2B672-5F24-974D-BC4D-4762DD217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28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B672-5F24-974D-BC4D-4762DD2174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81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MigashaneVictoireMigashaneVictoire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B672-5F24-974D-BC4D-4762DD2174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0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B672-5F24-974D-BC4D-4762DD2174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1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454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4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1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1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8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7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7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2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9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8/3/23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6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gashaneVictoire" TargetMode="External"/><Relationship Id="rId3" Type="http://schemas.openxmlformats.org/officeDocument/2006/relationships/image" Target="../media/image22.png"/><Relationship Id="rId7" Type="http://schemas.openxmlformats.org/officeDocument/2006/relationships/hyperlink" Target="https://linkedin.com/in/migashane-victoir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talog.data.gov/dataset/dohmh-dog-bite-data" TargetMode="External"/><Relationship Id="rId5" Type="http://schemas.openxmlformats.org/officeDocument/2006/relationships/hyperlink" Target="https://github.com/MigashaneVictoire/new_york_city_dog_bites" TargetMode="Externa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gashaneVictoire" TargetMode="External"/><Relationship Id="rId3" Type="http://schemas.openxmlformats.org/officeDocument/2006/relationships/image" Target="../media/image22.png"/><Relationship Id="rId7" Type="http://schemas.openxmlformats.org/officeDocument/2006/relationships/hyperlink" Target="https://linkedin.com/in/migashane-victoi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talog.data.gov/dataset/dohmh-dog-bite-data" TargetMode="External"/><Relationship Id="rId5" Type="http://schemas.openxmlformats.org/officeDocument/2006/relationships/hyperlink" Target="https://github.com/MigashaneVictoire/new_york_city_dog_bites" TargetMode="Externa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F96C2-0518-1DD3-0412-06FB4B7EF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616" y="1517904"/>
            <a:ext cx="4579288" cy="279694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New York City Dog Bite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1DEDD-8016-4211-64DD-FD3BABB90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942889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/>
              <a:t>Victoire Migashane</a:t>
            </a:r>
          </a:p>
          <a:p>
            <a:pPr algn="l">
              <a:lnSpc>
                <a:spcPct val="95000"/>
              </a:lnSpc>
            </a:pPr>
            <a:r>
              <a:rPr lang="en-US"/>
              <a:t>August 4, 2023</a:t>
            </a:r>
          </a:p>
        </p:txBody>
      </p:sp>
      <p:pic>
        <p:nvPicPr>
          <p:cNvPr id="4" name="Picture 3" descr="A photo of a dog with its tongue out in a field of flowers">
            <a:extLst>
              <a:ext uri="{FF2B5EF4-FFF2-40B4-BE49-F238E27FC236}">
                <a16:creationId xmlns:a16="http://schemas.microsoft.com/office/drawing/2014/main" id="{6E36E98B-F46B-F23A-3C98-0311179F0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233" r="2" b="2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3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D1ADB-5CBF-8F64-0E70-FAF0DFCA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3D4AF-4A54-5711-F572-9DAD6E3C8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goal for this project was to forecast weekly dog bites in the City of New York. I accomplished this by running four time series models, however, I failed to beat my baseline model showing lack in weekly data.</a:t>
            </a:r>
          </a:p>
        </p:txBody>
      </p:sp>
    </p:spTree>
    <p:extLst>
      <p:ext uri="{BB962C8B-B14F-4D97-AF65-F5344CB8AC3E}">
        <p14:creationId xmlns:p14="http://schemas.microsoft.com/office/powerpoint/2010/main" val="1850850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096B-0035-5F16-7C78-080354D92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FB922-5571-993F-21D5-C1A110AC3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-apple-system"/>
              </a:rPr>
              <a:t>I recommend the local authorities to remain diligent and on high alert during the weekend and especially more flexible in the summer due to high bite rates shown in the data.</a:t>
            </a:r>
          </a:p>
          <a:p>
            <a:r>
              <a:rPr lang="en-US" b="0" i="0" dirty="0">
                <a:effectLst/>
                <a:latin typeface="-apple-system"/>
              </a:rPr>
              <a:t>I also recommend for necessary resources to distributed mainly in Queens, Manhattan, and Brooklyn to help with urgent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74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79FE-CCDC-E853-3F84-5575A220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51EE-1D1D-0279-8984-77AD3F137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Collect more data then achieve a working model on the weekly or monthly resamples.</a:t>
            </a:r>
          </a:p>
          <a:p>
            <a:r>
              <a:rPr lang="en-US" b="0" i="0" dirty="0">
                <a:effectLst/>
                <a:latin typeface="-apple-system"/>
              </a:rPr>
              <a:t>What effect does the dog's age have on bites?</a:t>
            </a:r>
          </a:p>
          <a:p>
            <a:r>
              <a:rPr lang="en-US" b="0" i="0" dirty="0">
                <a:effectLst/>
                <a:latin typeface="-apple-system"/>
              </a:rPr>
              <a:t>How long after getting bitten did they wait before seeking medical attention?</a:t>
            </a:r>
          </a:p>
        </p:txBody>
      </p:sp>
    </p:spTree>
    <p:extLst>
      <p:ext uri="{BB962C8B-B14F-4D97-AF65-F5344CB8AC3E}">
        <p14:creationId xmlns:p14="http://schemas.microsoft.com/office/powerpoint/2010/main" val="4041001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8" name="Rectangle 105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62" name="Rectangle 106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FAAE0-609C-B3AD-2C70-AE05EDEB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0"/>
            <a:ext cx="5998059" cy="1344613"/>
          </a:xfrm>
        </p:spPr>
        <p:txBody>
          <a:bodyPr>
            <a:normAutofit/>
          </a:bodyPr>
          <a:lstStyle/>
          <a:p>
            <a:r>
              <a:rPr lang="en-US" dirty="0"/>
              <a:t>Contact and Resources</a:t>
            </a:r>
          </a:p>
        </p:txBody>
      </p:sp>
      <p:pic>
        <p:nvPicPr>
          <p:cNvPr id="1028" name="Picture 4" descr="GitHub логотип PNG">
            <a:extLst>
              <a:ext uri="{FF2B5EF4-FFF2-40B4-BE49-F238E27FC236}">
                <a16:creationId xmlns:a16="http://schemas.microsoft.com/office/drawing/2014/main" id="{04786D5A-9BAD-AAC7-9021-76EC8609D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0936" y="1520823"/>
            <a:ext cx="2374419" cy="214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inkedin Logo Png - Free Transparent PNG Logos">
            <a:extLst>
              <a:ext uri="{FF2B5EF4-FFF2-40B4-BE49-F238E27FC236}">
                <a16:creationId xmlns:a16="http://schemas.microsoft.com/office/drawing/2014/main" id="{A0A28F55-6FC7-06CD-D940-3594E6A95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4542031"/>
            <a:ext cx="3892291" cy="98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82D02-844C-AFAD-1EB3-6F7D83B77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3"/>
            <a:ext cx="5998059" cy="3125787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/>
              <a:t>Resources</a:t>
            </a:r>
          </a:p>
          <a:p>
            <a:pPr lvl="1">
              <a:lnSpc>
                <a:spcPct val="95000"/>
              </a:lnSpc>
            </a:pPr>
            <a:r>
              <a:rPr lang="en-US"/>
              <a:t>View project: </a:t>
            </a:r>
            <a:r>
              <a:rPr lang="en-US">
                <a:hlinkClick r:id="rId5"/>
              </a:rPr>
              <a:t>Github.com</a:t>
            </a:r>
            <a:endParaRPr lang="en-US"/>
          </a:p>
          <a:p>
            <a:pPr lvl="1">
              <a:lnSpc>
                <a:spcPct val="95000"/>
              </a:lnSpc>
            </a:pPr>
            <a:r>
              <a:rPr lang="en-US"/>
              <a:t>Data source: </a:t>
            </a:r>
            <a:r>
              <a:rPr lang="en-US">
                <a:hlinkClick r:id="rId6"/>
              </a:rPr>
              <a:t>Data.gov</a:t>
            </a:r>
            <a:endParaRPr lang="en-US"/>
          </a:p>
          <a:p>
            <a:pPr lvl="1">
              <a:lnSpc>
                <a:spcPct val="95000"/>
              </a:lnSpc>
            </a:pPr>
            <a:endParaRPr lang="en-US"/>
          </a:p>
          <a:p>
            <a:pPr>
              <a:lnSpc>
                <a:spcPct val="95000"/>
              </a:lnSpc>
            </a:pPr>
            <a:r>
              <a:rPr lang="en-US"/>
              <a:t>Contact</a:t>
            </a:r>
          </a:p>
          <a:p>
            <a:pPr lvl="1">
              <a:lnSpc>
                <a:spcPct val="95000"/>
              </a:lnSpc>
            </a:pPr>
            <a:r>
              <a:rPr lang="en-US"/>
              <a:t>LinkedIn: </a:t>
            </a:r>
            <a:r>
              <a:rPr lang="en-US">
                <a:hlinkClick r:id="rId7"/>
              </a:rPr>
              <a:t>/Migashane-victoire</a:t>
            </a:r>
            <a:endParaRPr lang="en-US"/>
          </a:p>
          <a:p>
            <a:pPr lvl="1">
              <a:lnSpc>
                <a:spcPct val="95000"/>
              </a:lnSpc>
            </a:pPr>
            <a:r>
              <a:rPr lang="en-US"/>
              <a:t>Github: </a:t>
            </a:r>
            <a:r>
              <a:rPr lang="en-US">
                <a:hlinkClick r:id="rId8"/>
              </a:rPr>
              <a:t>/MigashaneVictoire</a:t>
            </a:r>
            <a:endParaRPr lang="en-US"/>
          </a:p>
          <a:p>
            <a:pPr lvl="1">
              <a:lnSpc>
                <a:spcPct val="95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4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8" name="Rectangle 105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62" name="Rectangle 106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FAAE0-609C-B3AD-2C70-AE05EDEB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0"/>
            <a:ext cx="5998059" cy="1344613"/>
          </a:xfrm>
        </p:spPr>
        <p:txBody>
          <a:bodyPr>
            <a:normAutofit/>
          </a:bodyPr>
          <a:lstStyle/>
          <a:p>
            <a:r>
              <a:rPr lang="en-US" dirty="0"/>
              <a:t>Contact and Resources</a:t>
            </a:r>
          </a:p>
        </p:txBody>
      </p:sp>
      <p:pic>
        <p:nvPicPr>
          <p:cNvPr id="1028" name="Picture 4" descr="GitHub логотип PNG">
            <a:extLst>
              <a:ext uri="{FF2B5EF4-FFF2-40B4-BE49-F238E27FC236}">
                <a16:creationId xmlns:a16="http://schemas.microsoft.com/office/drawing/2014/main" id="{04786D5A-9BAD-AAC7-9021-76EC8609D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0936" y="1520823"/>
            <a:ext cx="2374419" cy="214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inkedin Logo Png - Free Transparent PNG Logos">
            <a:extLst>
              <a:ext uri="{FF2B5EF4-FFF2-40B4-BE49-F238E27FC236}">
                <a16:creationId xmlns:a16="http://schemas.microsoft.com/office/drawing/2014/main" id="{A0A28F55-6FC7-06CD-D940-3594E6A95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4542031"/>
            <a:ext cx="3892291" cy="98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82D02-844C-AFAD-1EB3-6F7D83B77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3"/>
            <a:ext cx="5998059" cy="3125787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/>
              <a:t>Resources</a:t>
            </a:r>
          </a:p>
          <a:p>
            <a:pPr lvl="1">
              <a:lnSpc>
                <a:spcPct val="95000"/>
              </a:lnSpc>
            </a:pPr>
            <a:r>
              <a:rPr lang="en-US"/>
              <a:t>View project: </a:t>
            </a:r>
            <a:r>
              <a:rPr lang="en-US">
                <a:hlinkClick r:id="rId5"/>
              </a:rPr>
              <a:t>Github.com</a:t>
            </a:r>
            <a:endParaRPr lang="en-US"/>
          </a:p>
          <a:p>
            <a:pPr lvl="1">
              <a:lnSpc>
                <a:spcPct val="95000"/>
              </a:lnSpc>
            </a:pPr>
            <a:r>
              <a:rPr lang="en-US"/>
              <a:t>Data source: </a:t>
            </a:r>
            <a:r>
              <a:rPr lang="en-US">
                <a:hlinkClick r:id="rId6"/>
              </a:rPr>
              <a:t>Data.gov</a:t>
            </a:r>
            <a:endParaRPr lang="en-US"/>
          </a:p>
          <a:p>
            <a:pPr lvl="1">
              <a:lnSpc>
                <a:spcPct val="95000"/>
              </a:lnSpc>
            </a:pPr>
            <a:endParaRPr lang="en-US"/>
          </a:p>
          <a:p>
            <a:pPr>
              <a:lnSpc>
                <a:spcPct val="95000"/>
              </a:lnSpc>
            </a:pPr>
            <a:r>
              <a:rPr lang="en-US"/>
              <a:t>Contact</a:t>
            </a:r>
          </a:p>
          <a:p>
            <a:pPr lvl="1">
              <a:lnSpc>
                <a:spcPct val="95000"/>
              </a:lnSpc>
            </a:pPr>
            <a:r>
              <a:rPr lang="en-US"/>
              <a:t>LinkedIn: </a:t>
            </a:r>
            <a:r>
              <a:rPr lang="en-US">
                <a:hlinkClick r:id="rId7"/>
              </a:rPr>
              <a:t>/Migashane-victoire</a:t>
            </a:r>
            <a:endParaRPr lang="en-US"/>
          </a:p>
          <a:p>
            <a:pPr lvl="1">
              <a:lnSpc>
                <a:spcPct val="95000"/>
              </a:lnSpc>
            </a:pPr>
            <a:r>
              <a:rPr lang="en-US"/>
              <a:t>Github: </a:t>
            </a:r>
            <a:r>
              <a:rPr lang="en-US">
                <a:hlinkClick r:id="rId8"/>
              </a:rPr>
              <a:t>/MigashaneVictoire</a:t>
            </a:r>
            <a:endParaRPr lang="en-US"/>
          </a:p>
          <a:p>
            <a:pPr lvl="1">
              <a:lnSpc>
                <a:spcPct val="95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5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0114E-877A-16BF-18FD-CBF0C7D6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US" dirty="0"/>
              <a:t>Today’s 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D92728-5CC7-427E-77FC-E7D1B039E9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048129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705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238EC-3EDA-4FF6-9F43-081294A93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993D4D-98B3-40A7-986E-15AB6E63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6E192-8C55-ACD6-D42E-A1C5D4F9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33183"/>
            <a:ext cx="9144000" cy="92421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Executive Summary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7DF7124-1253-F780-0A4F-EAA5E3F379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339814"/>
              </p:ext>
            </p:extLst>
          </p:nvPr>
        </p:nvGraphicFramePr>
        <p:xfrm>
          <a:off x="1524000" y="2286000"/>
          <a:ext cx="9144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036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6BB61-36D8-4C61-BBCC-10D77D02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9FC3-A6E9-D01C-84BB-91090F3ED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effectLst/>
                <a:latin typeface="-apple-system"/>
              </a:rPr>
              <a:t>Are there any noticeable trends in the number of dog bites over time?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ACE0B-EAFE-114A-8A77-C4B2BEBC9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464" y="1693700"/>
            <a:ext cx="6035826" cy="347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0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31C70-70F8-FBC7-E6F2-19434F28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en-US"/>
              <a:t>Key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53DCB-21FD-0B07-ACBC-74456FF50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effectLst/>
                <a:latin typeface="-apple-system"/>
              </a:rPr>
              <a:t>Are certain months or seasons associated with a higher number of incidents?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22879-DACB-C3BA-F728-776A6C1AF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464" y="1858504"/>
            <a:ext cx="6035826" cy="314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8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952B9-C957-E73F-2B20-3CAE0AC9C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4207-7ED4-E4D1-9059-D962C667C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effectLst/>
                <a:latin typeface="-apple-system"/>
              </a:rPr>
              <a:t>Are there specific days of the week when dog bites are more frequent than others?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EA92A-2F52-17A4-164B-2DCAF0A32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464" y="1859685"/>
            <a:ext cx="6035826" cy="313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4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4E14B-F9F7-E858-2218-97F4818F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C4FBC-290A-573C-37FC-85097C7B1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effectLst/>
                <a:latin typeface="-apple-system"/>
              </a:rPr>
              <a:t>What impact does dog bite have in different boroughs?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77F6F-AC62-36C4-670D-DCA24C7A7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464" y="1897409"/>
            <a:ext cx="6035826" cy="30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2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3FE8-2140-EB4C-3438-D55B0C37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89C4E-5053-B926-F3C9-8A69AC5EA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>
            <a:normAutofit/>
          </a:bodyPr>
          <a:lstStyle/>
          <a:p>
            <a:r>
              <a:rPr lang="en-US"/>
              <a:t>Moving average</a:t>
            </a:r>
          </a:p>
          <a:p>
            <a:r>
              <a:rPr lang="en-US"/>
              <a:t>Holt’s linear trend</a:t>
            </a:r>
          </a:p>
          <a:p>
            <a:r>
              <a:rPr lang="en-US"/>
              <a:t>Holt’s seasonal trend</a:t>
            </a:r>
          </a:p>
          <a:p>
            <a:r>
              <a:rPr lang="en-US"/>
              <a:t>Previous cycle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714A93-5D89-73C0-CC07-FFDC2DA29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464" y="2033215"/>
            <a:ext cx="6035826" cy="279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DFFAB7E-4788-405E-A4D8-B6644AE4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985A2-1334-4D86-97FF-10FE78059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11151DD-A4A6-4DD2-B74D-ECEC523E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7067C-EB45-E2C8-07B2-663D80FC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650"/>
            <a:ext cx="4465093" cy="27971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Test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0DE57-1254-6282-B7AB-4CAEC8C71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814" y="2560529"/>
            <a:ext cx="5467186" cy="248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57560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_2SEEDS">
      <a:dk1>
        <a:srgbClr val="000000"/>
      </a:dk1>
      <a:lt1>
        <a:srgbClr val="FFFFFF"/>
      </a:lt1>
      <a:dk2>
        <a:srgbClr val="412430"/>
      </a:dk2>
      <a:lt2>
        <a:srgbClr val="E8E6E2"/>
      </a:lt2>
      <a:accent1>
        <a:srgbClr val="6F92C9"/>
      </a:accent1>
      <a:accent2>
        <a:srgbClr val="62ACBF"/>
      </a:accent2>
      <a:accent3>
        <a:srgbClr val="8C89D3"/>
      </a:accent3>
      <a:accent4>
        <a:srgbClr val="C97D6F"/>
      </a:accent4>
      <a:accent5>
        <a:srgbClr val="C59B65"/>
      </a:accent5>
      <a:accent6>
        <a:srgbClr val="A7A55C"/>
      </a:accent6>
      <a:hlink>
        <a:srgbClr val="967F5B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366</Words>
  <Application>Microsoft Macintosh PowerPoint</Application>
  <PresentationFormat>Widescreen</PresentationFormat>
  <Paragraphs>59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Aharoni</vt:lpstr>
      <vt:lpstr>Arial</vt:lpstr>
      <vt:lpstr>Avenir Next LT Pro</vt:lpstr>
      <vt:lpstr>Calibri</vt:lpstr>
      <vt:lpstr>PrismaticVTI</vt:lpstr>
      <vt:lpstr>New York City Dog Bite</vt:lpstr>
      <vt:lpstr>Today’s Agenda</vt:lpstr>
      <vt:lpstr>Executive Summary</vt:lpstr>
      <vt:lpstr>Key Findings</vt:lpstr>
      <vt:lpstr>Key Findings</vt:lpstr>
      <vt:lpstr>Key Findings</vt:lpstr>
      <vt:lpstr>Key Findings</vt:lpstr>
      <vt:lpstr>Modeling</vt:lpstr>
      <vt:lpstr>Test Model</vt:lpstr>
      <vt:lpstr>Conclusion</vt:lpstr>
      <vt:lpstr>Recommendations</vt:lpstr>
      <vt:lpstr>Next Steps</vt:lpstr>
      <vt:lpstr>Contact and Resources</vt:lpstr>
      <vt:lpstr>Contact and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 Dog Bite</dc:title>
  <dc:creator>Migashane Victoire</dc:creator>
  <cp:lastModifiedBy>Migashane Victoire</cp:lastModifiedBy>
  <cp:revision>3</cp:revision>
  <dcterms:created xsi:type="dcterms:W3CDTF">2023-08-03T19:28:46Z</dcterms:created>
  <dcterms:modified xsi:type="dcterms:W3CDTF">2023-08-03T21:36:45Z</dcterms:modified>
</cp:coreProperties>
</file>