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CFE97-88A9-4AAD-9D41-64B72ADE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153" y="1340477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RICERCA LOCALE applicata </a:t>
            </a:r>
            <a:r>
              <a:rPr lang="it-IT" dirty="0">
                <a:latin typeface="Arial Narrow" panose="020B0606020202030204" pitchFamily="34" charset="0"/>
              </a:rPr>
              <a:t>sul TSP a partire da un problema reale di un'azienda manifatturiera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317E85-04C3-4563-B24A-E7A0EF11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153" y="3820152"/>
            <a:ext cx="8791575" cy="1655762"/>
          </a:xfrm>
        </p:spPr>
        <p:txBody>
          <a:bodyPr/>
          <a:lstStyle/>
          <a:p>
            <a:r>
              <a:rPr lang="it-IT" dirty="0"/>
              <a:t>SALVATORE COLUCCIA – MARIO TACCORI</a:t>
            </a:r>
          </a:p>
          <a:p>
            <a:r>
              <a:rPr lang="it-IT" dirty="0"/>
              <a:t>A.A. 2019/2020</a:t>
            </a:r>
          </a:p>
        </p:txBody>
      </p:sp>
    </p:spTree>
    <p:extLst>
      <p:ext uri="{BB962C8B-B14F-4D97-AF65-F5344CB8AC3E}">
        <p14:creationId xmlns:p14="http://schemas.microsoft.com/office/powerpoint/2010/main" val="195868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817963A0-C560-4F63-8891-6743E119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644" y="16670"/>
            <a:ext cx="5894387" cy="714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Definizione</a:t>
            </a:r>
            <a:r>
              <a:rPr lang="en-US" sz="3600" dirty="0"/>
              <a:t> </a:t>
            </a:r>
            <a:r>
              <a:rPr lang="en-US" sz="3600" dirty="0" err="1"/>
              <a:t>Problema</a:t>
            </a:r>
            <a:endParaRPr lang="en-US" sz="3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BC860D-3636-4F63-AE78-33C41E10C687}"/>
              </a:ext>
            </a:extLst>
          </p:cNvPr>
          <p:cNvSpPr txBox="1"/>
          <p:nvPr/>
        </p:nvSpPr>
        <p:spPr>
          <a:xfrm>
            <a:off x="3467976" y="2271713"/>
            <a:ext cx="7046181" cy="118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 err="1"/>
              <a:t>Nodi</a:t>
            </a:r>
            <a:r>
              <a:rPr lang="en-US" dirty="0"/>
              <a:t> = </a:t>
            </a:r>
            <a:r>
              <a:rPr lang="en-US" dirty="0" err="1"/>
              <a:t>Macchine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endParaRPr lang="en-US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/>
              <a:t>Archi</a:t>
            </a:r>
            <a:r>
              <a:rPr lang="en-US" dirty="0"/>
              <a:t> = </a:t>
            </a:r>
            <a:r>
              <a:rPr lang="en-US" dirty="0" err="1"/>
              <a:t>distanza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macchine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endParaRPr lang="en-US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dirty="0" err="1"/>
              <a:t>Modellazione</a:t>
            </a:r>
            <a:r>
              <a:rPr lang="en-US" b="1" dirty="0"/>
              <a:t> </a:t>
            </a:r>
            <a:r>
              <a:rPr lang="en-US" b="1" dirty="0" err="1"/>
              <a:t>grafo</a:t>
            </a:r>
            <a:r>
              <a:rPr lang="en-US" dirty="0"/>
              <a:t>: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, non </a:t>
            </a:r>
            <a:r>
              <a:rPr lang="en-US" dirty="0" err="1"/>
              <a:t>orientato</a:t>
            </a:r>
            <a:r>
              <a:rPr lang="en-US" dirty="0"/>
              <a:t>, </a:t>
            </a:r>
            <a:r>
              <a:rPr lang="en-US" dirty="0" err="1"/>
              <a:t>pesato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919A48-BC49-4F9D-9083-5D2997BE7F56}"/>
              </a:ext>
            </a:extLst>
          </p:cNvPr>
          <p:cNvSpPr txBox="1"/>
          <p:nvPr/>
        </p:nvSpPr>
        <p:spPr>
          <a:xfrm>
            <a:off x="2327647" y="998649"/>
            <a:ext cx="875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Dato un AGV (Autonomous Guided Vehicle) e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macchine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bisogno</a:t>
            </a:r>
            <a:r>
              <a:rPr lang="en-US" dirty="0"/>
              <a:t> di un «</a:t>
            </a:r>
            <a:r>
              <a:rPr lang="en-US" dirty="0" err="1"/>
              <a:t>intervento</a:t>
            </a:r>
            <a:r>
              <a:rPr lang="en-US" dirty="0"/>
              <a:t>» (=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quale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di </a:t>
            </a:r>
            <a:r>
              <a:rPr lang="en-US" dirty="0" err="1"/>
              <a:t>ottimizzazione</a:t>
            </a:r>
            <a:r>
              <a:rPr lang="en-US" dirty="0"/>
              <a:t>) 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ottimizzare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</a:t>
            </a:r>
            <a:r>
              <a:rPr lang="en-US" dirty="0" err="1"/>
              <a:t>dall’AGV</a:t>
            </a:r>
            <a:r>
              <a:rPr lang="en-US" dirty="0"/>
              <a:t> in modo da </a:t>
            </a:r>
            <a:r>
              <a:rPr lang="en-US" dirty="0" err="1"/>
              <a:t>percorrere</a:t>
            </a:r>
            <a:r>
              <a:rPr lang="en-US" dirty="0"/>
              <a:t> la </a:t>
            </a:r>
            <a:r>
              <a:rPr lang="en-US" dirty="0" err="1"/>
              <a:t>minore</a:t>
            </a:r>
            <a:r>
              <a:rPr lang="en-US" dirty="0"/>
              <a:t> </a:t>
            </a:r>
            <a:r>
              <a:rPr lang="en-US" dirty="0" err="1"/>
              <a:t>distanza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passando</a:t>
            </a:r>
            <a:r>
              <a:rPr lang="en-US" dirty="0"/>
              <a:t> solo una </a:t>
            </a:r>
            <a:r>
              <a:rPr lang="en-US" dirty="0" err="1"/>
              <a:t>volta</a:t>
            </a:r>
            <a:r>
              <a:rPr lang="en-US" dirty="0"/>
              <a:t> da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.</a:t>
            </a:r>
          </a:p>
          <a:p>
            <a:endParaRPr lang="it-IT" dirty="0"/>
          </a:p>
        </p:txBody>
      </p:sp>
      <p:pic>
        <p:nvPicPr>
          <p:cNvPr id="14" name="Immagine 13" descr="Immagine che contiene luce, semaforo, traffico, rosso&#10;&#10;Descrizione generata automaticamente">
            <a:extLst>
              <a:ext uri="{FF2B5EF4-FFF2-40B4-BE49-F238E27FC236}">
                <a16:creationId xmlns:a16="http://schemas.microsoft.com/office/drawing/2014/main" id="{D8085B74-A2BC-4493-925D-1DA4BA3AB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99" y="3454401"/>
            <a:ext cx="3207300" cy="32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89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17963A0-C560-4F63-8891-6743E119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875" y="67111"/>
            <a:ext cx="8791575" cy="833875"/>
          </a:xfrm>
        </p:spPr>
        <p:txBody>
          <a:bodyPr>
            <a:normAutofit/>
          </a:bodyPr>
          <a:lstStyle/>
          <a:p>
            <a:r>
              <a:rPr lang="it-IT" dirty="0"/>
              <a:t>CARATTERISTICHE ALGORITMO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9C08F3-FEAB-4D57-B0D2-82C6137297BC}"/>
              </a:ext>
            </a:extLst>
          </p:cNvPr>
          <p:cNvSpPr txBox="1"/>
          <p:nvPr/>
        </p:nvSpPr>
        <p:spPr>
          <a:xfrm>
            <a:off x="2315361" y="1442906"/>
            <a:ext cx="9295002" cy="419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Calcolo </a:t>
            </a:r>
            <a:r>
              <a:rPr lang="it-IT" sz="2000" dirty="0" err="1"/>
              <a:t>sottografo</a:t>
            </a:r>
            <a:r>
              <a:rPr lang="it-IT" sz="2000" dirty="0"/>
              <a:t> </a:t>
            </a:r>
            <a:r>
              <a:rPr lang="it-IT" sz="2000" b="1" dirty="0"/>
              <a:t>indotto</a:t>
            </a:r>
            <a:r>
              <a:rPr lang="it-IT" sz="2000" dirty="0"/>
              <a:t> derivato dalle macchine che hanno fatto richiesta di intervento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Si vuole risolvere il </a:t>
            </a:r>
            <a:r>
              <a:rPr lang="it-IT" sz="2000" b="1" dirty="0"/>
              <a:t>TSP</a:t>
            </a:r>
            <a:r>
              <a:rPr lang="it-IT" sz="2000" dirty="0"/>
              <a:t> su questo grafo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Genero una soluzione </a:t>
            </a:r>
            <a:r>
              <a:rPr lang="it-IT" sz="2000" b="1" dirty="0"/>
              <a:t>iniziale</a:t>
            </a:r>
            <a:r>
              <a:rPr lang="it-IT" sz="2000" dirty="0"/>
              <a:t> applicando un algoritmo di approssimazione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Applico SPT su ogni nodo del </a:t>
            </a:r>
            <a:r>
              <a:rPr lang="it-IT" sz="2000" dirty="0" err="1"/>
              <a:t>sottografo</a:t>
            </a:r>
            <a:r>
              <a:rPr lang="it-IT" sz="2000" dirty="0"/>
              <a:t> sfruttando il </a:t>
            </a:r>
            <a:r>
              <a:rPr lang="it-IT" sz="2000" b="1" dirty="0"/>
              <a:t>GRAFO TOTALE DEL PLANT </a:t>
            </a:r>
            <a:r>
              <a:rPr lang="it-IT" sz="2000" dirty="0"/>
              <a:t>per generare l’intorno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Mi muovo sulla soluzione che mi da il maggior </a:t>
            </a:r>
            <a:r>
              <a:rPr lang="it-IT" sz="2000" b="1" dirty="0"/>
              <a:t>guadagno</a:t>
            </a:r>
            <a:r>
              <a:rPr lang="it-IT" sz="2000" dirty="0"/>
              <a:t> in termini di distanza percorsa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6" name="Immagine 5" descr="Immagine che contiene luce, semaforo, traffico, rosso&#10;&#10;Descrizione generata automaticamente">
            <a:extLst>
              <a:ext uri="{FF2B5EF4-FFF2-40B4-BE49-F238E27FC236}">
                <a16:creationId xmlns:a16="http://schemas.microsoft.com/office/drawing/2014/main" id="{3BF6B11E-CC15-4176-AD40-91975BD794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3168771" y="689862"/>
            <a:ext cx="5854458" cy="58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32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17963A0-C560-4F63-8891-6743E119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875" y="67111"/>
            <a:ext cx="8791575" cy="833875"/>
          </a:xfrm>
        </p:spPr>
        <p:txBody>
          <a:bodyPr>
            <a:normAutofit/>
          </a:bodyPr>
          <a:lstStyle/>
          <a:p>
            <a:r>
              <a:rPr lang="it-IT" dirty="0"/>
              <a:t>Intorno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9C08F3-FEAB-4D57-B0D2-82C6137297BC}"/>
              </a:ext>
            </a:extLst>
          </p:cNvPr>
          <p:cNvSpPr txBox="1"/>
          <p:nvPr/>
        </p:nvSpPr>
        <p:spPr>
          <a:xfrm>
            <a:off x="2539110" y="1017759"/>
            <a:ext cx="9043289" cy="79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Applico SPT su ogni nodo del </a:t>
            </a:r>
            <a:r>
              <a:rPr lang="it-IT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sottografo</a:t>
            </a:r>
            <a:r>
              <a:rPr lang="it-IT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sfruttando il </a:t>
            </a:r>
            <a:r>
              <a:rPr lang="it-IT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GRAFO TOTALE DEL PLANT </a:t>
            </a:r>
            <a:r>
              <a:rPr lang="it-IT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generare l’intorno</a:t>
            </a:r>
          </a:p>
          <a:p>
            <a:pPr>
              <a:lnSpc>
                <a:spcPct val="150000"/>
              </a:lnSpc>
            </a:pPr>
            <a:endParaRPr lang="it-IT" sz="1600" i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A78E9-6277-4F99-A728-A4F22D93A4FC}"/>
              </a:ext>
            </a:extLst>
          </p:cNvPr>
          <p:cNvSpPr txBox="1"/>
          <p:nvPr/>
        </p:nvSpPr>
        <p:spPr>
          <a:xfrm>
            <a:off x="2446875" y="1925839"/>
            <a:ext cx="8791575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for(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edge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[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i,j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] in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bestNewPathij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 =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applySPT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i,j,totalGraph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\(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\{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i,j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}))</a:t>
            </a:r>
          </a:p>
          <a:p>
            <a:pPr lvl="1"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if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bestNewPathij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):</a:t>
            </a:r>
          </a:p>
          <a:p>
            <a:pPr lvl="2">
              <a:lnSpc>
                <a:spcPct val="150000"/>
              </a:lnSpc>
            </a:pPr>
            <a:r>
              <a:rPr lang="it-I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addCandidateSolutionToNeighborhood</a:t>
            </a:r>
            <a:r>
              <a:rPr lang="it-I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((</a:t>
            </a:r>
            <a:r>
              <a:rPr lang="it-I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r>
              <a:rPr lang="it-I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\</a:t>
            </a:r>
            <a:r>
              <a:rPr lang="it-I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edge</a:t>
            </a:r>
            <a:r>
              <a:rPr lang="it-I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[</a:t>
            </a:r>
            <a:r>
              <a:rPr lang="it-I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i,j</a:t>
            </a:r>
            <a:r>
              <a:rPr lang="it-I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])+ </a:t>
            </a:r>
            <a:r>
              <a:rPr lang="it-I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bestNewPathij</a:t>
            </a:r>
            <a:r>
              <a:rPr lang="it-I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Fixed" panose="020B0604020202020204" pitchFamily="49" charset="-79"/>
              <a:cs typeface="Miriam Fixed" panose="020B0604020202020204" pitchFamily="49" charset="-79"/>
            </a:endParaRPr>
          </a:p>
          <a:p>
            <a:pPr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 =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chooseBestImprovementSolution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currentNeighborhood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20C74DA-F7CF-4883-BD68-2257FEE24AF3}"/>
                  </a:ext>
                </a:extLst>
              </p:cNvPr>
              <p:cNvSpPr txBox="1"/>
              <p:nvPr/>
            </p:nvSpPr>
            <p:spPr>
              <a:xfrm>
                <a:off x="2446875" y="4232461"/>
                <a:ext cx="9043289" cy="2484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it-IT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Ampiezza intorno all’i-esima iterazione: </a:t>
                </a:r>
              </a:p>
              <a:p>
                <a:pPr lvl="1" algn="ctr">
                  <a:lnSpc>
                    <a:spcPct val="200000"/>
                  </a:lnSpc>
                </a:pPr>
                <a:r>
                  <a:rPr lang="it-IT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it-IT" sz="16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16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it-IT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dove m = numero archi </a:t>
                </a:r>
                <a:r>
                  <a:rPr lang="it-IT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currentSolution</a:t>
                </a:r>
                <a:r>
                  <a:rPr lang="it-IT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all’i-esima iterazione</a:t>
                </a:r>
              </a:p>
              <a:p>
                <a:pPr>
                  <a:lnSpc>
                    <a:spcPct val="200000"/>
                  </a:lnSpc>
                </a:pPr>
                <a:endParaRPr lang="it-IT" sz="16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200000"/>
                  </a:lnSpc>
                </a:pPr>
                <a:r>
                  <a:rPr lang="it-IT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it-IT" sz="1600" i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20C74DA-F7CF-4883-BD68-2257FEE24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875" y="4232461"/>
                <a:ext cx="9043289" cy="2484078"/>
              </a:xfrm>
              <a:prstGeom prst="rect">
                <a:avLst/>
              </a:prstGeo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luce, semaforo, traffico, rosso&#10;&#10;Descrizione generata automaticamente">
            <a:extLst>
              <a:ext uri="{FF2B5EF4-FFF2-40B4-BE49-F238E27FC236}">
                <a16:creationId xmlns:a16="http://schemas.microsoft.com/office/drawing/2014/main" id="{8F950A2A-144D-440E-B161-292B5F50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3168771" y="689862"/>
            <a:ext cx="5854458" cy="58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17963A0-C560-4F63-8891-6743E119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875" y="67111"/>
            <a:ext cx="8791575" cy="833875"/>
          </a:xfrm>
        </p:spPr>
        <p:txBody>
          <a:bodyPr>
            <a:normAutofit/>
          </a:bodyPr>
          <a:lstStyle/>
          <a:p>
            <a:r>
              <a:rPr lang="it-IT" dirty="0" smtClean="0"/>
              <a:t>LOCAL SEARCH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A78E9-6277-4F99-A728-A4F22D93A4FC}"/>
              </a:ext>
            </a:extLst>
          </p:cNvPr>
          <p:cNvSpPr txBox="1"/>
          <p:nvPr/>
        </p:nvSpPr>
        <p:spPr>
          <a:xfrm>
            <a:off x="2446874" y="1103718"/>
            <a:ext cx="87915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while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(!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stopConditions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()):</a:t>
            </a:r>
          </a:p>
          <a:p>
            <a:pPr lvl="1"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neighborhood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: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generateNeighborhood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currentSolution,totalGraph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best =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findBest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(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neighborhood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 = best</a:t>
            </a:r>
          </a:p>
          <a:p>
            <a:pPr>
              <a:lnSpc>
                <a:spcPct val="150000"/>
              </a:lnSpc>
            </a:pP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return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 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riam Fixed" panose="020B0604020202020204" pitchFamily="49" charset="-79"/>
                <a:cs typeface="Miriam Fixed" panose="020B0604020202020204" pitchFamily="49" charset="-79"/>
              </a:rPr>
              <a:t>currentSolution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riam Fixed" panose="020B0604020202020204" pitchFamily="49" charset="-79"/>
              <a:cs typeface="Miriam Fixed" panose="020B0604020202020204" pitchFamily="49" charset="-79"/>
            </a:endParaRPr>
          </a:p>
        </p:txBody>
      </p:sp>
      <p:pic>
        <p:nvPicPr>
          <p:cNvPr id="7" name="Immagine 6" descr="Immagine che contiene luce, semaforo, traffico, rosso&#10;&#10;Descrizione generata automaticamente">
            <a:extLst>
              <a:ext uri="{FF2B5EF4-FFF2-40B4-BE49-F238E27FC236}">
                <a16:creationId xmlns:a16="http://schemas.microsoft.com/office/drawing/2014/main" id="{705BA7F9-4B1E-4142-868F-6889AEA0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3203278" y="715741"/>
            <a:ext cx="5854458" cy="58544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0C74DA-F7CF-4883-BD68-2257FEE24AF3}"/>
              </a:ext>
            </a:extLst>
          </p:cNvPr>
          <p:cNvSpPr txBox="1"/>
          <p:nvPr/>
        </p:nvSpPr>
        <p:spPr>
          <a:xfrm>
            <a:off x="2446874" y="3528023"/>
            <a:ext cx="90432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Complessità algoritmo: </a:t>
            </a:r>
          </a:p>
          <a:p>
            <a:pPr>
              <a:lnSpc>
                <a:spcPct val="150000"/>
              </a:lnSpc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n: numero nodi soluzione corrente = numero archi soluzione corrente = m</a:t>
            </a:r>
          </a:p>
          <a:p>
            <a:pPr>
              <a:lnSpc>
                <a:spcPct val="150000"/>
              </a:lnSpc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N: numero nodi grafo totale</a:t>
            </a:r>
          </a:p>
          <a:p>
            <a:pPr lvl="1" algn="ctr">
              <a:lnSpc>
                <a:spcPct val="200000"/>
              </a:lnSpc>
            </a:pPr>
            <a:r>
              <a:rPr lang="it-IT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Dijkstra</a:t>
            </a:r>
            <a:r>
              <a:rPr lang="it-IT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O(n(N-n)^2)</a:t>
            </a:r>
          </a:p>
          <a:p>
            <a:pPr lvl="1" algn="ctr">
              <a:lnSpc>
                <a:spcPct val="200000"/>
              </a:lnSpc>
            </a:pPr>
            <a:r>
              <a:rPr lang="it-IT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</a:t>
            </a:r>
            <a:r>
              <a:rPr lang="it-IT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-Ford-Moore: O(n(N-n)^3)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it-IT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200000"/>
              </a:lnSpc>
            </a:pP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12470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17963A0-C560-4F63-8891-6743E119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875" y="67111"/>
            <a:ext cx="8791575" cy="833875"/>
          </a:xfrm>
        </p:spPr>
        <p:txBody>
          <a:bodyPr>
            <a:normAutofit/>
          </a:bodyPr>
          <a:lstStyle/>
          <a:p>
            <a:r>
              <a:rPr lang="it-IT" dirty="0"/>
              <a:t>Benchmark e osservazioni</a:t>
            </a:r>
          </a:p>
        </p:txBody>
      </p:sp>
      <p:pic>
        <p:nvPicPr>
          <p:cNvPr id="7" name="Immagine 6" descr="Immagine che contiene luce, semaforo, traffico, rosso&#10;&#10;Descrizione generata automaticamente">
            <a:extLst>
              <a:ext uri="{FF2B5EF4-FFF2-40B4-BE49-F238E27FC236}">
                <a16:creationId xmlns:a16="http://schemas.microsoft.com/office/drawing/2014/main" id="{705BA7F9-4B1E-4142-868F-6889AEA0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3220530" y="577718"/>
            <a:ext cx="5854458" cy="5854458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443199B-D945-476D-BDDB-99F139609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8719"/>
              </p:ext>
            </p:extLst>
          </p:nvPr>
        </p:nvGraphicFramePr>
        <p:xfrm>
          <a:off x="1138691" y="1330797"/>
          <a:ext cx="10808897" cy="256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136">
                  <a:extLst>
                    <a:ext uri="{9D8B030D-6E8A-4147-A177-3AD203B41FA5}">
                      <a16:colId xmlns:a16="http://schemas.microsoft.com/office/drawing/2014/main" val="753234048"/>
                    </a:ext>
                  </a:extLst>
                </a:gridCol>
                <a:gridCol w="835022">
                  <a:extLst>
                    <a:ext uri="{9D8B030D-6E8A-4147-A177-3AD203B41FA5}">
                      <a16:colId xmlns:a16="http://schemas.microsoft.com/office/drawing/2014/main" val="3327771267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753170550"/>
                    </a:ext>
                  </a:extLst>
                </a:gridCol>
                <a:gridCol w="931653">
                  <a:extLst>
                    <a:ext uri="{9D8B030D-6E8A-4147-A177-3AD203B41FA5}">
                      <a16:colId xmlns:a16="http://schemas.microsoft.com/office/drawing/2014/main" val="9194334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916127767"/>
                    </a:ext>
                  </a:extLst>
                </a:gridCol>
                <a:gridCol w="1035169">
                  <a:extLst>
                    <a:ext uri="{9D8B030D-6E8A-4147-A177-3AD203B41FA5}">
                      <a16:colId xmlns:a16="http://schemas.microsoft.com/office/drawing/2014/main" val="3778697228"/>
                    </a:ext>
                  </a:extLst>
                </a:gridCol>
                <a:gridCol w="1000665">
                  <a:extLst>
                    <a:ext uri="{9D8B030D-6E8A-4147-A177-3AD203B41FA5}">
                      <a16:colId xmlns:a16="http://schemas.microsoft.com/office/drawing/2014/main" val="3142813252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3477947620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val="1968896554"/>
                    </a:ext>
                  </a:extLst>
                </a:gridCol>
                <a:gridCol w="1072872">
                  <a:extLst>
                    <a:ext uri="{9D8B030D-6E8A-4147-A177-3AD203B41FA5}">
                      <a16:colId xmlns:a16="http://schemas.microsoft.com/office/drawing/2014/main" val="334518768"/>
                    </a:ext>
                  </a:extLst>
                </a:gridCol>
                <a:gridCol w="988844">
                  <a:extLst>
                    <a:ext uri="{9D8B030D-6E8A-4147-A177-3AD203B41FA5}">
                      <a16:colId xmlns:a16="http://schemas.microsoft.com/office/drawing/2014/main" val="279936319"/>
                    </a:ext>
                  </a:extLst>
                </a:gridCol>
              </a:tblGrid>
              <a:tr h="42673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Istanza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CstartDST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CstartLib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T_dijDST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T_dijLib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T_bellDst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T_bellLib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CfinalDijDST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CfinalDijLib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CfinalBellDST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CfinalBellLib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954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r>
                        <a:rPr lang="it-IT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N50R10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2649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3843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0.454s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0.876s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0.698s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1.096s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902 </a:t>
                      </a:r>
                      <a:r>
                        <a:rPr lang="it-IT" sz="900" dirty="0" smtClean="0"/>
                        <a:t>(-66%)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1438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900" dirty="0" smtClean="0"/>
                        <a:t>(-62,59%)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902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1438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46714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r>
                        <a:rPr lang="it-IT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N50R40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10100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19985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1.2172s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1.922s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1.2178s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1.8609s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7475</a:t>
                      </a:r>
                      <a:r>
                        <a:rPr lang="it-IT" sz="900" dirty="0" smtClean="0"/>
                        <a:t>(-26%)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15650</a:t>
                      </a:r>
                      <a:r>
                        <a:rPr lang="it-IT" sz="800" dirty="0" smtClean="0"/>
                        <a:t>(-21,7%)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7475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15650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779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r>
                        <a:rPr lang="it-IT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N100R10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3193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3330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2.420s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2.380s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3.789s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3.905s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567</a:t>
                      </a:r>
                      <a:r>
                        <a:rPr lang="it-IT" sz="900" dirty="0" smtClean="0"/>
                        <a:t>(-82.25%)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579</a:t>
                      </a:r>
                      <a:r>
                        <a:rPr lang="it-IT" sz="900" dirty="0" smtClean="0"/>
                        <a:t>(-82,62%)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567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579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53144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r>
                        <a:rPr lang="it-IT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N120R50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10434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27125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32.494s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69.207s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37.94s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76.300s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2762</a:t>
                      </a:r>
                      <a:r>
                        <a:rPr lang="it-IT" sz="900" dirty="0" smtClean="0"/>
                        <a:t>(-73,53%)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9915</a:t>
                      </a:r>
                      <a:r>
                        <a:rPr lang="it-IT" sz="900" dirty="0" smtClean="0"/>
                        <a:t>(-63,45%)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2762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9915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81834"/>
                  </a:ext>
                </a:extLst>
              </a:tr>
              <a:tr h="426738">
                <a:tc>
                  <a:txBody>
                    <a:bodyPr/>
                    <a:lstStyle/>
                    <a:p>
                      <a:r>
                        <a:rPr lang="it-IT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N350R120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27531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59765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2692.805s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5293.179s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3423.615s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5610.989s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3074</a:t>
                      </a:r>
                      <a:r>
                        <a:rPr lang="it-IT" sz="900" dirty="0" smtClean="0"/>
                        <a:t>(-88,84%)</a:t>
                      </a:r>
                      <a:endParaRPr lang="it-IT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11178</a:t>
                      </a:r>
                      <a:r>
                        <a:rPr lang="it-IT" sz="900" dirty="0" smtClean="0"/>
                        <a:t>(-81,3%)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3074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11178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3765"/>
                  </a:ext>
                </a:extLst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4419786" y="900986"/>
            <a:ext cx="42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Macchina: </a:t>
            </a:r>
            <a:r>
              <a:rPr lang="it-IT" dirty="0" smtClean="0"/>
              <a:t>Core-I7 3632QM – 4 GB - SSD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328468" y="3951704"/>
            <a:ext cx="10619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DST produce una soluzione iniziale migliore rispetto a </a:t>
            </a:r>
            <a:r>
              <a:rPr lang="it-IT" sz="1400" dirty="0" err="1" smtClean="0"/>
              <a:t>Lib</a:t>
            </a:r>
            <a:r>
              <a:rPr lang="it-IT" sz="1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Una </a:t>
            </a:r>
            <a:r>
              <a:rPr lang="it-IT" sz="1400" dirty="0"/>
              <a:t>migliore</a:t>
            </a:r>
            <a:r>
              <a:rPr lang="it-IT" sz="1400" dirty="0" smtClean="0"/>
              <a:t> soluzione iniziale produce una soluzione finale in minor tempo di migliore qualità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La qualità della soluzione finale è influenzata dal valore N-R (avendo l’algoritmo di SPT meno spazio «di esplorazione»)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smtClean="0"/>
              <a:t>Essendo in un grafo denso notiamo che </a:t>
            </a:r>
            <a:r>
              <a:rPr lang="it-IT" sz="1400" dirty="0" err="1" smtClean="0"/>
              <a:t>Dijkstra</a:t>
            </a:r>
            <a:r>
              <a:rPr lang="it-IT" sz="1400" dirty="0" smtClean="0"/>
              <a:t> è in media più veloce di </a:t>
            </a:r>
            <a:r>
              <a:rPr lang="it-IT" sz="1400" dirty="0" err="1" smtClean="0"/>
              <a:t>Bellman</a:t>
            </a:r>
            <a:r>
              <a:rPr lang="it-IT" sz="1400" dirty="0" smtClean="0"/>
              <a:t>-Ford. 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607171" y="5840584"/>
            <a:ext cx="648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i="1" dirty="0"/>
              <a:t>I risultati ottenuti sembrano essere promettenti per la sperimentazione reale live in quanto i tempi sono tollerabili per un uso </a:t>
            </a:r>
            <a:r>
              <a:rPr lang="it-IT" sz="1400" b="1" i="1" dirty="0" err="1"/>
              <a:t>real</a:t>
            </a:r>
            <a:r>
              <a:rPr lang="it-IT" sz="1400" b="1" i="1" dirty="0"/>
              <a:t> time e i margini di miglioramento aumenterebbero la produttività in modo apprezzabile</a:t>
            </a:r>
          </a:p>
          <a:p>
            <a:pPr algn="r"/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930970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CFE97-88A9-4AAD-9D41-64B72ADE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103" y="1115737"/>
            <a:ext cx="8791575" cy="387618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it-IT" dirty="0" err="1">
                <a:latin typeface="Arial Narrow" panose="020B0606020202030204" pitchFamily="34" charset="0"/>
              </a:rPr>
              <a:t>mario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taccori</a:t>
            </a:r>
            <a:r>
              <a:rPr lang="it-IT" dirty="0">
                <a:latin typeface="Arial Narrow" panose="020B0606020202030204" pitchFamily="34" charset="0"/>
              </a:rPr>
              <a:t/>
            </a:r>
            <a:br>
              <a:rPr lang="it-IT" dirty="0">
                <a:latin typeface="Arial Narrow" panose="020B0606020202030204" pitchFamily="34" charset="0"/>
              </a:rPr>
            </a:br>
            <a:r>
              <a:rPr lang="it-IT" sz="2400" i="1" dirty="0">
                <a:latin typeface="Arial Narrow" panose="020B0606020202030204" pitchFamily="34" charset="0"/>
              </a:rPr>
              <a:t>MARIO.TACCORI@EDU.UNITO.IT</a:t>
            </a:r>
            <a:br>
              <a:rPr lang="it-IT" sz="2400" i="1" dirty="0">
                <a:latin typeface="Arial Narrow" panose="020B0606020202030204" pitchFamily="34" charset="0"/>
              </a:rPr>
            </a:br>
            <a:r>
              <a:rPr lang="it-IT" dirty="0">
                <a:latin typeface="Arial Narrow" panose="020B0606020202030204" pitchFamily="34" charset="0"/>
              </a:rPr>
              <a:t/>
            </a:r>
            <a:br>
              <a:rPr lang="it-IT" dirty="0">
                <a:latin typeface="Arial Narrow" panose="020B0606020202030204" pitchFamily="34" charset="0"/>
              </a:rPr>
            </a:br>
            <a:r>
              <a:rPr lang="it-IT" dirty="0">
                <a:latin typeface="Arial Narrow" panose="020B0606020202030204" pitchFamily="34" charset="0"/>
              </a:rPr>
              <a:t>salvatore </a:t>
            </a:r>
            <a:r>
              <a:rPr lang="it-IT" dirty="0" err="1">
                <a:latin typeface="Arial Narrow" panose="020B0606020202030204" pitchFamily="34" charset="0"/>
              </a:rPr>
              <a:t>coluccia</a:t>
            </a:r>
            <a:r>
              <a:rPr lang="it-IT" dirty="0">
                <a:latin typeface="Arial Narrow" panose="020B0606020202030204" pitchFamily="34" charset="0"/>
              </a:rPr>
              <a:t/>
            </a:r>
            <a:br>
              <a:rPr lang="it-IT" dirty="0">
                <a:latin typeface="Arial Narrow" panose="020B0606020202030204" pitchFamily="34" charset="0"/>
              </a:rPr>
            </a:br>
            <a:r>
              <a:rPr lang="it-IT" sz="2400" i="1" dirty="0">
                <a:latin typeface="Arial Narrow" panose="020B0606020202030204" pitchFamily="34" charset="0"/>
              </a:rPr>
              <a:t>SALVATORE.COLUCCIA@EDU.UNITO.IT</a:t>
            </a:r>
            <a:endParaRPr lang="it-IT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76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472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Cambria Math</vt:lpstr>
      <vt:lpstr>Miriam Fixed</vt:lpstr>
      <vt:lpstr>Trebuchet MS</vt:lpstr>
      <vt:lpstr>Tw Cen MT</vt:lpstr>
      <vt:lpstr>Circuito</vt:lpstr>
      <vt:lpstr>RICERCA LOCALE applicata sul TSP a partire da un problema reale di un'azienda manifatturiera</vt:lpstr>
      <vt:lpstr>Definizione Problema</vt:lpstr>
      <vt:lpstr>CARATTERISTICHE ALGORITMO</vt:lpstr>
      <vt:lpstr>Intorno di ricerca</vt:lpstr>
      <vt:lpstr>LOCAL SEARCH</vt:lpstr>
      <vt:lpstr>Benchmark e osservazioni</vt:lpstr>
      <vt:lpstr>mario taccori MARIO.TACCORI@EDU.UNITO.IT  salvatore coluccia SALVATORE.COLUCCIA@EDU.UNITO.IT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di una BSA applicata sul TSP a partire da un problema reale di un'azienda manifatturiera</dc:title>
  <dc:creator>Salvatore Coluccia</dc:creator>
  <cp:lastModifiedBy>Coluccia Salvatore</cp:lastModifiedBy>
  <cp:revision>33</cp:revision>
  <dcterms:created xsi:type="dcterms:W3CDTF">2019-09-22T09:03:17Z</dcterms:created>
  <dcterms:modified xsi:type="dcterms:W3CDTF">2019-10-14T11:21:51Z</dcterms:modified>
</cp:coreProperties>
</file>