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336" r:id="rId4"/>
    <p:sldId id="302" r:id="rId5"/>
    <p:sldId id="358" r:id="rId6"/>
    <p:sldId id="277" r:id="rId7"/>
    <p:sldId id="276" r:id="rId8"/>
    <p:sldId id="279" r:id="rId9"/>
    <p:sldId id="281" r:id="rId10"/>
    <p:sldId id="274" r:id="rId11"/>
    <p:sldId id="348" r:id="rId12"/>
    <p:sldId id="346" r:id="rId13"/>
    <p:sldId id="275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F25A-CEAB-4656-A6AF-F4F4C8FAACA2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3938-7920-4AC9-B5EC-9DBE69BA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i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3052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3 Rating Prediction</a:t>
            </a:r>
            <a:endParaRPr lang="en-US" dirty="0"/>
          </a:p>
          <a:p>
            <a:r>
              <a:rPr lang="en-US" dirty="0"/>
              <a:t>TA: Jiaxin Bai (</a:t>
            </a:r>
            <a:r>
              <a:rPr lang="en-US" dirty="0">
                <a:hlinkClick r:id="rId3"/>
              </a:rPr>
              <a:t>jbai@connect.ust.hk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provide: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476201" y="1690688"/>
            <a:ext cx="9239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Rating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(rating scale is 1.0-5.0)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‘train.csv’ : 60080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‘valid.csv’ : 7510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‘test.csv’ : 7510 ratings (entries of ‘stars’</a:t>
            </a:r>
            <a:r>
              <a:rPr lang="zh-CN" altLang="en-US" sz="2600" dirty="0"/>
              <a:t> </a:t>
            </a:r>
            <a:r>
              <a:rPr lang="en-US" altLang="zh-CN" sz="2600" dirty="0"/>
              <a:t>column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‘test.csv’</a:t>
            </a:r>
            <a:r>
              <a:rPr lang="zh-CN" altLang="en-US" sz="2600" dirty="0"/>
              <a:t> </a:t>
            </a:r>
            <a:r>
              <a:rPr lang="en-US" altLang="zh-CN" sz="2600" dirty="0"/>
              <a:t>are all</a:t>
            </a:r>
            <a:r>
              <a:rPr lang="zh-CN" altLang="en-US" sz="2600" dirty="0"/>
              <a:t> </a:t>
            </a:r>
            <a:r>
              <a:rPr lang="en-US" altLang="zh-CN" sz="2600" dirty="0"/>
              <a:t>set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User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  <a:r>
              <a:rPr lang="zh-CN" altLang="en-US" sz="2600" dirty="0"/>
              <a:t> </a:t>
            </a:r>
            <a:r>
              <a:rPr lang="en-US" altLang="zh-CN" sz="2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‘user.csv’: 2980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Business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‘business.csv’: 5964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Code for evaluating predictions: ‘evaluate.py’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Predictions on </a:t>
            </a:r>
            <a:r>
              <a:rPr lang="en-US" sz="2600" b="1" dirty="0"/>
              <a:t>test data </a:t>
            </a:r>
            <a:r>
              <a:rPr lang="en-US" sz="2600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sz="2600" dirty="0"/>
              <a:t>Report (1~2 pages)</a:t>
            </a:r>
          </a:p>
          <a:p>
            <a:r>
              <a:rPr lang="en-US" sz="2600" dirty="0"/>
              <a:t>Code (Frameworks and even programming languages are not restricted.)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DDL: 11:59 pm, May 23, 2022</a:t>
            </a:r>
          </a:p>
          <a:p>
            <a:r>
              <a:rPr lang="en-US" sz="2600" dirty="0">
                <a:solidFill>
                  <a:srgbClr val="FF0000"/>
                </a:solidFill>
              </a:rPr>
              <a:t>Submission: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team leader</a:t>
            </a:r>
            <a:r>
              <a:rPr lang="en-US" sz="2600" dirty="0">
                <a:solidFill>
                  <a:srgbClr val="FF0000"/>
                </a:solidFill>
              </a:rPr>
              <a:t> is required to submit the </a:t>
            </a:r>
            <a:r>
              <a:rPr lang="en-US" sz="2600" u="sng" dirty="0">
                <a:solidFill>
                  <a:srgbClr val="FF0000"/>
                </a:solidFill>
              </a:rPr>
              <a:t>groupNo.zip</a:t>
            </a:r>
            <a:r>
              <a:rPr lang="en-US" sz="2600" dirty="0">
                <a:solidFill>
                  <a:srgbClr val="FF0000"/>
                </a:solidFill>
              </a:rPr>
              <a:t> file that contains </a:t>
            </a:r>
            <a:r>
              <a:rPr lang="en-US" sz="2600" u="sng" dirty="0">
                <a:solidFill>
                  <a:srgbClr val="FF0000"/>
                </a:solidFill>
              </a:rPr>
              <a:t>pre.csv and your  team’s code</a:t>
            </a:r>
            <a:r>
              <a:rPr lang="en-US" sz="2600" dirty="0">
                <a:solidFill>
                  <a:srgbClr val="FF0000"/>
                </a:solidFill>
              </a:rPr>
              <a:t> on canvas.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student</a:t>
            </a:r>
            <a:r>
              <a:rPr lang="en-US" sz="2600" dirty="0">
                <a:solidFill>
                  <a:srgbClr val="FF0000"/>
                </a:solidFill>
              </a:rPr>
              <a:t> is required to submit </a:t>
            </a:r>
            <a:r>
              <a:rPr lang="en-US" sz="2600" b="1" dirty="0">
                <a:solidFill>
                  <a:srgbClr val="FF0000"/>
                </a:solidFill>
              </a:rPr>
              <a:t>his/her own project report individually </a:t>
            </a:r>
            <a:r>
              <a:rPr lang="en-US" sz="2600" dirty="0">
                <a:solidFill>
                  <a:srgbClr val="FF0000"/>
                </a:solidFill>
              </a:rPr>
              <a:t>(All members in a group </a:t>
            </a:r>
            <a:r>
              <a:rPr lang="en-US" sz="2600" b="1" dirty="0">
                <a:solidFill>
                  <a:srgbClr val="FF0000"/>
                </a:solidFill>
              </a:rPr>
              <a:t>can choose to submit the same project report</a:t>
            </a:r>
            <a:r>
              <a:rPr lang="en-US" sz="2600" dirty="0">
                <a:solidFill>
                  <a:srgbClr val="FF0000"/>
                </a:solidFill>
              </a:rPr>
              <a:t>. But the </a:t>
            </a:r>
            <a:r>
              <a:rPr lang="en-US" sz="2600" b="1" dirty="0">
                <a:solidFill>
                  <a:srgbClr val="FF0000"/>
                </a:solidFill>
              </a:rPr>
              <a:t>submission still need to be done individually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we will check your report with your code and the RMSE.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2365159"/>
              </p:ext>
            </p:extLst>
          </p:nvPr>
        </p:nvGraphicFramePr>
        <p:xfrm>
          <a:off x="931282" y="1825625"/>
          <a:ext cx="1092610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05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3383683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3597965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110948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(RMSE on test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432560" y="2025764"/>
            <a:ext cx="9326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welcome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any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make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prediction.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432560" y="428744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3.</a:t>
            </a:r>
            <a:r>
              <a:rPr lang="zh-CN" altLang="en-US" sz="2600" dirty="0"/>
              <a:t> </a:t>
            </a:r>
            <a:r>
              <a:rPr lang="en-US" altLang="zh-CN" sz="2600" dirty="0"/>
              <a:t>Late</a:t>
            </a:r>
            <a:r>
              <a:rPr lang="zh-CN" altLang="en-US" sz="2600" dirty="0"/>
              <a:t> </a:t>
            </a:r>
            <a:r>
              <a:rPr lang="en-US" altLang="zh-CN" sz="2600" dirty="0"/>
              <a:t>submission</a:t>
            </a:r>
            <a:r>
              <a:rPr lang="zh-CN" altLang="en-US" sz="2600" dirty="0"/>
              <a:t> </a:t>
            </a:r>
            <a:r>
              <a:rPr lang="en-US" altLang="zh-CN" sz="2600" dirty="0"/>
              <a:t>policy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the 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project</a:t>
            </a:r>
            <a:r>
              <a:rPr lang="zh-CN" altLang="en-US" sz="2600" dirty="0"/>
              <a:t> </a:t>
            </a:r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432560" y="2782669"/>
            <a:ext cx="91273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2.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taught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class/tutorial</a:t>
            </a:r>
            <a:r>
              <a:rPr lang="zh-CN" altLang="en-US" sz="2600" dirty="0"/>
              <a:t> </a:t>
            </a:r>
            <a:r>
              <a:rPr lang="en-US" altLang="zh-CN" sz="2600" dirty="0"/>
              <a:t>(including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ones)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parameter</a:t>
            </a:r>
            <a:r>
              <a:rPr lang="zh-CN" altLang="en-US" sz="2600" dirty="0"/>
              <a:t> </a:t>
            </a:r>
            <a:r>
              <a:rPr lang="en-US" altLang="zh-CN" sz="2600" dirty="0"/>
              <a:t>tuning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feature</a:t>
            </a:r>
            <a:r>
              <a:rPr lang="zh-CN" altLang="en-US" sz="2600" dirty="0"/>
              <a:t> </a:t>
            </a:r>
            <a:r>
              <a:rPr lang="en-US" altLang="zh-CN" sz="2600" dirty="0"/>
              <a:t>engineering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enough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get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full</a:t>
            </a:r>
            <a:r>
              <a:rPr lang="zh-CN" altLang="en-US" sz="2600" dirty="0"/>
              <a:t> </a:t>
            </a:r>
            <a:r>
              <a:rPr lang="en-US" altLang="zh-CN" sz="2600" dirty="0"/>
              <a:t>marks.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8C9ED66-C6F7-426E-9FC2-E1E596E375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02C8-09E8-42ED-8C38-873ADB3C0E2B}"/>
              </a:ext>
            </a:extLst>
          </p:cNvPr>
          <p:cNvSpPr txBox="1"/>
          <p:nvPr/>
        </p:nvSpPr>
        <p:spPr>
          <a:xfrm>
            <a:off x="1432560" y="505309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4.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Peer evaluation is </a:t>
            </a:r>
            <a:r>
              <a:rPr lang="en-US" altLang="zh-CN" sz="2600" b="1" dirty="0">
                <a:solidFill>
                  <a:srgbClr val="FF0000"/>
                </a:solidFill>
              </a:rPr>
              <a:t>not</a:t>
            </a:r>
            <a:r>
              <a:rPr lang="en-US" altLang="zh-CN" sz="2600" dirty="0">
                <a:solidFill>
                  <a:srgbClr val="FF0000"/>
                </a:solidFill>
              </a:rPr>
              <a:t> required.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6FF0-7B0B-4FF1-B474-2B81E307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47" y="1334885"/>
            <a:ext cx="10124105" cy="500467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4DE00-C053-4773-AE42-7DB1B2104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777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822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7F40-670D-0D4A-B558-BBF237E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920750"/>
            <a:ext cx="92456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F9A84-6FFF-407C-A7C7-3E79D396DC38}"/>
              </a:ext>
            </a:extLst>
          </p:cNvPr>
          <p:cNvSpPr txBox="1"/>
          <p:nvPr/>
        </p:nvSpPr>
        <p:spPr>
          <a:xfrm>
            <a:off x="0" y="4195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Previous Tutorial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4647-C575-498A-8652-03BC47C024C1}"/>
              </a:ext>
            </a:extLst>
          </p:cNvPr>
          <p:cNvSpPr/>
          <p:nvPr/>
        </p:nvSpPr>
        <p:spPr>
          <a:xfrm>
            <a:off x="838200" y="6075144"/>
            <a:ext cx="1096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Xiangnan</a:t>
            </a:r>
            <a:r>
              <a:rPr lang="en-US" dirty="0">
                <a:solidFill>
                  <a:srgbClr val="24292E"/>
                </a:solidFill>
              </a:rPr>
              <a:t> He, </a:t>
            </a:r>
            <a:r>
              <a:rPr lang="en-US" dirty="0" err="1">
                <a:solidFill>
                  <a:srgbClr val="24292E"/>
                </a:solidFill>
              </a:rPr>
              <a:t>Lizi</a:t>
            </a:r>
            <a:r>
              <a:rPr lang="en-US" dirty="0">
                <a:solidFill>
                  <a:srgbClr val="24292E"/>
                </a:solidFill>
              </a:rPr>
              <a:t> Liao, </a:t>
            </a:r>
            <a:r>
              <a:rPr lang="en-US" dirty="0" err="1">
                <a:solidFill>
                  <a:srgbClr val="24292E"/>
                </a:solidFill>
              </a:rPr>
              <a:t>Hanwang</a:t>
            </a:r>
            <a:r>
              <a:rPr lang="en-US" dirty="0">
                <a:solidFill>
                  <a:srgbClr val="24292E"/>
                </a:solidFill>
              </a:rPr>
              <a:t> Zhang, </a:t>
            </a:r>
            <a:r>
              <a:rPr lang="en-US" dirty="0" err="1">
                <a:solidFill>
                  <a:srgbClr val="24292E"/>
                </a:solidFill>
              </a:rPr>
              <a:t>Liqiang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Nie</a:t>
            </a:r>
            <a:r>
              <a:rPr lang="en-US" dirty="0">
                <a:solidFill>
                  <a:srgbClr val="24292E"/>
                </a:solidFill>
              </a:rPr>
              <a:t>, Xia Hu and Tat-Seng Chua (2017). </a:t>
            </a:r>
            <a:r>
              <a:rPr lang="en-US" dirty="0">
                <a:solidFill>
                  <a:srgbClr val="0366D6"/>
                </a:solidFill>
                <a:hlinkClick r:id="rId4"/>
              </a:rPr>
              <a:t>Neural Collaborative Filtering.</a:t>
            </a:r>
            <a:r>
              <a:rPr lang="en-US" dirty="0">
                <a:solidFill>
                  <a:srgbClr val="24292E"/>
                </a:solidFill>
              </a:rPr>
              <a:t> In Proceedings of WWW '17, Perth, Australia, April 03-07,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zh-CN" dirty="0"/>
              <a:t>Wide &amp;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BA0D8-6F29-7A4D-A636-31C6E828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0973"/>
            <a:ext cx="12192000" cy="28360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E194D6-0361-EE42-B111-48E4FAFFE6D5}"/>
              </a:ext>
            </a:extLst>
          </p:cNvPr>
          <p:cNvSpPr txBox="1"/>
          <p:nvPr/>
        </p:nvSpPr>
        <p:spPr>
          <a:xfrm>
            <a:off x="627491" y="5167311"/>
            <a:ext cx="198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Memorization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01723D-75E4-4D45-A285-C4A1B5678241}"/>
              </a:ext>
            </a:extLst>
          </p:cNvPr>
          <p:cNvSpPr txBox="1"/>
          <p:nvPr/>
        </p:nvSpPr>
        <p:spPr>
          <a:xfrm>
            <a:off x="9781446" y="5167311"/>
            <a:ext cx="204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Generalization</a:t>
            </a:r>
            <a:endParaRPr kumimoji="1"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0F76F-0136-465B-AF16-81285FBF6360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Previous Tutorial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9C7348D-8ABE-CF4C-AC32-76BC9C11BC0A}"/>
              </a:ext>
            </a:extLst>
          </p:cNvPr>
          <p:cNvSpPr/>
          <p:nvPr/>
        </p:nvSpPr>
        <p:spPr>
          <a:xfrm>
            <a:off x="838200" y="5894685"/>
            <a:ext cx="11155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Heng-Tze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Cheng,Levent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Koc,Jeremiah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Harmsen,Tal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Shaked,Tushar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Hrishi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Aradhye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Glen Anderson, Greg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Chai, Mustafa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2016. Wide &amp; deep learning for recommender systems. In Proceedings of the 1st Workshop on Deep Learning for Recommender Systems. ACM, 7–10. </a:t>
            </a:r>
            <a:endParaRPr lang="en-US" altLang="zh-C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02" y="-2122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7D215F2E-22C6-4D5A-A6C5-C1AABFAD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96" y="1979689"/>
            <a:ext cx="7139986" cy="48783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1AB4CE-83A5-4395-A9AB-00A1F7F0B26C}"/>
              </a:ext>
            </a:extLst>
          </p:cNvPr>
          <p:cNvSpPr txBox="1">
            <a:spLocks/>
          </p:cNvSpPr>
          <p:nvPr/>
        </p:nvSpPr>
        <p:spPr>
          <a:xfrm>
            <a:off x="876528" y="905213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users’ ratings on items given some known ratings. The prediction would be evaluated by 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8393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94056" y="1972245"/>
            <a:ext cx="948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40F26A-D07A-46F4-B3B5-DCED399D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8" y="19538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9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454"/>
            <a:ext cx="10515600" cy="8285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ratings: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123C6-DDEA-C44E-BF20-B718D1FB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836199"/>
            <a:ext cx="1167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72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13413-B507-0D4A-99B7-A5B6030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51" y="1325563"/>
            <a:ext cx="5382366" cy="5532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7446D-7F9C-411B-A027-F68097CCE507}"/>
              </a:ext>
            </a:extLst>
          </p:cNvPr>
          <p:cNvSpPr/>
          <p:nvPr/>
        </p:nvSpPr>
        <p:spPr>
          <a:xfrm>
            <a:off x="582786" y="2598003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0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502283-1AF3-9944-BCF6-AD7755E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24" y="662529"/>
            <a:ext cx="6426200" cy="6195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D02E-3C6B-4149-BE08-4EA8F8BB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FA338-68A9-4DFD-939F-05206B313192}"/>
              </a:ext>
            </a:extLst>
          </p:cNvPr>
          <p:cNvSpPr/>
          <p:nvPr/>
        </p:nvSpPr>
        <p:spPr>
          <a:xfrm>
            <a:off x="443967" y="2598002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6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583</Words>
  <Application>Microsoft Macintosh PowerPoint</Application>
  <PresentationFormat>Widescreen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 4332 / RMBI 4310 Big Data Mining (Spring 2022)</vt:lpstr>
      <vt:lpstr>Recommendation Systems</vt:lpstr>
      <vt:lpstr>Neural CF</vt:lpstr>
      <vt:lpstr>Wide &amp; Deep Learning</vt:lpstr>
      <vt:lpstr>Rating Prediction</vt:lpstr>
      <vt:lpstr>Dataset</vt:lpstr>
      <vt:lpstr>User ratings:  </vt:lpstr>
      <vt:lpstr>Extra user information </vt:lpstr>
      <vt:lpstr>Extra business information  </vt:lpstr>
      <vt:lpstr>We provide:</vt:lpstr>
      <vt:lpstr>Submission</vt:lpstr>
      <vt:lpstr>Grading Rule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2020)</dc:title>
  <dc:creator>LIN Zizheng</dc:creator>
  <cp:lastModifiedBy>Jiaxin BAI</cp:lastModifiedBy>
  <cp:revision>85</cp:revision>
  <dcterms:created xsi:type="dcterms:W3CDTF">2020-05-05T11:10:52Z</dcterms:created>
  <dcterms:modified xsi:type="dcterms:W3CDTF">2022-05-07T11:08:03Z</dcterms:modified>
</cp:coreProperties>
</file>