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352" r:id="rId7"/>
    <p:sldId id="349" r:id="rId8"/>
    <p:sldId id="350" r:id="rId9"/>
    <p:sldId id="351" r:id="rId10"/>
    <p:sldId id="261" r:id="rId11"/>
    <p:sldId id="348" r:id="rId12"/>
    <p:sldId id="346" r:id="rId13"/>
    <p:sldId id="32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3"/>
    <p:restoredTop sz="94522"/>
  </p:normalViewPr>
  <p:slideViewPr>
    <p:cSldViewPr snapToGrid="0">
      <p:cViewPr varScale="1">
        <p:scale>
          <a:sx n="88" d="100"/>
          <a:sy n="88" d="100"/>
        </p:scale>
        <p:origin x="34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6F1DE-5411-4F20-A574-7B485DFE3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44EC7-AD1D-446D-BD84-BDF178021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5BA60-D9E4-4D81-98A4-78C736BB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9A74-EC95-4929-994A-F233AF0BBC4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A87D9-C182-4DEE-BB4F-B58DBCD2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FD71D-E137-4B9C-8ACB-8D8BEF7E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B0F9-8E41-43D9-BA42-D3008B765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2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7D15-6D63-4D2B-BD3B-295374D1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C7C55-C334-4604-9756-597B52AD2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6EC8-9B5D-46EA-854B-3EB8E2A5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9A74-EC95-4929-994A-F233AF0BBC4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365F3-7382-4EF9-9A84-8EF01258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81BDB-D613-47C7-8EE3-286644D6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B0F9-8E41-43D9-BA42-D3008B765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4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80432-9C7A-46C3-8218-DFD020951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F947E-10D4-4E43-B606-8973E90F0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6C73C-2F88-464C-931B-306BFA9C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9A74-EC95-4929-994A-F233AF0BBC4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A2EE0-8912-46C5-B68E-4A3B7F7B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B1BE7-221E-4E40-8C12-CC28217B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B0F9-8E41-43D9-BA42-D3008B765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4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F94A-9F3F-406F-949D-DFB892D9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B06F3-CFBF-4B08-BF71-AFF427DB0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055CB-3791-4B4E-9CA5-B2A5A85A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9A74-EC95-4929-994A-F233AF0BBC4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FE5EF-93F4-4877-86A7-DD21EB06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F1262-1997-4B63-B1CF-87B00B9E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B0F9-8E41-43D9-BA42-D3008B765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2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3D88-2CD4-4161-9572-C8F3A7B3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F770A-9849-4C80-855A-525DC428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40BD5-5F23-4EB5-8C4E-AAD2CE5E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9A74-EC95-4929-994A-F233AF0BBC4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B7A18-C1CE-4D88-BB97-FF5CFA4C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96281-4066-42DC-AD4B-D9163C5E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B0F9-8E41-43D9-BA42-D3008B765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6849-EAFF-4389-B9FE-A6D05B64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05EBD-E124-4DC4-B6BE-152E61AB2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2A5F1-4FE3-47F1-89C7-1CCB905E5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81B94-DBA8-486B-88DD-A6E717EE0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9A74-EC95-4929-994A-F233AF0BBC4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2EBDB-CA07-4180-908E-BF096AD3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FDA50-7D61-4A5E-9D43-B21E6AFB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B0F9-8E41-43D9-BA42-D3008B765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5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8AFD-4FF9-4D33-A173-437A213DA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63DBF-9CB4-4F89-A121-C05EE0F9E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7B81F-4E43-4520-AC21-A77DB643C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3C657-CEE4-4CD0-9EA7-DF4D235D3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EF50FE-948E-4B8D-8B55-79B870F12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02C8E3-BE41-45B9-852D-A2C09F99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9A74-EC95-4929-994A-F233AF0BBC4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095CF2-1C35-4054-B9E8-D00A9CCBA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D9F32-BBD4-4A69-BDBD-EBC65D5A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B0F9-8E41-43D9-BA42-D3008B765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1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C38A7-7F23-4516-9E24-F31EF00A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7E8EE-C8DF-4FD5-B2C7-B83E36DD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9A74-EC95-4929-994A-F233AF0BBC4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6444D-7E10-4D52-AE53-342F8F83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1B3DF-CEE1-4BF3-A351-08E4627D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B0F9-8E41-43D9-BA42-D3008B765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3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FC447-F5AB-49D0-91B5-DCB1113E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9A74-EC95-4929-994A-F233AF0BBC4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E7660-6E6D-4389-9C39-89BBDF13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B761F-F94C-4C33-A7F3-CE595E5B5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B0F9-8E41-43D9-BA42-D3008B765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7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12A8-6E49-4FAB-AFC8-67798C4E9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38FFC-9B60-4D07-8C20-6B9F864D6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8966F-4B13-49D5-B684-8A94EC618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12A29-49D1-43D2-B0CD-84302DB3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9A74-EC95-4929-994A-F233AF0BBC4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5F622-CB16-4157-BCB9-A58EA643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7BE4F-8467-4CD7-A086-EEB36882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B0F9-8E41-43D9-BA42-D3008B765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A242-4AC7-4736-8711-B8FFA566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1BC19-D8E3-47B7-BB6F-C60E1A6B6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93582-D5C4-4C5B-A1FF-231F16F69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7D5A5-0357-4D3A-B865-C7D98334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9A74-EC95-4929-994A-F233AF0BBC4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B6D76-B5AD-4047-8D98-6E96C2FC5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5E8F3-5A80-4CE2-AA7B-DB5909F4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B0F9-8E41-43D9-BA42-D3008B765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8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AC262F-7A94-4D61-B9C7-D3877DE7D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C07FE-084C-46A6-9214-42EBC2ECD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D2040-87F5-4727-96CF-F2F31A6E9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89A74-EC95-4929-994A-F233AF0BBC4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DC9F0-0024-4898-AC4F-2D9DA6BA7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7DE71-AF65-42EC-846B-5E6886018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2B0F9-8E41-43D9-BA42-D3008B765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9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DE456B-426A-4E61-9D2B-F95139FFD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342" y="651474"/>
            <a:ext cx="10332720" cy="238760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Course Project :</a:t>
            </a:r>
            <a:br>
              <a:rPr lang="en-US" altLang="zh-CN" sz="5400" dirty="0"/>
            </a:br>
            <a:r>
              <a:rPr lang="en-US" sz="4800" dirty="0"/>
              <a:t>COVID-19 </a:t>
            </a:r>
            <a:r>
              <a:rPr lang="en-US" altLang="zh-CN" sz="4800" dirty="0"/>
              <a:t>Named Entity Recognition</a:t>
            </a:r>
            <a:endParaRPr lang="en-US" sz="54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886F5A5-2249-47C8-BF96-1486AB981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COMP 4901K / MATH 4824B</a:t>
            </a:r>
            <a:br>
              <a:rPr lang="en-US" dirty="0"/>
            </a:br>
            <a:r>
              <a:rPr lang="en-US" dirty="0"/>
              <a:t>F</a:t>
            </a:r>
            <a:r>
              <a:rPr lang="en-US" altLang="zh-CN" dirty="0"/>
              <a:t>all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568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CDE89-32FF-44CB-BF53-0DCF48960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DA570-01E2-4BDE-9AC8-3682CF8F0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on test set =&gt; we provide the code for calculating accuracy in </a:t>
            </a:r>
            <a:r>
              <a:rPr lang="en-US" b="1" dirty="0" err="1"/>
              <a:t>playground.ipynb</a:t>
            </a:r>
            <a:r>
              <a:rPr lang="zh-CN" altLang="en-US" b="1" dirty="0"/>
              <a:t> </a:t>
            </a:r>
            <a:r>
              <a:rPr lang="en-US" altLang="zh-CN" dirty="0"/>
              <a:t>and</a:t>
            </a:r>
            <a:r>
              <a:rPr lang="zh-CN" altLang="en-US" b="1" dirty="0"/>
              <a:t> </a:t>
            </a:r>
            <a:r>
              <a:rPr lang="en-US" altLang="zh-CN" b="1" dirty="0" err="1"/>
              <a:t>evaluate.py</a:t>
            </a:r>
            <a:r>
              <a:rPr lang="en-US" b="1" dirty="0"/>
              <a:t>.</a:t>
            </a:r>
          </a:p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b="1" dirty="0"/>
              <a:t>check</a:t>
            </a:r>
            <a:r>
              <a:rPr lang="zh-CN" altLang="en-US" b="1" dirty="0"/>
              <a:t> </a:t>
            </a:r>
            <a:r>
              <a:rPr lang="en-US" altLang="zh-CN" b="1" dirty="0"/>
              <a:t>your</a:t>
            </a:r>
            <a:r>
              <a:rPr lang="zh-CN" altLang="en-US" b="1" dirty="0"/>
              <a:t> </a:t>
            </a:r>
            <a:r>
              <a:rPr lang="en-US" altLang="zh-CN" b="1" dirty="0"/>
              <a:t>output</a:t>
            </a:r>
            <a:r>
              <a:rPr lang="zh-CN" altLang="en-US" b="1" dirty="0"/>
              <a:t> </a:t>
            </a:r>
            <a:r>
              <a:rPr lang="en-US" altLang="zh-CN" b="1" dirty="0"/>
              <a:t>format</a:t>
            </a:r>
            <a:r>
              <a:rPr lang="zh-CN" altLang="en-US" b="1" dirty="0"/>
              <a:t> </a:t>
            </a:r>
            <a:r>
              <a:rPr lang="en-US" altLang="zh-CN" b="1" dirty="0"/>
              <a:t>on</a:t>
            </a:r>
            <a:r>
              <a:rPr lang="zh-CN" altLang="en-US" b="1" dirty="0"/>
              <a:t> </a:t>
            </a:r>
            <a:r>
              <a:rPr lang="en-US" altLang="zh-CN" b="1" dirty="0"/>
              <a:t>validation</a:t>
            </a:r>
            <a:r>
              <a:rPr lang="zh-CN" altLang="en-US" b="1" dirty="0"/>
              <a:t> </a:t>
            </a:r>
            <a:r>
              <a:rPr lang="en-US" altLang="zh-CN" b="1" dirty="0"/>
              <a:t>set</a:t>
            </a:r>
            <a:r>
              <a:rPr lang="zh-CN" altLang="en-US" b="1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provided</a:t>
            </a:r>
            <a:r>
              <a:rPr lang="zh-CN" altLang="en-US" dirty="0"/>
              <a:t> </a:t>
            </a:r>
            <a:r>
              <a:rPr lang="en-US" altLang="zh-CN" dirty="0"/>
              <a:t>codes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b="1" dirty="0" err="1"/>
              <a:t>playground.ipynb</a:t>
            </a:r>
            <a:r>
              <a:rPr lang="zh-CN" altLang="en-US" b="1" dirty="0"/>
              <a:t> </a:t>
            </a:r>
            <a:r>
              <a:rPr lang="en-US" altLang="zh-CN" dirty="0"/>
              <a:t>and</a:t>
            </a:r>
            <a:r>
              <a:rPr lang="zh-CN" altLang="en-US" b="1" dirty="0"/>
              <a:t> </a:t>
            </a:r>
            <a:r>
              <a:rPr lang="en-US" altLang="zh-CN" b="1" dirty="0" err="1"/>
              <a:t>evaluate.py</a:t>
            </a:r>
            <a:r>
              <a:rPr lang="zh-CN" altLang="en-US" b="1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submission</a:t>
            </a:r>
            <a:r>
              <a:rPr lang="en-US" altLang="zh-CN" b="1" dirty="0"/>
              <a:t>.</a:t>
            </a:r>
            <a:r>
              <a:rPr lang="zh-CN" altLang="en-US" b="1" dirty="0"/>
              <a:t> </a:t>
            </a:r>
            <a:endParaRPr lang="en-HK" altLang="zh-CN" b="1" dirty="0"/>
          </a:p>
          <a:p>
            <a:r>
              <a:rPr lang="en-US" altLang="zh-CN" b="1" dirty="0"/>
              <a:t>By</a:t>
            </a:r>
            <a:r>
              <a:rPr lang="zh-CN" altLang="en-US" b="1" dirty="0"/>
              <a:t> </a:t>
            </a:r>
            <a:r>
              <a:rPr lang="en-US" altLang="zh-CN" b="1" dirty="0"/>
              <a:t>calling</a:t>
            </a:r>
            <a:r>
              <a:rPr lang="zh-CN" altLang="en-US" b="1" dirty="0"/>
              <a:t> </a:t>
            </a:r>
            <a:r>
              <a:rPr lang="en-HK" altLang="zh-CN" sz="2400" b="1" dirty="0">
                <a:solidFill>
                  <a:srgbClr val="C00000"/>
                </a:solidFill>
                <a:latin typeface="Courier" pitchFamily="2" charset="0"/>
              </a:rPr>
              <a:t>evaluate(“</a:t>
            </a:r>
            <a:r>
              <a:rPr lang="en-HK" altLang="zh-CN" sz="2400" b="1" dirty="0" err="1">
                <a:solidFill>
                  <a:srgbClr val="C00000"/>
                </a:solidFill>
                <a:latin typeface="Courier" pitchFamily="2" charset="0"/>
              </a:rPr>
              <a:t>val_preds.csv</a:t>
            </a:r>
            <a:r>
              <a:rPr lang="en-HK" altLang="zh-CN" sz="2400" b="1" dirty="0">
                <a:solidFill>
                  <a:srgbClr val="C00000"/>
                </a:solidFill>
                <a:latin typeface="Courier" pitchFamily="2" charset="0"/>
              </a:rPr>
              <a:t>”, “data/</a:t>
            </a:r>
            <a:r>
              <a:rPr lang="en-HK" altLang="zh-CN" sz="2400" b="1" dirty="0" err="1">
                <a:solidFill>
                  <a:srgbClr val="C00000"/>
                </a:solidFill>
                <a:latin typeface="Courier" pitchFamily="2" charset="0"/>
              </a:rPr>
              <a:t>val.pkl</a:t>
            </a:r>
            <a:r>
              <a:rPr lang="en-HK" altLang="zh-CN" sz="2400" b="1" dirty="0">
                <a:solidFill>
                  <a:srgbClr val="C00000"/>
                </a:solidFill>
                <a:latin typeface="Courier" pitchFamily="2" charset="0"/>
              </a:rPr>
              <a:t>”)</a:t>
            </a:r>
            <a:r>
              <a:rPr lang="en-US" altLang="zh-CN" b="1" dirty="0"/>
              <a:t>,</a:t>
            </a:r>
            <a:r>
              <a:rPr lang="zh-CN" altLang="en-US" b="1" dirty="0"/>
              <a:t> </a:t>
            </a:r>
            <a:r>
              <a:rPr lang="en-US" altLang="zh-CN" b="1" dirty="0"/>
              <a:t>it</a:t>
            </a:r>
            <a:r>
              <a:rPr lang="zh-CN" altLang="en-US" b="1" dirty="0"/>
              <a:t> </a:t>
            </a:r>
            <a:r>
              <a:rPr lang="en-US" altLang="zh-CN" b="1" dirty="0"/>
              <a:t>should</a:t>
            </a:r>
            <a:r>
              <a:rPr lang="zh-CN" altLang="en-US" b="1" dirty="0"/>
              <a:t> </a:t>
            </a:r>
            <a:r>
              <a:rPr lang="en-US" altLang="zh-CN" b="1" dirty="0"/>
              <a:t>return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accuracy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validation</a:t>
            </a:r>
            <a:r>
              <a:rPr lang="zh-CN" altLang="en-US" b="1" dirty="0"/>
              <a:t> </a:t>
            </a:r>
            <a:r>
              <a:rPr lang="en-US" altLang="zh-CN" b="1" dirty="0"/>
              <a:t>set.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.csv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submit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b="1" dirty="0"/>
              <a:t>exactly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same</a:t>
            </a:r>
            <a:r>
              <a:rPr lang="zh-CN" altLang="en-US" b="1" dirty="0"/>
              <a:t> </a:t>
            </a:r>
            <a:r>
              <a:rPr lang="en-US" altLang="zh-CN" b="1" dirty="0"/>
              <a:t>as</a:t>
            </a:r>
            <a:r>
              <a:rPr lang="zh-CN" altLang="en-US" b="1" dirty="0"/>
              <a:t> </a:t>
            </a:r>
            <a:r>
              <a:rPr lang="en-US" altLang="zh-CN" b="1" dirty="0"/>
              <a:t>defined</a:t>
            </a:r>
            <a:r>
              <a:rPr lang="zh-CN" altLang="en-US" b="1" dirty="0"/>
              <a:t> </a:t>
            </a:r>
            <a:r>
              <a:rPr lang="en-US" altLang="zh-CN" b="1" dirty="0"/>
              <a:t>in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 err="1"/>
              <a:t>playground.ipynb</a:t>
            </a:r>
            <a:r>
              <a:rPr lang="en-US" altLang="zh-CN" b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67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predictions on </a:t>
            </a:r>
            <a:r>
              <a:rPr lang="en-US" b="1" dirty="0"/>
              <a:t>test data </a:t>
            </a:r>
          </a:p>
          <a:p>
            <a:pPr lvl="1"/>
            <a:r>
              <a:rPr lang="en-US" b="1" dirty="0"/>
              <a:t>Make sure your output format is the same as that described in </a:t>
            </a:r>
            <a:r>
              <a:rPr lang="en-US" sz="2600" b="1" dirty="0" err="1">
                <a:solidFill>
                  <a:srgbClr val="C00000"/>
                </a:solidFill>
              </a:rPr>
              <a:t>playground.ipynb</a:t>
            </a:r>
            <a:r>
              <a:rPr lang="en-US" sz="3000" b="1" dirty="0"/>
              <a:t>.</a:t>
            </a:r>
            <a:endParaRPr lang="en-US" dirty="0"/>
          </a:p>
          <a:p>
            <a:pPr lvl="1"/>
            <a:r>
              <a:rPr lang="en-US" dirty="0"/>
              <a:t>Make sure you can successfully evaluate your validation predictions on the validation data with the help of evaluate.py.</a:t>
            </a:r>
          </a:p>
          <a:p>
            <a:r>
              <a:rPr lang="en-US" dirty="0"/>
              <a:t>Report (1~2 pages)</a:t>
            </a:r>
          </a:p>
          <a:p>
            <a:r>
              <a:rPr lang="en-US" dirty="0"/>
              <a:t>Code (Frameworks and even programming languages are not restricted.)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Due</a:t>
            </a:r>
            <a:r>
              <a:rPr lang="en-US" dirty="0">
                <a:solidFill>
                  <a:srgbClr val="C00000"/>
                </a:solidFill>
              </a:rPr>
              <a:t>:  </a:t>
            </a:r>
            <a:r>
              <a:rPr lang="en-US" altLang="zh-CN" dirty="0">
                <a:solidFill>
                  <a:srgbClr val="C00000"/>
                </a:solidFill>
              </a:rPr>
              <a:t>23:59,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Nov 28, 2020</a:t>
            </a:r>
          </a:p>
          <a:p>
            <a:r>
              <a:rPr lang="en-US" dirty="0">
                <a:solidFill>
                  <a:srgbClr val="C00000"/>
                </a:solidFill>
              </a:rPr>
              <a:t>Each </a:t>
            </a:r>
            <a:r>
              <a:rPr lang="en-US" b="1" dirty="0">
                <a:solidFill>
                  <a:srgbClr val="C00000"/>
                </a:solidFill>
              </a:rPr>
              <a:t>team leader</a:t>
            </a:r>
            <a:r>
              <a:rPr lang="en-US" dirty="0">
                <a:solidFill>
                  <a:srgbClr val="C00000"/>
                </a:solidFill>
              </a:rPr>
              <a:t> is required to submit the </a:t>
            </a:r>
            <a:r>
              <a:rPr lang="en-US" u="sng" dirty="0">
                <a:solidFill>
                  <a:srgbClr val="C00000"/>
                </a:solidFill>
              </a:rPr>
              <a:t>groupNo.zip</a:t>
            </a:r>
            <a:r>
              <a:rPr lang="en-US" dirty="0">
                <a:solidFill>
                  <a:srgbClr val="C00000"/>
                </a:solidFill>
              </a:rPr>
              <a:t> file that contains </a:t>
            </a:r>
            <a:r>
              <a:rPr lang="en-US" u="sng" dirty="0" err="1">
                <a:solidFill>
                  <a:srgbClr val="C00000"/>
                </a:solidFill>
                <a:latin typeface="Courier" pitchFamily="2" charset="0"/>
              </a:rPr>
              <a:t>pre</a:t>
            </a:r>
            <a:r>
              <a:rPr lang="en-US" altLang="zh-CN" u="sng" dirty="0" err="1">
                <a:solidFill>
                  <a:srgbClr val="C00000"/>
                </a:solidFill>
                <a:latin typeface="Courier" pitchFamily="2" charset="0"/>
              </a:rPr>
              <a:t>ds</a:t>
            </a:r>
            <a:r>
              <a:rPr lang="en-US" u="sng" dirty="0" err="1">
                <a:solidFill>
                  <a:srgbClr val="C00000"/>
                </a:solidFill>
                <a:latin typeface="Courier" pitchFamily="2" charset="0"/>
              </a:rPr>
              <a:t>.csv</a:t>
            </a:r>
            <a:r>
              <a:rPr lang="en-US" u="sng" dirty="0">
                <a:solidFill>
                  <a:srgbClr val="C00000"/>
                </a:solidFill>
              </a:rPr>
              <a:t>, the report, and </a:t>
            </a:r>
            <a:r>
              <a:rPr lang="en-US" altLang="zh-CN" u="sng" dirty="0">
                <a:solidFill>
                  <a:srgbClr val="C00000"/>
                </a:solidFill>
              </a:rPr>
              <a:t>the</a:t>
            </a:r>
            <a:r>
              <a:rPr lang="zh-CN" altLang="en-US" u="sng" dirty="0">
                <a:solidFill>
                  <a:srgbClr val="C00000"/>
                </a:solidFill>
              </a:rPr>
              <a:t> </a:t>
            </a:r>
            <a:r>
              <a:rPr lang="en-US" altLang="zh-CN" u="sng" dirty="0">
                <a:solidFill>
                  <a:srgbClr val="C00000"/>
                </a:solidFill>
              </a:rPr>
              <a:t>code</a:t>
            </a:r>
            <a:r>
              <a:rPr lang="zh-CN" altLang="en-US" u="sng" dirty="0">
                <a:solidFill>
                  <a:srgbClr val="C00000"/>
                </a:solidFill>
              </a:rPr>
              <a:t> </a:t>
            </a:r>
            <a:r>
              <a:rPr lang="en-US" altLang="zh-CN" u="sng" dirty="0">
                <a:solidFill>
                  <a:srgbClr val="C00000"/>
                </a:solidFill>
              </a:rPr>
              <a:t>of</a:t>
            </a:r>
            <a:r>
              <a:rPr lang="zh-CN" altLang="en-US" u="sng" dirty="0">
                <a:solidFill>
                  <a:srgbClr val="C00000"/>
                </a:solidFill>
              </a:rPr>
              <a:t> </a:t>
            </a:r>
            <a:r>
              <a:rPr lang="en-US" u="sng" dirty="0">
                <a:solidFill>
                  <a:srgbClr val="C00000"/>
                </a:solidFill>
              </a:rPr>
              <a:t>your team</a:t>
            </a:r>
            <a:r>
              <a:rPr lang="en-US" dirty="0">
                <a:solidFill>
                  <a:srgbClr val="C00000"/>
                </a:solidFill>
              </a:rPr>
              <a:t> on canvas.</a:t>
            </a:r>
          </a:p>
          <a:p>
            <a:r>
              <a:rPr lang="en-US" dirty="0">
                <a:solidFill>
                  <a:srgbClr val="C00000"/>
                </a:solidFill>
              </a:rPr>
              <a:t>we will check your report with your code and the accuracy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on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test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set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need to submit the following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ED8116-E5BE-4BD0-BB12-2B777B71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01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D1E8D68-8225-D44F-868A-0C3F2C95E867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85697291"/>
              </p:ext>
            </p:extLst>
          </p:nvPr>
        </p:nvGraphicFramePr>
        <p:xfrm>
          <a:off x="931282" y="1825625"/>
          <a:ext cx="10627391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718">
                  <a:extLst>
                    <a:ext uri="{9D8B030D-6E8A-4147-A177-3AD203B41FA5}">
                      <a16:colId xmlns:a16="http://schemas.microsoft.com/office/drawing/2014/main" val="2212887982"/>
                    </a:ext>
                  </a:extLst>
                </a:gridCol>
                <a:gridCol w="4137285">
                  <a:extLst>
                    <a:ext uri="{9D8B030D-6E8A-4147-A177-3AD203B41FA5}">
                      <a16:colId xmlns:a16="http://schemas.microsoft.com/office/drawing/2014/main" val="3464617854"/>
                    </a:ext>
                  </a:extLst>
                </a:gridCol>
                <a:gridCol w="2273659">
                  <a:extLst>
                    <a:ext uri="{9D8B030D-6E8A-4147-A177-3AD203B41FA5}">
                      <a16:colId xmlns:a16="http://schemas.microsoft.com/office/drawing/2014/main" val="353609867"/>
                    </a:ext>
                  </a:extLst>
                </a:gridCol>
                <a:gridCol w="3405729">
                  <a:extLst>
                    <a:ext uri="{9D8B030D-6E8A-4147-A177-3AD203B41FA5}">
                      <a16:colId xmlns:a16="http://schemas.microsoft.com/office/drawing/2014/main" val="3912040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(80%)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 (20%)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Baseline models’ accuracy on validation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21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easy model that most students can outperform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detailed 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7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competitive model that about half students can surpass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detailed explanation and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33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very competitive model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excellent  visualization and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89.7%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59856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Rule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4BE1B7-FA40-41A7-9050-DAC944A7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6D706-A601-42C7-BDD0-555F0E840974}"/>
              </a:ext>
            </a:extLst>
          </p:cNvPr>
          <p:cNvSpPr txBox="1"/>
          <p:nvPr/>
        </p:nvSpPr>
        <p:spPr>
          <a:xfrm>
            <a:off x="838200" y="5153891"/>
            <a:ext cx="10720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 we will grade the performance of your model based on its accuracy score on the </a:t>
            </a:r>
            <a:r>
              <a:rPr lang="en-US" b="1" dirty="0">
                <a:solidFill>
                  <a:srgbClr val="FF0000"/>
                </a:solidFill>
              </a:rPr>
              <a:t>test</a:t>
            </a:r>
            <a:r>
              <a:rPr lang="en-US" dirty="0">
                <a:solidFill>
                  <a:srgbClr val="FF0000"/>
                </a:solidFill>
              </a:rPr>
              <a:t> set. Since you don’t</a:t>
            </a:r>
          </a:p>
          <a:p>
            <a:r>
              <a:rPr lang="en-US" dirty="0">
                <a:solidFill>
                  <a:srgbClr val="FF0000"/>
                </a:solidFill>
              </a:rPr>
              <a:t>have access to the labels on the test set, you should compare your model’s accuracy score on the </a:t>
            </a:r>
            <a:r>
              <a:rPr lang="en-US" b="1" dirty="0">
                <a:solidFill>
                  <a:srgbClr val="FF0000"/>
                </a:solidFill>
              </a:rPr>
              <a:t>validation</a:t>
            </a:r>
            <a:r>
              <a:rPr lang="en-US" dirty="0">
                <a:solidFill>
                  <a:srgbClr val="FF0000"/>
                </a:solidFill>
              </a:rPr>
              <a:t> set with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the values in the rightmost column in the above table to have a rough reference of how your model performs.</a:t>
            </a:r>
          </a:p>
        </p:txBody>
      </p:sp>
    </p:spTree>
    <p:extLst>
      <p:ext uri="{BB962C8B-B14F-4D97-AF65-F5344CB8AC3E}">
        <p14:creationId xmlns:p14="http://schemas.microsoft.com/office/powerpoint/2010/main" val="335773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marL="14287" algn="ctr"/>
            <a:r>
              <a:rPr lang="en-US" altLang="en-US" dirty="0"/>
              <a:t>Thank You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8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E546-BC05-4A24-9E0E-4D45F7DD1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Entity Recognition (NER)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BA2A6-F5DD-4D4D-9111-0EE789BC9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NER seeks to find and classify named entities mentioned in unstructured text into pre-defined categories such as person names, organizations, and locations.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368F75-D387-48DD-8B11-413B526CC0C1}"/>
              </a:ext>
            </a:extLst>
          </p:cNvPr>
          <p:cNvSpPr/>
          <p:nvPr/>
        </p:nvSpPr>
        <p:spPr>
          <a:xfrm>
            <a:off x="1036626" y="6409143"/>
            <a:ext cx="5497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https://en.wikipedia.org/wiki/Named-entity_recognition</a:t>
            </a:r>
          </a:p>
        </p:txBody>
      </p:sp>
    </p:spTree>
    <p:extLst>
      <p:ext uri="{BB962C8B-B14F-4D97-AF65-F5344CB8AC3E}">
        <p14:creationId xmlns:p14="http://schemas.microsoft.com/office/powerpoint/2010/main" val="394446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E546-BC05-4A24-9E0E-4D45F7DD1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Entity Recognition (NER)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21BAD352-0020-4512-BE3D-2F5379348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93" y="2158193"/>
            <a:ext cx="10396614" cy="3686202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0E2E205-9538-4F2E-936D-DD6741A05F54}"/>
              </a:ext>
            </a:extLst>
          </p:cNvPr>
          <p:cNvSpPr/>
          <p:nvPr/>
        </p:nvSpPr>
        <p:spPr>
          <a:xfrm>
            <a:off x="1152698" y="6442009"/>
            <a:ext cx="8778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https://web.stanford.edu/class/cs224n/slides/cs224n-2020-lecture03-neuralnets.pdf</a:t>
            </a:r>
          </a:p>
        </p:txBody>
      </p:sp>
    </p:spTree>
    <p:extLst>
      <p:ext uri="{BB962C8B-B14F-4D97-AF65-F5344CB8AC3E}">
        <p14:creationId xmlns:p14="http://schemas.microsoft.com/office/powerpoint/2010/main" val="68784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472F-A459-455E-9C17-3E55646D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39658-3551-4085-B44B-A7121E9C1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corpus containing the scholarly literature about COVID-19, together with the annotation for NER task.</a:t>
            </a:r>
          </a:p>
          <a:p>
            <a:r>
              <a:rPr lang="en-US" dirty="0"/>
              <a:t>The dataset contains </a:t>
            </a:r>
            <a:r>
              <a:rPr lang="en-US" altLang="zh-CN" dirty="0"/>
              <a:t>64</a:t>
            </a:r>
            <a:r>
              <a:rPr lang="en-US" dirty="0"/>
              <a:t> fine-grained entity types:</a:t>
            </a:r>
          </a:p>
          <a:p>
            <a:pPr lvl="1"/>
            <a:r>
              <a:rPr lang="en-US" dirty="0"/>
              <a:t>General types (e.g., person, organization)</a:t>
            </a:r>
          </a:p>
          <a:p>
            <a:pPr lvl="1"/>
            <a:r>
              <a:rPr lang="en-US" dirty="0"/>
              <a:t>common biomedical entity types (</a:t>
            </a:r>
            <a:r>
              <a:rPr lang="en-US" dirty="0" err="1"/>
              <a:t>e.g</a:t>
            </a:r>
            <a:r>
              <a:rPr lang="en-US" dirty="0"/>
              <a:t>, genes, chemicals and diseases)</a:t>
            </a:r>
          </a:p>
          <a:p>
            <a:pPr lvl="1"/>
            <a:r>
              <a:rPr lang="en-US" dirty="0"/>
              <a:t>COVID-19 related types (e.g., </a:t>
            </a:r>
            <a:r>
              <a:rPr lang="en-US" dirty="0" err="1"/>
              <a:t>coronaviruse</a:t>
            </a:r>
            <a:r>
              <a:rPr lang="en-US" dirty="0"/>
              <a:t>, viral protein</a:t>
            </a:r>
            <a:r>
              <a:rPr lang="en-US" altLang="zh-CN" dirty="0"/>
              <a:t>,</a:t>
            </a:r>
            <a:r>
              <a:rPr lang="en-US" dirty="0"/>
              <a:t> substrates and immune responses)</a:t>
            </a:r>
          </a:p>
          <a:p>
            <a:pPr lvl="1"/>
            <a:r>
              <a:rPr lang="en-US"/>
              <a:t>The label ‘O’ means no type</a:t>
            </a:r>
          </a:p>
        </p:txBody>
      </p:sp>
    </p:spTree>
    <p:extLst>
      <p:ext uri="{BB962C8B-B14F-4D97-AF65-F5344CB8AC3E}">
        <p14:creationId xmlns:p14="http://schemas.microsoft.com/office/powerpoint/2010/main" val="202875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A7BA-A7F2-41CA-990A-24CCC089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8C740-C46C-41C6-8E57-5BC3F0BD3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pre-processed and split the dataset into train, validation and test sets, which are stored in </a:t>
            </a:r>
            <a:r>
              <a:rPr lang="en-US" dirty="0" err="1"/>
              <a:t>train.pkl</a:t>
            </a:r>
            <a:r>
              <a:rPr lang="en-US" dirty="0"/>
              <a:t>, </a:t>
            </a:r>
            <a:r>
              <a:rPr lang="en-US" dirty="0" err="1"/>
              <a:t>val.pkl</a:t>
            </a:r>
            <a:r>
              <a:rPr lang="en-US" dirty="0"/>
              <a:t> and </a:t>
            </a:r>
            <a:r>
              <a:rPr lang="en-US" dirty="0" err="1"/>
              <a:t>test.pkl</a:t>
            </a:r>
            <a:r>
              <a:rPr lang="en-US" dirty="0"/>
              <a:t> respectively.</a:t>
            </a:r>
          </a:p>
          <a:p>
            <a:r>
              <a:rPr lang="en-US" altLang="zh-CN" dirty="0"/>
              <a:t>Ground</a:t>
            </a:r>
            <a:r>
              <a:rPr lang="zh-CN" altLang="en-US" dirty="0"/>
              <a:t> </a:t>
            </a:r>
            <a:r>
              <a:rPr lang="en-US" altLang="zh-CN" dirty="0"/>
              <a:t>labels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provided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validation,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omitted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r>
              <a:rPr lang="zh-CN" altLang="en-US" dirty="0"/>
              <a:t> </a:t>
            </a:r>
            <a:r>
              <a:rPr lang="en-US" altLang="zh-CN" dirty="0"/>
              <a:t>set.</a:t>
            </a:r>
            <a:endParaRPr lang="en-US" dirty="0"/>
          </a:p>
          <a:p>
            <a:r>
              <a:rPr lang="en-US" dirty="0"/>
              <a:t>Please refer to </a:t>
            </a:r>
            <a:r>
              <a:rPr lang="en-US" b="1" dirty="0" err="1"/>
              <a:t>playground.ipynb</a:t>
            </a:r>
            <a:r>
              <a:rPr lang="en-US" b="1" dirty="0"/>
              <a:t> </a:t>
            </a:r>
            <a:r>
              <a:rPr lang="en-US" dirty="0"/>
              <a:t>file for more details about the dataset (e.g., dataset format, how to load the dataset)</a:t>
            </a:r>
            <a:r>
              <a:rPr lang="en-US" altLang="zh-CN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1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A57FB-6E98-F14B-A67A-C80AB606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FE42F-E1C1-4648-9B2E-E47C83572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asked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token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given</a:t>
            </a:r>
            <a:r>
              <a:rPr lang="zh-CN" altLang="en-US" dirty="0"/>
              <a:t> </a:t>
            </a:r>
            <a:r>
              <a:rPr lang="en-US" altLang="zh-CN" dirty="0"/>
              <a:t>sentence.</a:t>
            </a:r>
          </a:p>
          <a:p>
            <a:pPr lvl="1"/>
            <a:r>
              <a:rPr lang="en-US" altLang="zh-CN" dirty="0"/>
              <a:t>``Protection of calves against fatal enteric </a:t>
            </a:r>
            <a:r>
              <a:rPr lang="en-US" altLang="zh-CN" dirty="0" err="1"/>
              <a:t>colibacillosis</a:t>
            </a:r>
            <a:r>
              <a:rPr lang="en-US" altLang="zh-CN" dirty="0"/>
              <a:t> by orally administered Escherichia coli K99 - specific monoclonal antibody.’’</a:t>
            </a:r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2D654E-BBD3-4E4F-81FD-ADB66FDE5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123524"/>
              </p:ext>
            </p:extLst>
          </p:nvPr>
        </p:nvGraphicFramePr>
        <p:xfrm>
          <a:off x="719525" y="3313707"/>
          <a:ext cx="1091908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232">
                  <a:extLst>
                    <a:ext uri="{9D8B030D-6E8A-4147-A177-3AD203B41FA5}">
                      <a16:colId xmlns:a16="http://schemas.microsoft.com/office/drawing/2014/main" val="1719925326"/>
                    </a:ext>
                  </a:extLst>
                </a:gridCol>
                <a:gridCol w="1213232">
                  <a:extLst>
                    <a:ext uri="{9D8B030D-6E8A-4147-A177-3AD203B41FA5}">
                      <a16:colId xmlns:a16="http://schemas.microsoft.com/office/drawing/2014/main" val="3553851811"/>
                    </a:ext>
                  </a:extLst>
                </a:gridCol>
                <a:gridCol w="1213232">
                  <a:extLst>
                    <a:ext uri="{9D8B030D-6E8A-4147-A177-3AD203B41FA5}">
                      <a16:colId xmlns:a16="http://schemas.microsoft.com/office/drawing/2014/main" val="3267727082"/>
                    </a:ext>
                  </a:extLst>
                </a:gridCol>
                <a:gridCol w="1213232">
                  <a:extLst>
                    <a:ext uri="{9D8B030D-6E8A-4147-A177-3AD203B41FA5}">
                      <a16:colId xmlns:a16="http://schemas.microsoft.com/office/drawing/2014/main" val="2553887675"/>
                    </a:ext>
                  </a:extLst>
                </a:gridCol>
                <a:gridCol w="1213232">
                  <a:extLst>
                    <a:ext uri="{9D8B030D-6E8A-4147-A177-3AD203B41FA5}">
                      <a16:colId xmlns:a16="http://schemas.microsoft.com/office/drawing/2014/main" val="2109410375"/>
                    </a:ext>
                  </a:extLst>
                </a:gridCol>
                <a:gridCol w="947001">
                  <a:extLst>
                    <a:ext uri="{9D8B030D-6E8A-4147-A177-3AD203B41FA5}">
                      <a16:colId xmlns:a16="http://schemas.microsoft.com/office/drawing/2014/main" val="3315387450"/>
                    </a:ext>
                  </a:extLst>
                </a:gridCol>
                <a:gridCol w="1479461">
                  <a:extLst>
                    <a:ext uri="{9D8B030D-6E8A-4147-A177-3AD203B41FA5}">
                      <a16:colId xmlns:a16="http://schemas.microsoft.com/office/drawing/2014/main" val="579907098"/>
                    </a:ext>
                  </a:extLst>
                </a:gridCol>
                <a:gridCol w="1435830">
                  <a:extLst>
                    <a:ext uri="{9D8B030D-6E8A-4147-A177-3AD203B41FA5}">
                      <a16:colId xmlns:a16="http://schemas.microsoft.com/office/drawing/2014/main" val="2558485438"/>
                    </a:ext>
                  </a:extLst>
                </a:gridCol>
                <a:gridCol w="990633">
                  <a:extLst>
                    <a:ext uri="{9D8B030D-6E8A-4147-A177-3AD203B41FA5}">
                      <a16:colId xmlns:a16="http://schemas.microsoft.com/office/drawing/2014/main" val="2188542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calves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against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enteric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colibacillosis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098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tag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LIVESTOCK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DISEASE_OR_SYNDROME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DISEASE_OR_SYNDROME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0448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22D1B1-774E-2B49-8895-C9E4C7D31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1640"/>
              </p:ext>
            </p:extLst>
          </p:nvPr>
        </p:nvGraphicFramePr>
        <p:xfrm>
          <a:off x="719526" y="4598389"/>
          <a:ext cx="1091908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232">
                  <a:extLst>
                    <a:ext uri="{9D8B030D-6E8A-4147-A177-3AD203B41FA5}">
                      <a16:colId xmlns:a16="http://schemas.microsoft.com/office/drawing/2014/main" val="4139800182"/>
                    </a:ext>
                  </a:extLst>
                </a:gridCol>
                <a:gridCol w="1213232">
                  <a:extLst>
                    <a:ext uri="{9D8B030D-6E8A-4147-A177-3AD203B41FA5}">
                      <a16:colId xmlns:a16="http://schemas.microsoft.com/office/drawing/2014/main" val="1241389588"/>
                    </a:ext>
                  </a:extLst>
                </a:gridCol>
                <a:gridCol w="1213232">
                  <a:extLst>
                    <a:ext uri="{9D8B030D-6E8A-4147-A177-3AD203B41FA5}">
                      <a16:colId xmlns:a16="http://schemas.microsoft.com/office/drawing/2014/main" val="497875515"/>
                    </a:ext>
                  </a:extLst>
                </a:gridCol>
                <a:gridCol w="1213232">
                  <a:extLst>
                    <a:ext uri="{9D8B030D-6E8A-4147-A177-3AD203B41FA5}">
                      <a16:colId xmlns:a16="http://schemas.microsoft.com/office/drawing/2014/main" val="4186830556"/>
                    </a:ext>
                  </a:extLst>
                </a:gridCol>
                <a:gridCol w="1213232">
                  <a:extLst>
                    <a:ext uri="{9D8B030D-6E8A-4147-A177-3AD203B41FA5}">
                      <a16:colId xmlns:a16="http://schemas.microsoft.com/office/drawing/2014/main" val="1014984947"/>
                    </a:ext>
                  </a:extLst>
                </a:gridCol>
                <a:gridCol w="1213232">
                  <a:extLst>
                    <a:ext uri="{9D8B030D-6E8A-4147-A177-3AD203B41FA5}">
                      <a16:colId xmlns:a16="http://schemas.microsoft.com/office/drawing/2014/main" val="78421659"/>
                    </a:ext>
                  </a:extLst>
                </a:gridCol>
                <a:gridCol w="1213232">
                  <a:extLst>
                    <a:ext uri="{9D8B030D-6E8A-4147-A177-3AD203B41FA5}">
                      <a16:colId xmlns:a16="http://schemas.microsoft.com/office/drawing/2014/main" val="2473662480"/>
                    </a:ext>
                  </a:extLst>
                </a:gridCol>
                <a:gridCol w="1213232">
                  <a:extLst>
                    <a:ext uri="{9D8B030D-6E8A-4147-A177-3AD203B41FA5}">
                      <a16:colId xmlns:a16="http://schemas.microsoft.com/office/drawing/2014/main" val="1806130116"/>
                    </a:ext>
                  </a:extLst>
                </a:gridCol>
                <a:gridCol w="1213232">
                  <a:extLst>
                    <a:ext uri="{9D8B030D-6E8A-4147-A177-3AD203B41FA5}">
                      <a16:colId xmlns:a16="http://schemas.microsoft.com/office/drawing/2014/main" val="2125727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orally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administered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Escherichia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specific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monoclonal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antibody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34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tag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GENE_OR_GENOME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GENE_OR_GENOME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GENE_OR_GENOME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GENE_OR_GENOME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GENE_OR_GENOME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CARDINAL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CARDINAL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CARDINAL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7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553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C7013-3BF3-4F19-81CB-E7035C24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90380-A10A-4C6D-9BCF-3A92E4BBE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ways: use one-hot vector to represent each </a:t>
            </a:r>
            <a:r>
              <a:rPr lang="en-US" altLang="zh-CN" dirty="0"/>
              <a:t>token</a:t>
            </a:r>
            <a:r>
              <a:rPr lang="en-US" dirty="0"/>
              <a:t>, and apply a dense layer to predict the tag label</a:t>
            </a:r>
            <a:r>
              <a:rPr lang="en-US" altLang="zh-CN" dirty="0"/>
              <a:t>s</a:t>
            </a:r>
            <a:r>
              <a:rPr lang="en-US" dirty="0"/>
              <a:t>.</a:t>
            </a:r>
          </a:p>
          <a:p>
            <a:r>
              <a:rPr lang="en-US" dirty="0"/>
              <a:t>Advanced methods: use lower dimensional embedding, and CNN/RNN to get contextualized representation of </a:t>
            </a:r>
            <a:r>
              <a:rPr lang="en-US" altLang="zh-CN" dirty="0"/>
              <a:t>tokens</a:t>
            </a:r>
            <a:r>
              <a:rPr lang="en-US" dirty="0"/>
              <a:t>, plus a dense layer to predict the labels.</a:t>
            </a:r>
          </a:p>
          <a:p>
            <a:r>
              <a:rPr lang="en-US" dirty="0"/>
              <a:t>More fancy ways: use pretrained word embeddings (word2vec, Glove, </a:t>
            </a:r>
            <a:r>
              <a:rPr lang="en-US" dirty="0" err="1"/>
              <a:t>etc</a:t>
            </a:r>
            <a:r>
              <a:rPr lang="en-US" dirty="0"/>
              <a:t>, which you can find </a:t>
            </a:r>
            <a:r>
              <a:rPr lang="en-US" altLang="zh-CN" dirty="0"/>
              <a:t>online</a:t>
            </a:r>
            <a:r>
              <a:rPr lang="en-US" dirty="0"/>
              <a:t>), multiple layers of neural networks, bidirectional RNN/LSTM, etc.</a:t>
            </a:r>
          </a:p>
        </p:txBody>
      </p:sp>
    </p:spTree>
    <p:extLst>
      <p:ext uri="{BB962C8B-B14F-4D97-AF65-F5344CB8AC3E}">
        <p14:creationId xmlns:p14="http://schemas.microsoft.com/office/powerpoint/2010/main" val="750022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63D0-8A01-40B4-8075-EE6861F8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D3D2-4A8E-469A-9018-48400B7D2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Hyper-parameters that you could tune:  </a:t>
            </a:r>
          </a:p>
          <a:p>
            <a:pPr lvl="1"/>
            <a:r>
              <a:rPr lang="en-US" dirty="0"/>
              <a:t>learning rate  </a:t>
            </a:r>
          </a:p>
          <a:p>
            <a:pPr lvl="1"/>
            <a:r>
              <a:rPr lang="en-US" dirty="0"/>
              <a:t>Optimizer (e.g., ADAM, SGD)</a:t>
            </a:r>
          </a:p>
          <a:p>
            <a:pPr lvl="1"/>
            <a:r>
              <a:rPr lang="en-US" dirty="0"/>
              <a:t>size of hidden layers  </a:t>
            </a:r>
          </a:p>
          <a:p>
            <a:pPr lvl="1"/>
            <a:r>
              <a:rPr lang="en-US" dirty="0"/>
              <a:t>activation function  </a:t>
            </a:r>
          </a:p>
          <a:p>
            <a:pPr lvl="1"/>
            <a:r>
              <a:rPr lang="en-US" dirty="0"/>
              <a:t>parameter initializer</a:t>
            </a:r>
          </a:p>
          <a:p>
            <a:pPr lvl="1"/>
            <a:r>
              <a:rPr lang="en-US" altLang="zh-C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5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B54C-AF18-46DB-9E5F-36DB7FAB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FA028-511B-4E97-902F-A5388F43D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light-weight models, it is OK to only use CPU for this project. For instance, by using only CPU, a simple CNN model takes 10s/epoch, and for </a:t>
            </a:r>
            <a:r>
              <a:rPr lang="en-US" dirty="0" err="1"/>
              <a:t>onehot</a:t>
            </a:r>
            <a:r>
              <a:rPr lang="en-US" altLang="zh-CN" dirty="0" err="1"/>
              <a:t>+</a:t>
            </a:r>
            <a:r>
              <a:rPr lang="en-US" dirty="0" err="1"/>
              <a:t>dense</a:t>
            </a:r>
            <a:r>
              <a:rPr lang="en-US" dirty="0"/>
              <a:t> model, it takes 30s/epoch.</a:t>
            </a:r>
          </a:p>
          <a:p>
            <a:r>
              <a:rPr lang="en-US" dirty="0"/>
              <a:t>If you want to use GPU but your own computer is insufficient for that, you might try the Kaggle Notebook (see the </a:t>
            </a:r>
            <a:r>
              <a:rPr lang="en-US" dirty="0" err="1"/>
              <a:t>kaggle</a:t>
            </a:r>
            <a:r>
              <a:rPr lang="en-US" dirty="0"/>
              <a:t> notebook.pdf file in the zip folder for details).</a:t>
            </a:r>
          </a:p>
        </p:txBody>
      </p:sp>
    </p:spTree>
    <p:extLst>
      <p:ext uri="{BB962C8B-B14F-4D97-AF65-F5344CB8AC3E}">
        <p14:creationId xmlns:p14="http://schemas.microsoft.com/office/powerpoint/2010/main" val="220310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883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Courier</vt:lpstr>
      <vt:lpstr>Arial</vt:lpstr>
      <vt:lpstr>Calibri</vt:lpstr>
      <vt:lpstr>Calibri Light</vt:lpstr>
      <vt:lpstr>Office Theme</vt:lpstr>
      <vt:lpstr>Course Project : COVID-19 Named Entity Recognition</vt:lpstr>
      <vt:lpstr>Named Entity Recognition (NER)</vt:lpstr>
      <vt:lpstr>Named Entity Recognition (NER)</vt:lpstr>
      <vt:lpstr>Dataset in this project</vt:lpstr>
      <vt:lpstr>Dataset</vt:lpstr>
      <vt:lpstr>Goal of this project</vt:lpstr>
      <vt:lpstr>Hints</vt:lpstr>
      <vt:lpstr>Hints</vt:lpstr>
      <vt:lpstr>Computational requirement</vt:lpstr>
      <vt:lpstr>Evaluation metric</vt:lpstr>
      <vt:lpstr>You need to submit the following</vt:lpstr>
      <vt:lpstr>Grading Rule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Project</dc:title>
  <dc:creator>LIN Zizheng</dc:creator>
  <cp:lastModifiedBy>LIN Zizheng</cp:lastModifiedBy>
  <cp:revision>18</cp:revision>
  <dcterms:created xsi:type="dcterms:W3CDTF">2020-10-29T07:49:08Z</dcterms:created>
  <dcterms:modified xsi:type="dcterms:W3CDTF">2020-10-29T11:39:46Z</dcterms:modified>
</cp:coreProperties>
</file>