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2/28/2023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990991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2/28/2023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609153389"/>
      </p:ext>
    </p:extLst>
  </p:cSld>
  <p:clrMap bg1="lt1" tx1="dk1" bg2="lt2" tx2="dk2" accent1="accent1" accent2="accent2" accent3="accent3" accent4="accent4" accent5="accent5" accent6="accent6" hlink="hlink" folHlink="folHlink"/>
  <p:sldLayoutIdLst>
    <p:sldLayoutId id="2147483734" r:id="rId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99CB06F8-511B-C38F-9EE7-507ABF9F7446}"/>
              </a:ext>
            </a:extLst>
          </p:cNvPr>
          <p:cNvPicPr>
            <a:picLocks noChangeAspect="1"/>
          </p:cNvPicPr>
          <p:nvPr/>
        </p:nvPicPr>
        <p:blipFill rotWithShape="1">
          <a:blip r:embed="rId2"/>
          <a:srcRect t="1799" b="15175"/>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69291-4377-409B-89B3-E27256BC4638}"/>
              </a:ext>
            </a:extLst>
          </p:cNvPr>
          <p:cNvSpPr>
            <a:spLocks noGrp="1"/>
          </p:cNvSpPr>
          <p:nvPr>
            <p:ph type="ctrTitle"/>
          </p:nvPr>
        </p:nvSpPr>
        <p:spPr>
          <a:xfrm>
            <a:off x="1066802" y="1122363"/>
            <a:ext cx="5029198" cy="2305246"/>
          </a:xfrm>
        </p:spPr>
        <p:txBody>
          <a:bodyPr>
            <a:normAutofit/>
          </a:bodyPr>
          <a:lstStyle/>
          <a:p>
            <a:endParaRPr lang="en-IN">
              <a:solidFill>
                <a:srgbClr val="FFFFFF"/>
              </a:solidFill>
            </a:endParaRPr>
          </a:p>
        </p:txBody>
      </p:sp>
      <p:sp>
        <p:nvSpPr>
          <p:cNvPr id="3" name="Subtitle 2">
            <a:extLst>
              <a:ext uri="{FF2B5EF4-FFF2-40B4-BE49-F238E27FC236}">
                <a16:creationId xmlns:a16="http://schemas.microsoft.com/office/drawing/2014/main" id="{CDBA7DE0-4B98-4C72-8AD9-7AF53A7F09AA}"/>
              </a:ext>
            </a:extLst>
          </p:cNvPr>
          <p:cNvSpPr>
            <a:spLocks noGrp="1"/>
          </p:cNvSpPr>
          <p:nvPr>
            <p:ph type="subTitle" idx="1"/>
          </p:nvPr>
        </p:nvSpPr>
        <p:spPr>
          <a:xfrm>
            <a:off x="1066802" y="3549048"/>
            <a:ext cx="5029198" cy="1956278"/>
          </a:xfrm>
        </p:spPr>
        <p:txBody>
          <a:bodyPr>
            <a:normAutofit/>
          </a:bodyPr>
          <a:lstStyle/>
          <a:p>
            <a:endParaRPr lang="en-IN" dirty="0">
              <a:solidFill>
                <a:srgbClr val="FFFFFF"/>
              </a:solidFill>
            </a:endParaRPr>
          </a:p>
        </p:txBody>
      </p:sp>
    </p:spTree>
    <p:extLst>
      <p:ext uri="{BB962C8B-B14F-4D97-AF65-F5344CB8AC3E}">
        <p14:creationId xmlns:p14="http://schemas.microsoft.com/office/powerpoint/2010/main" val="202711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F931-9F6D-4594-8166-61F3A5E88845}"/>
              </a:ext>
            </a:extLst>
          </p:cNvPr>
          <p:cNvSpPr>
            <a:spLocks noGrp="1"/>
          </p:cNvSpPr>
          <p:nvPr>
            <p:ph type="ctrTitle"/>
          </p:nvPr>
        </p:nvSpPr>
        <p:spPr/>
        <p:txBody>
          <a:bodyPr/>
          <a:lstStyle/>
          <a:p>
            <a:r>
              <a:rPr lang="en-US" dirty="0"/>
              <a:t>Linked </a:t>
            </a:r>
            <a:r>
              <a:rPr lang="en-US" dirty="0" err="1"/>
              <a:t>Hashmap</a:t>
            </a:r>
            <a:endParaRPr lang="en-IN" dirty="0"/>
          </a:p>
        </p:txBody>
      </p:sp>
      <p:sp>
        <p:nvSpPr>
          <p:cNvPr id="3" name="Subtitle 2">
            <a:extLst>
              <a:ext uri="{FF2B5EF4-FFF2-40B4-BE49-F238E27FC236}">
                <a16:creationId xmlns:a16="http://schemas.microsoft.com/office/drawing/2014/main" id="{C5C497AE-A1C2-4AFE-BE80-B8B3E1EC5B5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03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B07F-C6C3-45F8-9533-2EA5E57F5D21}"/>
              </a:ext>
            </a:extLst>
          </p:cNvPr>
          <p:cNvSpPr>
            <a:spLocks noGrp="1"/>
          </p:cNvSpPr>
          <p:nvPr>
            <p:ph type="ctrTitle"/>
          </p:nvPr>
        </p:nvSpPr>
        <p:spPr>
          <a:xfrm>
            <a:off x="1066801" y="342900"/>
            <a:ext cx="6211185" cy="3914775"/>
          </a:xfrm>
        </p:spPr>
        <p:txBody>
          <a:bodyPr>
            <a:noAutofit/>
          </a:bodyPr>
          <a:lstStyle/>
          <a:p>
            <a:pPr fontAlgn="base"/>
            <a:r>
              <a:rPr lang="en-US" sz="1800" b="0" i="0" dirty="0">
                <a:solidFill>
                  <a:srgbClr val="273239"/>
                </a:solidFill>
                <a:effectLst/>
                <a:latin typeface="urw-din"/>
              </a:rPr>
              <a:t>The </a:t>
            </a:r>
            <a:r>
              <a:rPr lang="en-US" sz="1800" b="1" i="0" dirty="0" err="1">
                <a:solidFill>
                  <a:srgbClr val="273239"/>
                </a:solidFill>
                <a:effectLst/>
                <a:latin typeface="urw-din"/>
              </a:rPr>
              <a:t>LinkedHashMap</a:t>
            </a:r>
            <a:r>
              <a:rPr lang="en-US" sz="1800" b="0" i="0" dirty="0">
                <a:solidFill>
                  <a:srgbClr val="273239"/>
                </a:solidFill>
                <a:effectLst/>
                <a:latin typeface="urw-din"/>
              </a:rPr>
              <a:t> </a:t>
            </a:r>
            <a:r>
              <a:rPr lang="en-US" sz="1800" b="1" i="0" dirty="0">
                <a:solidFill>
                  <a:srgbClr val="273239"/>
                </a:solidFill>
                <a:effectLst/>
                <a:latin typeface="urw-din"/>
              </a:rPr>
              <a:t>Class</a:t>
            </a:r>
            <a:r>
              <a:rPr lang="en-US" sz="1800" b="0" i="0" dirty="0">
                <a:solidFill>
                  <a:srgbClr val="273239"/>
                </a:solidFill>
                <a:effectLst/>
                <a:latin typeface="urw-din"/>
              </a:rPr>
              <a:t> is just like HashMap with an additional feature of maintaining an order of elements inserted into it. </a:t>
            </a:r>
            <a:br>
              <a:rPr lang="en-US" sz="1800" b="0" i="0" dirty="0">
                <a:solidFill>
                  <a:srgbClr val="273239"/>
                </a:solidFill>
                <a:effectLst/>
                <a:latin typeface="urw-din"/>
              </a:rPr>
            </a:br>
            <a:r>
              <a:rPr lang="en-US" sz="1800" b="0" i="0" dirty="0">
                <a:solidFill>
                  <a:srgbClr val="273239"/>
                </a:solidFill>
                <a:effectLst/>
                <a:latin typeface="urw-din"/>
              </a:rPr>
              <a:t>HashMap provided the advantage of quick insertion, search, and deletion but it never maintained the track and order of insertion, </a:t>
            </a:r>
            <a:br>
              <a:rPr lang="en-US" sz="1800" b="0" i="0" dirty="0">
                <a:solidFill>
                  <a:srgbClr val="273239"/>
                </a:solidFill>
                <a:effectLst/>
                <a:latin typeface="urw-din"/>
              </a:rPr>
            </a:br>
            <a:r>
              <a:rPr lang="en-US" sz="1800" b="0" i="0" dirty="0">
                <a:solidFill>
                  <a:srgbClr val="273239"/>
                </a:solidFill>
                <a:effectLst/>
                <a:latin typeface="urw-din"/>
              </a:rPr>
              <a:t>which the </a:t>
            </a:r>
            <a:r>
              <a:rPr lang="en-US" sz="1800" b="0" i="0" dirty="0" err="1">
                <a:solidFill>
                  <a:srgbClr val="273239"/>
                </a:solidFill>
                <a:effectLst/>
                <a:latin typeface="urw-din"/>
              </a:rPr>
              <a:t>LinkedHashMap</a:t>
            </a:r>
            <a:r>
              <a:rPr lang="en-US" sz="1800" b="0" i="0" dirty="0">
                <a:solidFill>
                  <a:srgbClr val="273239"/>
                </a:solidFill>
                <a:effectLst/>
                <a:latin typeface="urw-din"/>
              </a:rPr>
              <a:t> provides where the elements can be accessed in their insertion order. </a:t>
            </a:r>
            <a:br>
              <a:rPr lang="en-US" sz="1800" b="0" i="0" dirty="0">
                <a:solidFill>
                  <a:srgbClr val="273239"/>
                </a:solidFill>
                <a:effectLst/>
                <a:latin typeface="urw-din"/>
              </a:rPr>
            </a:br>
            <a:endParaRPr lang="en-IN" sz="1800" dirty="0"/>
          </a:p>
        </p:txBody>
      </p:sp>
      <p:sp>
        <p:nvSpPr>
          <p:cNvPr id="3" name="Subtitle 2">
            <a:extLst>
              <a:ext uri="{FF2B5EF4-FFF2-40B4-BE49-F238E27FC236}">
                <a16:creationId xmlns:a16="http://schemas.microsoft.com/office/drawing/2014/main" id="{8D64FBED-61DA-4722-A8DC-2C96AF109A70}"/>
              </a:ext>
            </a:extLst>
          </p:cNvPr>
          <p:cNvSpPr>
            <a:spLocks noGrp="1"/>
          </p:cNvSpPr>
          <p:nvPr>
            <p:ph type="subTitle" idx="1"/>
          </p:nvPr>
        </p:nvSpPr>
        <p:spPr>
          <a:xfrm>
            <a:off x="1066802" y="5076824"/>
            <a:ext cx="5029198" cy="428501"/>
          </a:xfrm>
        </p:spPr>
        <p:txBody>
          <a:bodyPr/>
          <a:lstStyle/>
          <a:p>
            <a:endParaRPr lang="en-IN" dirty="0"/>
          </a:p>
        </p:txBody>
      </p:sp>
    </p:spTree>
    <p:extLst>
      <p:ext uri="{BB962C8B-B14F-4D97-AF65-F5344CB8AC3E}">
        <p14:creationId xmlns:p14="http://schemas.microsoft.com/office/powerpoint/2010/main" val="239022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066800" y="276225"/>
            <a:ext cx="6944436" cy="3743325"/>
          </a:xfrm>
        </p:spPr>
        <p:txBody>
          <a:bodyPr anchor="b">
            <a:noAutofit/>
          </a:bodyPr>
          <a:lstStyle/>
          <a:p>
            <a:r>
              <a:rPr lang="en-US" sz="1600" b="1" i="0" dirty="0">
                <a:solidFill>
                  <a:srgbClr val="273239"/>
                </a:solidFill>
                <a:effectLst/>
                <a:latin typeface="urw-din"/>
              </a:rPr>
              <a:t>Important Features of a </a:t>
            </a:r>
            <a:r>
              <a:rPr lang="en-US" sz="1600" b="1" i="0" dirty="0" err="1">
                <a:solidFill>
                  <a:srgbClr val="273239"/>
                </a:solidFill>
                <a:effectLst/>
                <a:latin typeface="urw-din"/>
              </a:rPr>
              <a:t>LinkedHashMap</a:t>
            </a:r>
            <a:r>
              <a:rPr lang="en-US" sz="1600" b="1" i="0" dirty="0">
                <a:solidFill>
                  <a:srgbClr val="273239"/>
                </a:solidFill>
                <a:effectLst/>
                <a:latin typeface="urw-din"/>
              </a:rPr>
              <a:t> are listed as follows</a:t>
            </a:r>
            <a:br>
              <a:rPr lang="en-US" sz="1600" b="0" i="0" dirty="0">
                <a:solidFill>
                  <a:srgbClr val="273239"/>
                </a:solidFill>
                <a:effectLst/>
                <a:latin typeface="urw-din"/>
              </a:rPr>
            </a:br>
            <a:r>
              <a:rPr lang="en-US" sz="1600" b="0" i="0" dirty="0">
                <a:solidFill>
                  <a:srgbClr val="273239"/>
                </a:solidFill>
                <a:effectLst/>
                <a:latin typeface="urw-din"/>
              </a:rPr>
              <a:t>A </a:t>
            </a:r>
            <a:r>
              <a:rPr lang="en-US" sz="1600" b="0" i="0" dirty="0" err="1">
                <a:solidFill>
                  <a:srgbClr val="273239"/>
                </a:solidFill>
                <a:effectLst/>
                <a:latin typeface="urw-din"/>
              </a:rPr>
              <a:t>LinkedHashMap</a:t>
            </a:r>
            <a:r>
              <a:rPr lang="en-US" sz="1600" b="0" i="0" dirty="0">
                <a:solidFill>
                  <a:srgbClr val="273239"/>
                </a:solidFill>
                <a:effectLst/>
                <a:latin typeface="urw-din"/>
              </a:rPr>
              <a:t> contains values based on the key. It implements the Map interface and extends the HashMap class.</a:t>
            </a:r>
            <a:br>
              <a:rPr lang="en-US" sz="1600" b="0" i="0" dirty="0">
                <a:solidFill>
                  <a:srgbClr val="273239"/>
                </a:solidFill>
                <a:effectLst/>
                <a:latin typeface="urw-din"/>
              </a:rPr>
            </a:br>
            <a:r>
              <a:rPr lang="en-US" sz="1600" b="0" i="0" dirty="0">
                <a:solidFill>
                  <a:srgbClr val="273239"/>
                </a:solidFill>
                <a:effectLst/>
                <a:latin typeface="urw-din"/>
              </a:rPr>
              <a:t>It contains only unique elements.</a:t>
            </a:r>
            <a:br>
              <a:rPr lang="en-US" sz="1600" b="0" i="0" dirty="0">
                <a:solidFill>
                  <a:srgbClr val="273239"/>
                </a:solidFill>
                <a:effectLst/>
                <a:latin typeface="urw-din"/>
              </a:rPr>
            </a:br>
            <a:r>
              <a:rPr lang="en-US" sz="1600" b="0" i="0" dirty="0">
                <a:solidFill>
                  <a:srgbClr val="273239"/>
                </a:solidFill>
                <a:effectLst/>
                <a:latin typeface="urw-din"/>
              </a:rPr>
              <a:t>It may have one null key and multiple null values.</a:t>
            </a:r>
            <a:br>
              <a:rPr lang="en-US" sz="1600" b="0" i="0" dirty="0">
                <a:solidFill>
                  <a:srgbClr val="273239"/>
                </a:solidFill>
                <a:effectLst/>
                <a:latin typeface="urw-din"/>
              </a:rPr>
            </a:br>
            <a:r>
              <a:rPr lang="en-US" sz="1600" b="0" i="0" dirty="0">
                <a:solidFill>
                  <a:srgbClr val="273239"/>
                </a:solidFill>
                <a:effectLst/>
                <a:latin typeface="urw-din"/>
              </a:rPr>
              <a:t>It is the same as HashMap with an additional feature that it maintains insertion order</a:t>
            </a:r>
            <a:endParaRPr lang="en-US" sz="1600" dirty="0"/>
          </a:p>
        </p:txBody>
      </p:sp>
      <p:sp>
        <p:nvSpPr>
          <p:cNvPr id="10" name="Subtitle 2">
            <a:extLst>
              <a:ext uri="{FF2B5EF4-FFF2-40B4-BE49-F238E27FC236}">
                <a16:creationId xmlns:a16="http://schemas.microsoft.com/office/drawing/2014/main" id="{FFF44CBA-6187-7260-37EE-B4BEA4B80ADC}"/>
              </a:ext>
            </a:extLst>
          </p:cNvPr>
          <p:cNvSpPr>
            <a:spLocks noGrp="1"/>
          </p:cNvSpPr>
          <p:nvPr>
            <p:ph type="subTitle" idx="1"/>
          </p:nvPr>
        </p:nvSpPr>
        <p:spPr>
          <a:xfrm>
            <a:off x="1066800" y="6057898"/>
            <a:ext cx="4559643" cy="365124"/>
          </a:xfrm>
        </p:spPr>
        <p:txBody>
          <a:bodyPr>
            <a:normAutofit fontScale="85000" lnSpcReduction="10000"/>
          </a:bodyPr>
          <a:lstStyle/>
          <a:p>
            <a:endParaRPr lang="en-US" dirty="0"/>
          </a:p>
        </p:txBody>
      </p:sp>
      <p:sp>
        <p:nvSpPr>
          <p:cNvPr id="12" name="Date Placeholder 6">
            <a:extLst>
              <a:ext uri="{FF2B5EF4-FFF2-40B4-BE49-F238E27FC236}">
                <a16:creationId xmlns:a16="http://schemas.microsoft.com/office/drawing/2014/main" id="{70531179-3EFA-503A-6828-894991F6EF8F}"/>
              </a:ext>
            </a:extLst>
          </p:cNvPr>
          <p:cNvSpPr>
            <a:spLocks noGrp="1"/>
          </p:cNvSpPr>
          <p:nvPr>
            <p:ph type="dt" sz="half" idx="10"/>
          </p:nvPr>
        </p:nvSpPr>
        <p:spPr>
          <a:xfrm rot="5400000">
            <a:off x="10477379" y="4629744"/>
            <a:ext cx="2653508" cy="365125"/>
          </a:xfrm>
        </p:spPr>
        <p:txBody>
          <a:bodyPr/>
          <a:lstStyle/>
          <a:p>
            <a:pPr>
              <a:spcAft>
                <a:spcPts val="600"/>
              </a:spcAft>
            </a:pPr>
            <a:fld id="{F4BCD051-280E-4DE5-B492-3EB586D316F3}" type="datetime1">
              <a:rPr lang="en-US" smtClean="0"/>
              <a:pPr>
                <a:spcAft>
                  <a:spcPts val="600"/>
                </a:spcAft>
              </a:pPr>
              <a:t>2/28/2023</a:t>
            </a:fld>
            <a:endParaRPr lang="en-US"/>
          </a:p>
        </p:txBody>
      </p:sp>
      <p:sp>
        <p:nvSpPr>
          <p:cNvPr id="14" name="Footer Placeholder 7">
            <a:extLst>
              <a:ext uri="{FF2B5EF4-FFF2-40B4-BE49-F238E27FC236}">
                <a16:creationId xmlns:a16="http://schemas.microsoft.com/office/drawing/2014/main" id="{321280BD-CE1E-6936-977D-A4274EA5126D}"/>
              </a:ext>
            </a:extLst>
          </p:cNvPr>
          <p:cNvSpPr>
            <a:spLocks noGrp="1"/>
          </p:cNvSpPr>
          <p:nvPr>
            <p:ph type="ftr" sz="quarter" idx="11"/>
          </p:nvPr>
        </p:nvSpPr>
        <p:spPr>
          <a:xfrm>
            <a:off x="8610602" y="6318446"/>
            <a:ext cx="2743198" cy="365125"/>
          </a:xfrm>
        </p:spPr>
        <p:txBody>
          <a:bodyPr/>
          <a:lstStyle/>
          <a:p>
            <a:pPr>
              <a:spcAft>
                <a:spcPts val="600"/>
              </a:spcAft>
            </a:pPr>
            <a:r>
              <a:rPr lang="en-US" dirty="0"/>
              <a:t>Sample Footer Text</a:t>
            </a:r>
          </a:p>
        </p:txBody>
      </p:sp>
      <p:sp>
        <p:nvSpPr>
          <p:cNvPr id="16" name="Slide Number Placeholder 8">
            <a:extLst>
              <a:ext uri="{FF2B5EF4-FFF2-40B4-BE49-F238E27FC236}">
                <a16:creationId xmlns:a16="http://schemas.microsoft.com/office/drawing/2014/main" id="{DD07FCD6-FE6A-38F4-3D58-E6D3DD6AD395}"/>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4</a:t>
            </a:fld>
            <a:endParaRPr lang="en-US"/>
          </a:p>
        </p:txBody>
      </p:sp>
    </p:spTree>
    <p:extLst>
      <p:ext uri="{BB962C8B-B14F-4D97-AF65-F5344CB8AC3E}">
        <p14:creationId xmlns:p14="http://schemas.microsoft.com/office/powerpoint/2010/main" val="189733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A07B-D11A-47E7-890D-8B2026C354B3}"/>
              </a:ext>
            </a:extLst>
          </p:cNvPr>
          <p:cNvSpPr>
            <a:spLocks noGrp="1"/>
          </p:cNvSpPr>
          <p:nvPr>
            <p:ph type="ctrTitle"/>
          </p:nvPr>
        </p:nvSpPr>
        <p:spPr>
          <a:xfrm>
            <a:off x="628651" y="552450"/>
            <a:ext cx="6477000" cy="3905250"/>
          </a:xfrm>
        </p:spPr>
        <p:txBody>
          <a:bodyPr>
            <a:normAutofit/>
          </a:bodyPr>
          <a:lstStyle/>
          <a:p>
            <a:pPr algn="just" fontAlgn="base"/>
            <a:r>
              <a:rPr lang="en-US" sz="1800" b="0" dirty="0">
                <a:latin typeface="UD Digi Kyokasho N-B" panose="020B0400000000000000" pitchFamily="18" charset="-128"/>
                <a:ea typeface="UD Digi Kyokasho N-B" panose="020B0400000000000000" pitchFamily="18" charset="-128"/>
              </a:rPr>
              <a:t>Declaration:</a:t>
            </a:r>
            <a:br>
              <a:rPr lang="en-US" sz="1800" b="0" dirty="0">
                <a:latin typeface="UD Digi Kyokasho N-B" panose="020B0400000000000000" pitchFamily="18" charset="-128"/>
                <a:ea typeface="UD Digi Kyokasho N-B" panose="020B0400000000000000" pitchFamily="18" charset="-128"/>
              </a:rPr>
            </a:br>
            <a:r>
              <a:rPr lang="en-US" sz="2400" b="0" dirty="0">
                <a:latin typeface="UD Digi Kyokasho N-B" panose="020B0400000000000000" pitchFamily="18" charset="-128"/>
                <a:ea typeface="UD Digi Kyokasho N-B" panose="020B0400000000000000" pitchFamily="18" charset="-128"/>
              </a:rPr>
              <a:t>public class </a:t>
            </a:r>
            <a:r>
              <a:rPr lang="en-US" sz="2400" b="0" dirty="0" err="1">
                <a:latin typeface="UD Digi Kyokasho N-B" panose="020B0400000000000000" pitchFamily="18" charset="-128"/>
                <a:ea typeface="UD Digi Kyokasho N-B" panose="020B0400000000000000" pitchFamily="18" charset="-128"/>
              </a:rPr>
              <a:t>LinkedHashMap</a:t>
            </a:r>
            <a:r>
              <a:rPr lang="en-US" sz="2400" b="0" dirty="0">
                <a:latin typeface="UD Digi Kyokasho N-B" panose="020B0400000000000000" pitchFamily="18" charset="-128"/>
                <a:ea typeface="UD Digi Kyokasho N-B" panose="020B0400000000000000" pitchFamily="18" charset="-128"/>
              </a:rPr>
              <a:t>&lt;K,V&gt;extends HashMap&lt;K,V&gt;</a:t>
            </a:r>
            <a:r>
              <a:rPr lang="en-US" sz="2400" b="0" dirty="0" err="1">
                <a:latin typeface="UD Digi Kyokasho N-B" panose="020B0400000000000000" pitchFamily="18" charset="-128"/>
                <a:ea typeface="UD Digi Kyokasho N-B" panose="020B0400000000000000" pitchFamily="18" charset="-128"/>
              </a:rPr>
              <a:t>implementsMap</a:t>
            </a:r>
            <a:r>
              <a:rPr lang="en-US" sz="2400" b="0" dirty="0">
                <a:latin typeface="UD Digi Kyokasho N-B" panose="020B0400000000000000" pitchFamily="18" charset="-128"/>
                <a:ea typeface="UD Digi Kyokasho N-B" panose="020B0400000000000000" pitchFamily="18" charset="-128"/>
              </a:rPr>
              <a:t>&lt;K,V&gt;</a:t>
            </a:r>
            <a:br>
              <a:rPr lang="en-US" sz="2400" b="0" dirty="0">
                <a:latin typeface="UD Digi Kyokasho N-B" panose="020B0400000000000000" pitchFamily="18" charset="-128"/>
                <a:ea typeface="UD Digi Kyokasho N-B" panose="020B0400000000000000" pitchFamily="18" charset="-128"/>
              </a:rPr>
            </a:br>
            <a:br>
              <a:rPr lang="en-US" sz="1600" b="0" dirty="0"/>
            </a:br>
            <a:r>
              <a:rPr lang="en-US" sz="1600" b="0" i="0" dirty="0">
                <a:solidFill>
                  <a:srgbClr val="273239"/>
                </a:solidFill>
                <a:effectLst/>
                <a:latin typeface="urw-din"/>
              </a:rPr>
              <a:t>Here, </a:t>
            </a:r>
            <a:r>
              <a:rPr lang="en-US" sz="1600" b="1" i="0" dirty="0">
                <a:solidFill>
                  <a:srgbClr val="273239"/>
                </a:solidFill>
                <a:effectLst/>
                <a:latin typeface="urw-din"/>
              </a:rPr>
              <a:t>K</a:t>
            </a:r>
            <a:r>
              <a:rPr lang="en-US" sz="1600" b="0" i="0" dirty="0">
                <a:solidFill>
                  <a:srgbClr val="273239"/>
                </a:solidFill>
                <a:effectLst/>
                <a:latin typeface="urw-din"/>
              </a:rPr>
              <a:t> is the key Object type and </a:t>
            </a:r>
            <a:r>
              <a:rPr lang="en-US" sz="1600" b="1" i="0" dirty="0">
                <a:solidFill>
                  <a:srgbClr val="273239"/>
                </a:solidFill>
                <a:effectLst/>
                <a:latin typeface="urw-din"/>
              </a:rPr>
              <a:t>V</a:t>
            </a:r>
            <a:r>
              <a:rPr lang="en-US" sz="1600" b="0" i="0" dirty="0">
                <a:solidFill>
                  <a:srgbClr val="273239"/>
                </a:solidFill>
                <a:effectLst/>
                <a:latin typeface="urw-din"/>
              </a:rPr>
              <a:t> is the value Object type</a:t>
            </a:r>
            <a:br>
              <a:rPr lang="en-US" sz="1600" b="0" i="0" dirty="0">
                <a:solidFill>
                  <a:srgbClr val="273239"/>
                </a:solidFill>
                <a:effectLst/>
                <a:latin typeface="urw-din"/>
              </a:rPr>
            </a:br>
            <a:r>
              <a:rPr lang="en-US" sz="1600" dirty="0">
                <a:solidFill>
                  <a:srgbClr val="273239"/>
                </a:solidFill>
                <a:latin typeface="urw-din"/>
              </a:rPr>
              <a:t>K</a:t>
            </a:r>
            <a:r>
              <a:rPr lang="en-US" sz="1600" b="0" dirty="0">
                <a:solidFill>
                  <a:srgbClr val="273239"/>
                </a:solidFill>
                <a:latin typeface="urw-din"/>
              </a:rPr>
              <a:t>–The type of the keys in the map.</a:t>
            </a:r>
            <a:br>
              <a:rPr lang="en-US" sz="1600" b="0" dirty="0">
                <a:solidFill>
                  <a:srgbClr val="273239"/>
                </a:solidFill>
                <a:latin typeface="urw-din"/>
              </a:rPr>
            </a:br>
            <a:r>
              <a:rPr lang="en-US" sz="1600" dirty="0">
                <a:solidFill>
                  <a:srgbClr val="273239"/>
                </a:solidFill>
                <a:latin typeface="urw-din"/>
              </a:rPr>
              <a:t>V</a:t>
            </a:r>
            <a:r>
              <a:rPr lang="en-US" sz="1600" b="0" dirty="0">
                <a:solidFill>
                  <a:srgbClr val="273239"/>
                </a:solidFill>
                <a:latin typeface="urw-din"/>
              </a:rPr>
              <a:t>–The type of values mapped in the map.</a:t>
            </a:r>
            <a:br>
              <a:rPr lang="en-US" sz="1600" b="0" dirty="0">
                <a:solidFill>
                  <a:srgbClr val="273239"/>
                </a:solidFill>
                <a:latin typeface="urw-din"/>
              </a:rPr>
            </a:br>
            <a:r>
              <a:rPr lang="en-US" sz="1800" b="0" i="0" dirty="0">
                <a:solidFill>
                  <a:srgbClr val="273239"/>
                </a:solidFill>
                <a:effectLst/>
                <a:latin typeface="urw-din"/>
              </a:rPr>
              <a:t>It implements </a:t>
            </a:r>
            <a:r>
              <a:rPr lang="en-US" sz="1800" b="0" i="0" dirty="0">
                <a:effectLst/>
                <a:latin typeface="urw-din"/>
              </a:rPr>
              <a:t>Map&lt;K, V&gt;</a:t>
            </a:r>
            <a:r>
              <a:rPr lang="en-US" sz="1800" b="0" i="0" dirty="0">
                <a:solidFill>
                  <a:srgbClr val="273239"/>
                </a:solidFill>
                <a:effectLst/>
                <a:latin typeface="urw-din"/>
              </a:rPr>
              <a:t> interface, and extends </a:t>
            </a:r>
            <a:r>
              <a:rPr lang="en-US" sz="1800" b="0" i="0" dirty="0">
                <a:effectLst/>
                <a:latin typeface="urw-din"/>
              </a:rPr>
              <a:t>HashMap&lt;K, V&gt;</a:t>
            </a:r>
            <a:br>
              <a:rPr lang="en-US" sz="1800" b="0" i="0" dirty="0">
                <a:effectLst/>
                <a:latin typeface="urw-din"/>
              </a:rPr>
            </a:br>
            <a:r>
              <a:rPr lang="en-US" sz="1800" b="0" i="0" dirty="0">
                <a:solidFill>
                  <a:srgbClr val="273239"/>
                </a:solidFill>
                <a:effectLst/>
                <a:latin typeface="urw-din"/>
              </a:rPr>
              <a:t>class.</a:t>
            </a:r>
            <a:br>
              <a:rPr lang="en-US" sz="1800" b="0" dirty="0">
                <a:solidFill>
                  <a:srgbClr val="273239"/>
                </a:solidFill>
                <a:latin typeface="urw-din"/>
              </a:rPr>
            </a:br>
            <a:endParaRPr lang="en-IN" sz="1800" b="0" dirty="0"/>
          </a:p>
        </p:txBody>
      </p:sp>
      <p:sp>
        <p:nvSpPr>
          <p:cNvPr id="3" name="Subtitle 2">
            <a:extLst>
              <a:ext uri="{FF2B5EF4-FFF2-40B4-BE49-F238E27FC236}">
                <a16:creationId xmlns:a16="http://schemas.microsoft.com/office/drawing/2014/main" id="{1A782F20-72D7-4D5D-8C5D-868ECF1CBCA7}"/>
              </a:ext>
            </a:extLst>
          </p:cNvPr>
          <p:cNvSpPr>
            <a:spLocks noGrp="1"/>
          </p:cNvSpPr>
          <p:nvPr>
            <p:ph type="subTitle" idx="1"/>
          </p:nvPr>
        </p:nvSpPr>
        <p:spPr>
          <a:xfrm>
            <a:off x="1066802" y="5162550"/>
            <a:ext cx="5029198" cy="342776"/>
          </a:xfrm>
        </p:spPr>
        <p:txBody>
          <a:bodyPr>
            <a:normAutofit fontScale="77500" lnSpcReduction="20000"/>
          </a:bodyPr>
          <a:lstStyle/>
          <a:p>
            <a:endParaRPr lang="en-IN" dirty="0"/>
          </a:p>
        </p:txBody>
      </p:sp>
    </p:spTree>
    <p:extLst>
      <p:ext uri="{BB962C8B-B14F-4D97-AF65-F5344CB8AC3E}">
        <p14:creationId xmlns:p14="http://schemas.microsoft.com/office/powerpoint/2010/main" val="2007342336"/>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3ABD53-0245-4D17-9E40-641E6A13A2FF}"/>
</file>

<file path=customXml/itemProps2.xml><?xml version="1.0" encoding="utf-8"?>
<ds:datastoreItem xmlns:ds="http://schemas.openxmlformats.org/officeDocument/2006/customXml" ds:itemID="{218F68A5-4171-4C5E-81B0-2CA1002660E9}"/>
</file>

<file path=docProps/app.xml><?xml version="1.0" encoding="utf-8"?>
<Properties xmlns="http://schemas.openxmlformats.org/officeDocument/2006/extended-properties" xmlns:vt="http://schemas.openxmlformats.org/officeDocument/2006/docPropsVTypes">
  <TotalTime>63</TotalTime>
  <Words>222</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UD Digi Kyokasho N-B</vt:lpstr>
      <vt:lpstr>Arial</vt:lpstr>
      <vt:lpstr>Neue Haas Grotesk Text Pro</vt:lpstr>
      <vt:lpstr>urw-din</vt:lpstr>
      <vt:lpstr>SwellVTI</vt:lpstr>
      <vt:lpstr>PowerPoint Presentation</vt:lpstr>
      <vt:lpstr>Linked Hashmap</vt:lpstr>
      <vt:lpstr>The LinkedHashMap Class is just like HashMap with an additional feature of maintaining an order of elements inserted into it.  HashMap provided the advantage of quick insertion, search, and deletion but it never maintained the track and order of insertion,  which the LinkedHashMap provides where the elements can be accessed in their insertion order.  </vt:lpstr>
      <vt:lpstr>Important Features of a LinkedHashMap are listed as follows A LinkedHashMap contains values based on the key. It implements the Map interface and extends the HashMap class. It contains only unique elements. It may have one null key and multiple null values. It is the same as HashMap with an additional feature that it maintains insertion order</vt:lpstr>
      <vt:lpstr>Declaration: public class LinkedHashMap&lt;K,V&gt;extends HashMap&lt;K,V&gt;implementsMap&lt;K,V&gt;  Here, K is the key Object type and V is the value Object type K–The type of the keys in the map. V–The type of values mapped in the map. It implements Map&lt;K, V&gt; interface, and extends HashMap&lt;K, V&gt;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Migha Maria Joseph(UST,IN)</dc:creator>
  <cp:lastModifiedBy>Migha Maria Joseph(UST,IN)</cp:lastModifiedBy>
  <cp:revision>4</cp:revision>
  <dcterms:created xsi:type="dcterms:W3CDTF">2023-02-28T03:42:07Z</dcterms:created>
  <dcterms:modified xsi:type="dcterms:W3CDTF">2023-02-28T04:45:57Z</dcterms:modified>
</cp:coreProperties>
</file>