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7" r:id="rId5"/>
    <p:sldId id="321" r:id="rId6"/>
    <p:sldId id="316" r:id="rId7"/>
    <p:sldId id="318" r:id="rId8"/>
    <p:sldId id="310" r:id="rId9"/>
    <p:sldId id="311" r:id="rId10"/>
    <p:sldId id="293" r:id="rId11"/>
    <p:sldId id="313" r:id="rId12"/>
    <p:sldId id="315" r:id="rId13"/>
    <p:sldId id="317" r:id="rId14"/>
    <p:sldId id="319" r:id="rId15"/>
    <p:sldId id="320" r:id="rId16"/>
    <p:sldId id="35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7" d="100"/>
          <a:sy n="97" d="100"/>
        </p:scale>
        <p:origin x="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F4BC5-F250-47AB-875C-777263D6879F}" type="datetimeFigureOut">
              <a:rPr lang="en-IN" smtClean="0"/>
              <a:t>06-09-2023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592A2-AAE8-41C5-8B1D-A2195920BE72}" type="slidenum">
              <a:rPr lang="en-IN" smtClean="0"/>
              <a:t>‹#›</a:t>
            </a:fld>
            <a:endParaRPr lang="en-IN"/>
          </a:p>
        </p:txBody>
      </p:sp>
    </p:spTree>
    <p:extLst>
      <p:ext uri="{BB962C8B-B14F-4D97-AF65-F5344CB8AC3E}">
        <p14:creationId xmlns:p14="http://schemas.microsoft.com/office/powerpoint/2010/main" val="70031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9/6/2023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51245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University Institute of Computing                Your Name</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917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9/6/2023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9/6/2023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9/6/2023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9/6/2023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580637043"/>
              </p:ext>
            </p:extLst>
          </p:nvPr>
        </p:nvGraphicFramePr>
        <p:xfrm>
          <a:off x="0" y="2792413"/>
          <a:ext cx="3303588" cy="3148012"/>
        </p:xfrm>
        <a:graphic>
          <a:graphicData uri="http://schemas.openxmlformats.org/presentationml/2006/ole">
            <mc:AlternateContent xmlns:mc="http://schemas.openxmlformats.org/markup-compatibility/2006">
              <mc:Choice xmlns:v="urn:schemas-microsoft-com:vml" Requires="v">
                <p:oleObj spid="_x0000_s1026"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792413"/>
                        <a:ext cx="33035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028030" y="1104163"/>
            <a:ext cx="9715499"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3200" b="1" dirty="0">
                <a:latin typeface="Times New Roman" pitchFamily="18" charset="0"/>
                <a:ea typeface="Calibri" panose="020F0502020204030204" pitchFamily="34" charset="0"/>
                <a:cs typeface="Times New Roman" pitchFamily="18" charset="0"/>
              </a:rPr>
              <a:t>A Presentation </a:t>
            </a:r>
            <a:br>
              <a:rPr lang="en-IN" sz="3200" b="1" dirty="0">
                <a:latin typeface="Times New Roman" pitchFamily="18" charset="0"/>
                <a:ea typeface="Calibri" panose="020F0502020204030204" pitchFamily="34" charset="0"/>
                <a:cs typeface="Times New Roman" pitchFamily="18" charset="0"/>
              </a:rPr>
            </a:br>
            <a:r>
              <a:rPr lang="en-IN" sz="3200" b="1" dirty="0">
                <a:latin typeface="Times New Roman" pitchFamily="18" charset="0"/>
                <a:ea typeface="Calibri" panose="020F0502020204030204" pitchFamily="34" charset="0"/>
                <a:cs typeface="Times New Roman" pitchFamily="18" charset="0"/>
              </a:rPr>
              <a:t>on</a:t>
            </a:r>
          </a:p>
          <a:p>
            <a:pPr lvl="0" algn="ctr" defTabSz="622300">
              <a:lnSpc>
                <a:spcPct val="90000"/>
              </a:lnSpc>
              <a:spcBef>
                <a:spcPct val="0"/>
              </a:spcBef>
              <a:spcAft>
                <a:spcPct val="35000"/>
              </a:spcAft>
            </a:pPr>
            <a:r>
              <a:rPr lang="en-IN" sz="3200" b="1" dirty="0">
                <a:solidFill>
                  <a:prstClr val="black">
                    <a:lumMod val="85000"/>
                    <a:lumOff val="15000"/>
                  </a:prstClr>
                </a:solidFill>
                <a:latin typeface="Times New Roman" pitchFamily="18" charset="0"/>
                <a:cs typeface="Times New Roman" pitchFamily="18" charset="0"/>
              </a:rPr>
              <a:t>Sentiment Analysis</a:t>
            </a:r>
          </a:p>
          <a:p>
            <a:pPr lvl="0" algn="ctr" defTabSz="622300">
              <a:lnSpc>
                <a:spcPct val="90000"/>
              </a:lnSpc>
              <a:spcBef>
                <a:spcPct val="0"/>
              </a:spcBef>
              <a:spcAft>
                <a:spcPct val="35000"/>
              </a:spcAft>
            </a:pPr>
            <a:r>
              <a:rPr lang="en-IN" sz="3200" b="1" dirty="0">
                <a:solidFill>
                  <a:prstClr val="black">
                    <a:lumMod val="85000"/>
                    <a:lumOff val="15000"/>
                  </a:prstClr>
                </a:solidFill>
                <a:latin typeface="Times New Roman" pitchFamily="18" charset="0"/>
                <a:cs typeface="Times New Roman" pitchFamily="18" charset="0"/>
              </a:rPr>
              <a:t>Department of Computer Applications.</a:t>
            </a:r>
            <a:endParaRPr lang="en-US" sz="3200" b="1" dirty="0">
              <a:solidFill>
                <a:prstClr val="black">
                  <a:lumMod val="85000"/>
                  <a:lumOff val="15000"/>
                </a:prstClr>
              </a:solidFill>
              <a:latin typeface="Times New Roman" pitchFamily="18" charset="0"/>
              <a:cs typeface="Times New Roman"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itchFamily="18" charset="0"/>
              <a:cs typeface="Times New Roman"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itchFamily="18" charset="0"/>
                <a:cs typeface="Times New Roman" pitchFamily="18" charset="0"/>
              </a:rPr>
              <a:t> </a:t>
            </a:r>
          </a:p>
          <a:p>
            <a:pPr eaLnBrk="1" hangingPunct="1"/>
            <a:endParaRPr lang="en-US" sz="1600" dirty="0">
              <a:latin typeface="Times New Roman" pitchFamily="18" charset="0"/>
              <a:cs typeface="Times New Roman" pitchFamily="18" charset="0"/>
            </a:endParaRPr>
          </a:p>
        </p:txBody>
      </p:sp>
      <p:sp>
        <p:nvSpPr>
          <p:cNvPr id="13" name="Subtitle 2"/>
          <p:cNvSpPr txBox="1">
            <a:spLocks/>
          </p:cNvSpPr>
          <p:nvPr/>
        </p:nvSpPr>
        <p:spPr>
          <a:xfrm>
            <a:off x="2728277" y="4366419"/>
            <a:ext cx="3686900" cy="11430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t>Presented By-</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err="1"/>
              <a:t>Divyaansh</a:t>
            </a:r>
            <a:r>
              <a:rPr lang="en-US" sz="1600" dirty="0"/>
              <a:t> Arya [2133064 BCA 5A]</a:t>
            </a:r>
          </a:p>
          <a:p>
            <a:r>
              <a:rPr lang="en-US" sz="1600" dirty="0"/>
              <a:t>Harsh Nayyar [2133078 BCA 5B]</a:t>
            </a:r>
          </a:p>
          <a:p>
            <a:r>
              <a:rPr lang="en-US" sz="1600" dirty="0"/>
              <a:t>Jaswinder Kaur [21330089 BCA 5B]</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14" name="Subtitle 2"/>
          <p:cNvSpPr txBox="1">
            <a:spLocks/>
          </p:cNvSpPr>
          <p:nvPr/>
        </p:nvSpPr>
        <p:spPr>
          <a:xfrm>
            <a:off x="8420097" y="4267639"/>
            <a:ext cx="2819400" cy="1376132"/>
          </a:xfrm>
          <a:prstGeom prst="rect">
            <a:avLst/>
          </a:prstGeom>
        </p:spPr>
        <p:txBody>
          <a:bodyPr vert="horz" lIns="91440" tIns="45720" rIns="91440" bIns="45720" rtlCol="0">
            <a:normAutofit/>
          </a:bodyPr>
          <a:lstStyle/>
          <a:p>
            <a:r>
              <a:rPr lang="en-IN" sz="1400" b="1" dirty="0"/>
              <a:t> </a:t>
            </a:r>
            <a:endParaRPr lang="en-IN" sz="14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1" i="0" u="none" strike="noStrike" kern="1200" cap="none" spc="0" normalizeH="0" baseline="0" noProof="0" dirty="0">
              <a:ln>
                <a:noFill/>
              </a:ln>
              <a:effectLst/>
              <a:uLnTx/>
              <a:uFillTx/>
              <a:latin typeface="+mn-lt"/>
              <a:ea typeface="+mn-ea"/>
              <a:cs typeface="+mn-cs"/>
            </a:endParaRPr>
          </a:p>
        </p:txBody>
      </p:sp>
      <p:sp>
        <p:nvSpPr>
          <p:cNvPr id="2" name="Footer Placeholder 1"/>
          <p:cNvSpPr>
            <a:spLocks noGrp="1"/>
          </p:cNvSpPr>
          <p:nvPr>
            <p:ph type="ftr" sz="quarter" idx="11"/>
          </p:nvPr>
        </p:nvSpPr>
        <p:spPr>
          <a:xfrm>
            <a:off x="347916" y="6538912"/>
            <a:ext cx="5802086" cy="365125"/>
          </a:xfrm>
        </p:spPr>
        <p:txBody>
          <a:bodyPr/>
          <a:lstStyle/>
          <a:p>
            <a:r>
              <a:rPr lang="en-US" dirty="0"/>
              <a:t>Department of Computer Applications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1</a:t>
            </a:fld>
            <a:endParaRPr lang="en-US"/>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1" y="0"/>
            <a:ext cx="4762500" cy="16002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1280" y="99593"/>
            <a:ext cx="1648621" cy="809884"/>
          </a:xfrm>
          <a:prstGeom prst="rect">
            <a:avLst/>
          </a:prstGeom>
        </p:spPr>
      </p:pic>
      <p:sp>
        <p:nvSpPr>
          <p:cNvPr id="4" name="TextBox 3">
            <a:extLst>
              <a:ext uri="{FF2B5EF4-FFF2-40B4-BE49-F238E27FC236}">
                <a16:creationId xmlns:a16="http://schemas.microsoft.com/office/drawing/2014/main" id="{CF747AF8-B445-722F-1679-E32CC94B1307}"/>
              </a:ext>
            </a:extLst>
          </p:cNvPr>
          <p:cNvSpPr txBox="1"/>
          <p:nvPr/>
        </p:nvSpPr>
        <p:spPr>
          <a:xfrm>
            <a:off x="6553535" y="4414058"/>
            <a:ext cx="2706843" cy="646331"/>
          </a:xfrm>
          <a:prstGeom prst="rect">
            <a:avLst/>
          </a:prstGeom>
          <a:noFill/>
        </p:spPr>
        <p:txBody>
          <a:bodyPr wrap="square" rtlCol="0">
            <a:spAutoFit/>
          </a:bodyPr>
          <a:lstStyle/>
          <a:p>
            <a:r>
              <a:rPr lang="en-IN" b="1" dirty="0"/>
              <a:t>Under Guidance of-</a:t>
            </a:r>
          </a:p>
          <a:p>
            <a:r>
              <a:rPr lang="en-IN" dirty="0"/>
              <a:t>Mr. </a:t>
            </a:r>
            <a:r>
              <a:rPr lang="en-IN"/>
              <a:t>Naveen </a:t>
            </a:r>
            <a:r>
              <a:rPr lang="en-IN" smtClean="0"/>
              <a:t>Bansal</a:t>
            </a:r>
            <a:endParaRPr lang="en-IN"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7173-4E41-467C-9B0E-C7783A43C506}"/>
              </a:ext>
            </a:extLst>
          </p:cNvPr>
          <p:cNvSpPr>
            <a:spLocks noGrp="1"/>
          </p:cNvSpPr>
          <p:nvPr>
            <p:ph type="title"/>
          </p:nvPr>
        </p:nvSpPr>
        <p:spPr/>
        <p:txBody>
          <a:bodyPr/>
          <a:lstStyle/>
          <a:p>
            <a:r>
              <a:rPr lang="en-IN" dirty="0" err="1"/>
              <a:t>FrontEnd</a:t>
            </a:r>
            <a:endParaRPr lang="en-IN" dirty="0"/>
          </a:p>
        </p:txBody>
      </p:sp>
      <p:sp>
        <p:nvSpPr>
          <p:cNvPr id="3" name="Content Placeholder 2">
            <a:extLst>
              <a:ext uri="{FF2B5EF4-FFF2-40B4-BE49-F238E27FC236}">
                <a16:creationId xmlns:a16="http://schemas.microsoft.com/office/drawing/2014/main" id="{F260DC3F-3151-AC3D-629B-D06F4975F0DB}"/>
              </a:ext>
            </a:extLst>
          </p:cNvPr>
          <p:cNvSpPr>
            <a:spLocks noGrp="1"/>
          </p:cNvSpPr>
          <p:nvPr>
            <p:ph idx="1"/>
          </p:nvPr>
        </p:nvSpPr>
        <p:spPr/>
        <p:txBody>
          <a:bodyPr>
            <a:normAutofit/>
          </a:bodyPr>
          <a:lstStyle/>
          <a:p>
            <a:r>
              <a:rPr lang="en-US" sz="2000" b="0" i="0" dirty="0">
                <a:effectLst/>
                <a:latin typeface="Segoe UI Semilight" panose="020B0402040204020203" pitchFamily="34" charset="0"/>
                <a:cs typeface="Segoe UI Semilight" panose="020B0402040204020203" pitchFamily="34" charset="0"/>
              </a:rPr>
              <a:t>Frontend</a:t>
            </a:r>
            <a:r>
              <a:rPr lang="en-US" sz="2000" b="0" i="0" dirty="0">
                <a:effectLst/>
                <a:latin typeface="Söhne"/>
              </a:rPr>
              <a:t> </a:t>
            </a:r>
            <a:r>
              <a:rPr lang="en-US" sz="2000" b="0" i="0" dirty="0">
                <a:effectLst/>
                <a:latin typeface="Segoe UI Semilight" panose="020B0402040204020203" pitchFamily="34" charset="0"/>
                <a:ea typeface="Segoe UI Historic" panose="020B0502040204020203" pitchFamily="34" charset="0"/>
                <a:cs typeface="Segoe UI Semilight" panose="020B0402040204020203" pitchFamily="34" charset="0"/>
              </a:rPr>
              <a:t>development involves creating the user interface and user experience for a web application. In the context of a sentiment analysis project using Python, the frontend is responsible for allowing users to input text, sending that text to the integrated </a:t>
            </a:r>
            <a:r>
              <a:rPr lang="en-US" sz="2000" dirty="0">
                <a:latin typeface="Segoe UI Semilight" panose="020B0402040204020203" pitchFamily="34" charset="0"/>
                <a:ea typeface="Segoe UI Historic" panose="020B0502040204020203" pitchFamily="34" charset="0"/>
                <a:cs typeface="Segoe UI Semilight" panose="020B0402040204020203" pitchFamily="34" charset="0"/>
              </a:rPr>
              <a:t>API using </a:t>
            </a:r>
            <a:r>
              <a:rPr lang="en-US" sz="2000" b="0" i="0" dirty="0">
                <a:effectLst/>
                <a:latin typeface="Segoe UI Semilight" panose="020B0402040204020203" pitchFamily="34" charset="0"/>
                <a:ea typeface="Segoe UI Historic" panose="020B0502040204020203" pitchFamily="34" charset="0"/>
                <a:cs typeface="Segoe UI Semilight" panose="020B0402040204020203" pitchFamily="34" charset="0"/>
              </a:rPr>
              <a:t>Python at backend backend for sentiment analysis, and displaying the results back to the user.</a:t>
            </a:r>
            <a:endParaRPr lang="en-IN" sz="2000" dirty="0">
              <a:latin typeface="Segoe UI Semilight" panose="020B0402040204020203" pitchFamily="34" charset="0"/>
              <a:ea typeface="Segoe UI Historic"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213539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08EA-E405-DFC4-5354-94CE8B86D1FA}"/>
              </a:ext>
            </a:extLst>
          </p:cNvPr>
          <p:cNvSpPr>
            <a:spLocks noGrp="1"/>
          </p:cNvSpPr>
          <p:nvPr>
            <p:ph type="title"/>
          </p:nvPr>
        </p:nvSpPr>
        <p:spPr/>
        <p:txBody>
          <a:bodyPr/>
          <a:lstStyle/>
          <a:p>
            <a:r>
              <a:rPr lang="en-IN" dirty="0"/>
              <a:t>Hardware &amp; Software Requirements</a:t>
            </a:r>
          </a:p>
        </p:txBody>
      </p:sp>
      <p:sp>
        <p:nvSpPr>
          <p:cNvPr id="3" name="Content Placeholder 2">
            <a:extLst>
              <a:ext uri="{FF2B5EF4-FFF2-40B4-BE49-F238E27FC236}">
                <a16:creationId xmlns:a16="http://schemas.microsoft.com/office/drawing/2014/main" id="{27A355B3-22B6-BBAD-B9AB-D04138671ACA}"/>
              </a:ext>
            </a:extLst>
          </p:cNvPr>
          <p:cNvSpPr>
            <a:spLocks noGrp="1"/>
          </p:cNvSpPr>
          <p:nvPr>
            <p:ph idx="1"/>
          </p:nvPr>
        </p:nvSpPr>
        <p:spPr/>
        <p:txBody>
          <a:bodyPr/>
          <a:lstStyle/>
          <a:p>
            <a:r>
              <a:rPr lang="en-IN" sz="2400" b="1" i="0" u="none" strike="noStrike" baseline="0" dirty="0">
                <a:solidFill>
                  <a:srgbClr val="000000"/>
                </a:solidFill>
                <a:latin typeface="Times New Roman" panose="02020603050405020304" pitchFamily="18" charset="0"/>
              </a:rPr>
              <a:t>Hardware specifications </a:t>
            </a:r>
          </a:p>
          <a:p>
            <a:pPr marL="0" indent="0">
              <a:buNone/>
            </a:pPr>
            <a:r>
              <a:rPr lang="en-US" sz="1800" b="0" i="0" u="none" strike="noStrike" baseline="0" dirty="0">
                <a:solidFill>
                  <a:srgbClr val="000000"/>
                </a:solidFill>
                <a:latin typeface="Times New Roman" panose="02020603050405020304" pitchFamily="18" charset="0"/>
              </a:rPr>
              <a:t>CPU: For large-scale sentiment analysis activities in particular, a multi-core CPU (e.g., Intel Core i5 or higher) is advised.</a:t>
            </a:r>
          </a:p>
          <a:p>
            <a:pPr marL="0" indent="0">
              <a:buNone/>
            </a:pPr>
            <a:r>
              <a:rPr lang="en-US" sz="1800" b="0" i="0" u="none" strike="noStrike" baseline="0" dirty="0">
                <a:solidFill>
                  <a:srgbClr val="000000"/>
                </a:solidFill>
                <a:latin typeface="Times New Roman" panose="02020603050405020304" pitchFamily="18" charset="0"/>
              </a:rPr>
              <a:t>Speicher (RAM): To accommodate the dataset and the computational needs of the selected models, enough RAM is needed. A minimum of 8GB RAM is normally advised, but larger datasets or complicated models may require more.</a:t>
            </a:r>
          </a:p>
          <a:p>
            <a:pPr marL="0" indent="0">
              <a:buNone/>
            </a:pPr>
            <a:r>
              <a:rPr lang="en-US" sz="1800" b="0" i="0" u="none" strike="noStrike" baseline="0" dirty="0">
                <a:solidFill>
                  <a:srgbClr val="000000"/>
                </a:solidFill>
                <a:latin typeface="Times New Roman" panose="02020603050405020304" pitchFamily="18" charset="0"/>
              </a:rPr>
              <a:t>Storage: The dataset, preprocessed data, trained models, and any intermediate files produced during the study must all be kept in an adequate amount of space. The storage volume must be based on the size of the dataset and other storage requirements. </a:t>
            </a:r>
            <a:endParaRPr lang="en-IN" dirty="0"/>
          </a:p>
        </p:txBody>
      </p:sp>
    </p:spTree>
    <p:extLst>
      <p:ext uri="{BB962C8B-B14F-4D97-AF65-F5344CB8AC3E}">
        <p14:creationId xmlns:p14="http://schemas.microsoft.com/office/powerpoint/2010/main" val="299209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4A52-FE89-2CAA-CE9E-FCD693C1B54C}"/>
              </a:ext>
            </a:extLst>
          </p:cNvPr>
          <p:cNvSpPr>
            <a:spLocks noGrp="1"/>
          </p:cNvSpPr>
          <p:nvPr>
            <p:ph type="title"/>
          </p:nvPr>
        </p:nvSpPr>
        <p:spPr/>
        <p:txBody>
          <a:bodyPr/>
          <a:lstStyle/>
          <a:p>
            <a:r>
              <a:rPr lang="en-IN" dirty="0"/>
              <a:t>Hardware &amp; Software Requirements</a:t>
            </a:r>
          </a:p>
        </p:txBody>
      </p:sp>
      <p:sp>
        <p:nvSpPr>
          <p:cNvPr id="3" name="Content Placeholder 2">
            <a:extLst>
              <a:ext uri="{FF2B5EF4-FFF2-40B4-BE49-F238E27FC236}">
                <a16:creationId xmlns:a16="http://schemas.microsoft.com/office/drawing/2014/main" id="{2502F452-58B4-CAB7-83CB-ED6760E2796A}"/>
              </a:ext>
            </a:extLst>
          </p:cNvPr>
          <p:cNvSpPr>
            <a:spLocks noGrp="1"/>
          </p:cNvSpPr>
          <p:nvPr>
            <p:ph idx="1"/>
          </p:nvPr>
        </p:nvSpPr>
        <p:spPr/>
        <p:txBody>
          <a:bodyPr>
            <a:normAutofit fontScale="92500" lnSpcReduction="10000"/>
          </a:bodyPr>
          <a:lstStyle/>
          <a:p>
            <a:r>
              <a:rPr lang="en-IN" sz="2400" b="1" i="0" u="none" strike="noStrike" baseline="0" dirty="0">
                <a:solidFill>
                  <a:srgbClr val="000000"/>
                </a:solidFill>
                <a:latin typeface="Times New Roman" panose="02020603050405020304" pitchFamily="18" charset="0"/>
              </a:rPr>
              <a:t>Software Requirements</a:t>
            </a:r>
          </a:p>
          <a:p>
            <a:pPr marL="0" indent="0">
              <a:buNone/>
            </a:pPr>
            <a:r>
              <a:rPr lang="en-US" sz="1800" dirty="0">
                <a:solidFill>
                  <a:srgbClr val="000000"/>
                </a:solidFill>
                <a:latin typeface="Times New Roman" panose="02020603050405020304" pitchFamily="18" charset="0"/>
              </a:rPr>
              <a:t>P</a:t>
            </a:r>
            <a:r>
              <a:rPr lang="en-US" sz="1800" b="0" i="0" u="none" strike="noStrike" baseline="0" dirty="0">
                <a:solidFill>
                  <a:srgbClr val="000000"/>
                </a:solidFill>
                <a:latin typeface="Times New Roman" panose="02020603050405020304" pitchFamily="18" charset="0"/>
              </a:rPr>
              <a:t>rogramming language- Python is a well-liked option because of its extensive ecosystem of libraries and frameworks for machine learning and natural language processing, quality and extensibility</a:t>
            </a:r>
          </a:p>
          <a:p>
            <a:pPr marL="0" indent="0">
              <a:buNone/>
            </a:pPr>
            <a:r>
              <a:rPr lang="en-US" sz="1800" b="0" i="0" u="none" strike="noStrike" baseline="0" dirty="0">
                <a:solidFill>
                  <a:srgbClr val="000000"/>
                </a:solidFill>
                <a:latin typeface="Times New Roman" panose="02020603050405020304" pitchFamily="18" charset="0"/>
              </a:rPr>
              <a:t>Development Environment- </a:t>
            </a:r>
            <a:r>
              <a:rPr lang="en-US" sz="1800" b="0" i="0" u="none" strike="noStrike" baseline="0" dirty="0" err="1">
                <a:solidFill>
                  <a:srgbClr val="000000"/>
                </a:solidFill>
                <a:latin typeface="Times New Roman" panose="02020603050405020304" pitchFamily="18" charset="0"/>
              </a:rPr>
              <a:t>Jupyter</a:t>
            </a:r>
            <a:r>
              <a:rPr lang="en-US" sz="1800" b="0" i="0" u="none" strike="noStrike" baseline="0" dirty="0">
                <a:solidFill>
                  <a:srgbClr val="000000"/>
                </a:solidFill>
                <a:latin typeface="Times New Roman" panose="02020603050405020304" pitchFamily="18" charset="0"/>
              </a:rPr>
              <a:t> Notebook, PyCharm or Visual Studio Code are examples of integrated development environments (IDEs) that can make it easier to develop, debug, and collaborate.</a:t>
            </a:r>
          </a:p>
          <a:p>
            <a:pPr marL="0" indent="0">
              <a:buNone/>
            </a:pPr>
            <a:r>
              <a:rPr lang="en-US" sz="1800" b="0" i="0" u="none" strike="noStrike" baseline="0" dirty="0">
                <a:solidFill>
                  <a:srgbClr val="000000"/>
                </a:solidFill>
                <a:latin typeface="Times New Roman" panose="02020603050405020304" pitchFamily="18" charset="0"/>
              </a:rPr>
              <a:t>Libraries for Sentiment Analysis: Depending on your strategy, you could require particular libraries for sentiment analysis. For instance, NLTK offers a range of resources and tools for natural language processing, such as sentiment analysis. As an alternative, you can create and train sentiment analysis models using deep learning or machine learning frameworks like </a:t>
            </a:r>
            <a:r>
              <a:rPr lang="en-US" sz="1800" dirty="0" err="1">
                <a:solidFill>
                  <a:srgbClr val="000000"/>
                </a:solidFill>
                <a:latin typeface="Times New Roman" panose="02020603050405020304" pitchFamily="18" charset="0"/>
              </a:rPr>
              <a:t>S</a:t>
            </a:r>
            <a:r>
              <a:rPr lang="en-US" sz="1800" b="0" i="0" u="none" strike="noStrike" baseline="0" dirty="0" err="1">
                <a:solidFill>
                  <a:srgbClr val="000000"/>
                </a:solidFill>
                <a:latin typeface="Times New Roman" panose="02020603050405020304" pitchFamily="18" charset="0"/>
              </a:rPr>
              <a:t>tanfordNLP</a:t>
            </a:r>
            <a:r>
              <a:rPr lang="en-US" sz="1800" dirty="0">
                <a:solidFill>
                  <a:srgbClr val="000000"/>
                </a:solidFill>
                <a:latin typeface="Times New Roman" panose="02020603050405020304" pitchFamily="18" charset="0"/>
              </a:rPr>
              <a:t>.</a:t>
            </a:r>
          </a:p>
          <a:p>
            <a:pPr marL="0" indent="0">
              <a:buNone/>
            </a:pPr>
            <a:r>
              <a:rPr lang="en-US" sz="1800" b="0" i="0" u="none" strike="noStrike" baseline="0" dirty="0">
                <a:solidFill>
                  <a:srgbClr val="000000"/>
                </a:solidFill>
                <a:latin typeface="Times New Roman" panose="02020603050405020304" pitchFamily="18" charset="0"/>
              </a:rPr>
              <a:t>Tools for Data Preprocessing: Text cleaning, tokenization, and feature extraction are a few examples of data preprocessing techniques, this can be achieved by using </a:t>
            </a:r>
            <a:r>
              <a:rPr lang="en-US" sz="1800" b="0" i="0" u="none" strike="noStrike" baseline="0" dirty="0" err="1">
                <a:solidFill>
                  <a:srgbClr val="000000"/>
                </a:solidFill>
                <a:latin typeface="Times New Roman" panose="02020603050405020304" pitchFamily="18" charset="0"/>
              </a:rPr>
              <a:t>StanfordNLP</a:t>
            </a:r>
            <a:r>
              <a:rPr lang="en-US" sz="1800" b="0" i="0" u="none" strike="noStrike" baseline="0" dirty="0">
                <a:solidFill>
                  <a:srgbClr val="000000"/>
                </a:solidFill>
                <a:latin typeface="Times New Roman" panose="02020603050405020304" pitchFamily="18" charset="0"/>
              </a:rPr>
              <a:t>.</a:t>
            </a:r>
            <a:endParaRPr lang="en-IN" dirty="0"/>
          </a:p>
        </p:txBody>
      </p:sp>
    </p:spTree>
    <p:extLst>
      <p:ext uri="{BB962C8B-B14F-4D97-AF65-F5344CB8AC3E}">
        <p14:creationId xmlns:p14="http://schemas.microsoft.com/office/powerpoint/2010/main" val="272336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1214279"/>
            <a:ext cx="12192000" cy="3723481"/>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sp>
        <p:nvSpPr>
          <p:cNvPr id="9" name="Title 1"/>
          <p:cNvSpPr txBox="1">
            <a:spLocks/>
          </p:cNvSpPr>
          <p:nvPr/>
        </p:nvSpPr>
        <p:spPr>
          <a:xfrm>
            <a:off x="1485902" y="2095189"/>
            <a:ext cx="10725148" cy="153888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a:solidFill>
                  <a:prstClr val="white"/>
                </a:solidFill>
                <a:latin typeface="Casper" panose="02000506000000020004" pitchFamily="2" charset="0"/>
                <a:ea typeface="Segoe UI" panose="020B0502040204020203" pitchFamily="34" charset="0"/>
                <a:cs typeface="Segoe UI" panose="020B0502040204020203" pitchFamily="34" charset="0"/>
              </a:rPr>
              <a:t>     </a:t>
            </a:r>
            <a:endParaRPr kumimoji="0" lang="en-US" sz="2000" b="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endParaRP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6" name="Slide Number Placeholder 5"/>
          <p:cNvSpPr>
            <a:spLocks noGrp="1"/>
          </p:cNvSpPr>
          <p:nvPr>
            <p:ph type="sldNum" sz="quarter" idx="12"/>
          </p:nvPr>
        </p:nvSpPr>
        <p:spPr/>
        <p:txBody>
          <a:bodyPr/>
          <a:lstStyle/>
          <a:p>
            <a:fld id="{FC9A48AB-23F1-45F1-98E5-D2CDC7A5261D}" type="slidenum">
              <a:rPr lang="en-US" sz="1400" b="1">
                <a:solidFill>
                  <a:srgbClr val="860000"/>
                </a:solidFill>
              </a:rPr>
              <a:pPr/>
              <a:t>13</a:t>
            </a:fld>
            <a:endParaRPr lang="en-US" sz="1400" b="1" dirty="0">
              <a:solidFill>
                <a:srgbClr val="860000"/>
              </a:solidFill>
            </a:endParaRPr>
          </a:p>
        </p:txBody>
      </p:sp>
      <p:sp>
        <p:nvSpPr>
          <p:cNvPr id="10" name="Footer Placeholder 1"/>
          <p:cNvSpPr>
            <a:spLocks noGrp="1"/>
          </p:cNvSpPr>
          <p:nvPr>
            <p:ph type="ftr" sz="quarter" idx="11"/>
          </p:nvPr>
        </p:nvSpPr>
        <p:spPr>
          <a:xfrm>
            <a:off x="347916" y="6538912"/>
            <a:ext cx="5802086" cy="365125"/>
          </a:xfrm>
        </p:spPr>
        <p:txBody>
          <a:bodyPr/>
          <a:lstStyle/>
          <a:p>
            <a:r>
              <a:rPr lang="en-US" dirty="0"/>
              <a:t>Department of Computer Applications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 y="0"/>
            <a:ext cx="2646020" cy="88906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1280" y="99593"/>
            <a:ext cx="1648621" cy="809884"/>
          </a:xfrm>
          <a:prstGeom prst="rect">
            <a:avLst/>
          </a:prstGeom>
        </p:spPr>
      </p:pic>
    </p:spTree>
    <p:extLst>
      <p:ext uri="{BB962C8B-B14F-4D97-AF65-F5344CB8AC3E}">
        <p14:creationId xmlns:p14="http://schemas.microsoft.com/office/powerpoint/2010/main" val="330011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5CF0-EB54-0FEE-121C-5E867A4D7AD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508B173-14EB-4BB7-C241-394A1D06A81D}"/>
              </a:ext>
            </a:extLst>
          </p:cNvPr>
          <p:cNvSpPr>
            <a:spLocks noGrp="1"/>
          </p:cNvSpPr>
          <p:nvPr>
            <p:ph idx="1"/>
          </p:nvPr>
        </p:nvSpPr>
        <p:spPr/>
        <p:txBody>
          <a:bodyPr>
            <a:normAutofit/>
          </a:bodyPr>
          <a:lstStyle/>
          <a:p>
            <a:r>
              <a:rPr lang="en-IN" sz="1800" b="1" dirty="0"/>
              <a:t>Introduction</a:t>
            </a:r>
          </a:p>
          <a:p>
            <a:r>
              <a:rPr lang="en-IN" sz="1800" b="1" dirty="0"/>
              <a:t>Existing Systems</a:t>
            </a:r>
          </a:p>
          <a:p>
            <a:r>
              <a:rPr lang="en-IN" sz="1800" b="1" dirty="0"/>
              <a:t>Types of Sentiment Analysis</a:t>
            </a:r>
          </a:p>
          <a:p>
            <a:r>
              <a:rPr lang="en-IN" sz="1800" b="1" dirty="0"/>
              <a:t>Types of Algorithms used</a:t>
            </a:r>
          </a:p>
          <a:p>
            <a:r>
              <a:rPr lang="en-IN" sz="1800" b="1" dirty="0"/>
              <a:t>Basic concepts of NLP</a:t>
            </a:r>
          </a:p>
          <a:p>
            <a:r>
              <a:rPr lang="en-IN" sz="1800" b="1" dirty="0"/>
              <a:t>Proposed System</a:t>
            </a:r>
          </a:p>
          <a:p>
            <a:r>
              <a:rPr lang="en-IN" sz="1800" b="1" dirty="0" err="1"/>
              <a:t>FrontEnd</a:t>
            </a:r>
            <a:endParaRPr lang="en-IN" sz="1800" b="1" dirty="0"/>
          </a:p>
          <a:p>
            <a:r>
              <a:rPr lang="en-IN" sz="1800" b="1" dirty="0"/>
              <a:t>Software and Hardware requirements</a:t>
            </a:r>
          </a:p>
          <a:p>
            <a:endParaRPr lang="en-IN" sz="1800" b="1" dirty="0"/>
          </a:p>
          <a:p>
            <a:endParaRPr lang="en-IN" sz="1800" b="1" dirty="0"/>
          </a:p>
          <a:p>
            <a:endParaRPr lang="en-IN" sz="1800" b="1" dirty="0"/>
          </a:p>
          <a:p>
            <a:endParaRPr lang="en-IN" sz="1800" b="1" dirty="0"/>
          </a:p>
          <a:p>
            <a:endParaRPr lang="en-IN" sz="1800" b="1" dirty="0"/>
          </a:p>
          <a:p>
            <a:endParaRPr lang="en-IN" sz="1800" b="1" dirty="0"/>
          </a:p>
        </p:txBody>
      </p:sp>
    </p:spTree>
    <p:extLst>
      <p:ext uri="{BB962C8B-B14F-4D97-AF65-F5344CB8AC3E}">
        <p14:creationId xmlns:p14="http://schemas.microsoft.com/office/powerpoint/2010/main" val="129435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389C-A65F-FC19-5ACC-B0BA2BCAB065}"/>
              </a:ext>
            </a:extLst>
          </p:cNvPr>
          <p:cNvSpPr>
            <a:spLocks noGrp="1"/>
          </p:cNvSpPr>
          <p:nvPr>
            <p:ph type="title"/>
          </p:nvPr>
        </p:nvSpPr>
        <p:spPr>
          <a:xfrm>
            <a:off x="1066800" y="642594"/>
            <a:ext cx="10058400" cy="953450"/>
          </a:xfrm>
        </p:spPr>
        <p:txBody>
          <a:bodyPr/>
          <a:lstStyle/>
          <a:p>
            <a:r>
              <a:rPr lang="en-IN" dirty="0"/>
              <a:t>Introduction</a:t>
            </a:r>
          </a:p>
        </p:txBody>
      </p:sp>
      <p:sp>
        <p:nvSpPr>
          <p:cNvPr id="3" name="Content Placeholder 2">
            <a:extLst>
              <a:ext uri="{FF2B5EF4-FFF2-40B4-BE49-F238E27FC236}">
                <a16:creationId xmlns:a16="http://schemas.microsoft.com/office/drawing/2014/main" id="{D8CAB4F6-24B4-1D38-4E96-80AEA8C5E14A}"/>
              </a:ext>
            </a:extLst>
          </p:cNvPr>
          <p:cNvSpPr>
            <a:spLocks noGrp="1"/>
          </p:cNvSpPr>
          <p:nvPr>
            <p:ph idx="1"/>
          </p:nvPr>
        </p:nvSpPr>
        <p:spPr>
          <a:xfrm>
            <a:off x="883920" y="1596044"/>
            <a:ext cx="10058400" cy="3849624"/>
          </a:xfrm>
        </p:spPr>
        <p:txBody>
          <a:bodyPr>
            <a:normAutofit fontScale="92500" lnSpcReduction="20000"/>
          </a:bodyPr>
          <a:lstStyle/>
          <a:p>
            <a:r>
              <a:rPr lang="en-US" sz="1800" b="0" i="0" u="none" strike="noStrike" baseline="0" dirty="0">
                <a:solidFill>
                  <a:srgbClr val="000000"/>
                </a:solidFill>
                <a:latin typeface="Times New Roman" panose="02020603050405020304" pitchFamily="18" charset="0"/>
              </a:rPr>
              <a:t>Data is being produced at an astounding rate and volume in the field of the internet and other digital services nowadays. Researchers, engineers, and data analysts often work with tabular or statistical data. There may be categorical or numerical data in each of these tabular data columns. Various data formats, including text, picture, video, and audio, are present in data that is generated. Analysis of unstructured data is produced by online </a:t>
            </a:r>
            <a:r>
              <a:rPr lang="en-US" sz="1800" b="0" i="0" u="none" strike="noStrike" baseline="0" dirty="0" err="1">
                <a:solidFill>
                  <a:srgbClr val="000000"/>
                </a:solidFill>
                <a:latin typeface="Times New Roman" panose="02020603050405020304" pitchFamily="18" charset="0"/>
              </a:rPr>
              <a:t>behaviour</a:t>
            </a:r>
            <a:r>
              <a:rPr lang="en-US" sz="1800" b="0" i="0" u="none" strike="noStrike" baseline="0" dirty="0">
                <a:solidFill>
                  <a:srgbClr val="000000"/>
                </a:solidFill>
                <a:latin typeface="Times New Roman" panose="02020603050405020304" pitchFamily="18" charset="0"/>
              </a:rPr>
              <a:t> such as publications, web content, blog entries, and social media platforms. To effectively build their business, corporations and businesses ONE must examine textual data to comprehend consumer </a:t>
            </a:r>
            <a:r>
              <a:rPr lang="en-US" sz="1800" b="0" i="0" u="none" strike="noStrike" baseline="0" dirty="0" err="1">
                <a:solidFill>
                  <a:srgbClr val="000000"/>
                </a:solidFill>
                <a:latin typeface="Times New Roman" panose="02020603050405020304" pitchFamily="18" charset="0"/>
              </a:rPr>
              <a:t>behaviours</a:t>
            </a:r>
            <a:r>
              <a:rPr lang="en-US" sz="1800" b="0" i="0" u="none" strike="noStrike" baseline="0" dirty="0">
                <a:solidFill>
                  <a:srgbClr val="000000"/>
                </a:solidFill>
                <a:latin typeface="Times New Roman" panose="02020603050405020304" pitchFamily="18" charset="0"/>
              </a:rPr>
              <a:t>, opinions, and comments. Text analytics is developing at a higher pace in order to deal with massive text information. </a:t>
            </a:r>
          </a:p>
          <a:p>
            <a:r>
              <a:rPr lang="en-US" sz="1800" b="1" i="0" u="none" strike="noStrike" baseline="0" dirty="0">
                <a:solidFill>
                  <a:srgbClr val="1F487C"/>
                </a:solidFill>
                <a:latin typeface="Times New Roman" panose="02020603050405020304" pitchFamily="18" charset="0"/>
              </a:rPr>
              <a:t>Sentiment Analysis: what is it? </a:t>
            </a:r>
          </a:p>
          <a:p>
            <a:r>
              <a:rPr lang="en-US" sz="1800" b="0" i="0" u="none" strike="noStrike" baseline="0" dirty="0">
                <a:solidFill>
                  <a:srgbClr val="000000"/>
                </a:solidFill>
                <a:latin typeface="Times New Roman" panose="02020603050405020304" pitchFamily="18" charset="0"/>
              </a:rPr>
              <a:t>The method of determining how well a chunk of content is good, negative, or neutral is known as sentiment analysis. Sentiment analysis is just the contextually extraction of words that reveals the social attitude of a brand and aids businesses in determining if the products they are producing will find a market. Sentiment analysis's objective is to examine public sentiment in a manner that will support corporate growth. </a:t>
            </a:r>
            <a:endParaRPr lang="en-IN" dirty="0"/>
          </a:p>
        </p:txBody>
      </p:sp>
    </p:spTree>
    <p:extLst>
      <p:ext uri="{BB962C8B-B14F-4D97-AF65-F5344CB8AC3E}">
        <p14:creationId xmlns:p14="http://schemas.microsoft.com/office/powerpoint/2010/main" val="429265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2EF7-448F-AE72-FFD8-88A6CD19D82C}"/>
              </a:ext>
            </a:extLst>
          </p:cNvPr>
          <p:cNvSpPr>
            <a:spLocks noGrp="1"/>
          </p:cNvSpPr>
          <p:nvPr>
            <p:ph type="title"/>
          </p:nvPr>
        </p:nvSpPr>
        <p:spPr/>
        <p:txBody>
          <a:bodyPr/>
          <a:lstStyle/>
          <a:p>
            <a:r>
              <a:rPr lang="en-IN" dirty="0"/>
              <a:t>Existing Systems</a:t>
            </a:r>
          </a:p>
        </p:txBody>
      </p:sp>
      <p:sp>
        <p:nvSpPr>
          <p:cNvPr id="3" name="Content Placeholder 2">
            <a:extLst>
              <a:ext uri="{FF2B5EF4-FFF2-40B4-BE49-F238E27FC236}">
                <a16:creationId xmlns:a16="http://schemas.microsoft.com/office/drawing/2014/main" id="{BED56433-9F3A-81AA-771A-658DC1DC0DFC}"/>
              </a:ext>
            </a:extLst>
          </p:cNvPr>
          <p:cNvSpPr>
            <a:spLocks noGrp="1"/>
          </p:cNvSpPr>
          <p:nvPr>
            <p:ph idx="1"/>
          </p:nvPr>
        </p:nvSpPr>
        <p:spPr/>
        <p:txBody>
          <a:bodyPr>
            <a:normAutofit fontScale="92500" lnSpcReduction="20000"/>
          </a:bodyPr>
          <a:lstStyle/>
          <a:p>
            <a:r>
              <a:rPr lang="en-US" sz="1800" b="0" i="0" u="none" strike="noStrike" baseline="0" dirty="0">
                <a:solidFill>
                  <a:srgbClr val="000000"/>
                </a:solidFill>
                <a:latin typeface="Times New Roman" panose="02020603050405020304" pitchFamily="18" charset="0"/>
              </a:rPr>
              <a:t>1.</a:t>
            </a:r>
            <a:r>
              <a:rPr lang="en-US" sz="1800" b="1" i="0" u="none" strike="noStrike" baseline="0" dirty="0">
                <a:solidFill>
                  <a:srgbClr val="000000"/>
                </a:solidFill>
                <a:latin typeface="Times New Roman" panose="02020603050405020304" pitchFamily="18" charset="0"/>
              </a:rPr>
              <a:t>Rule-Based Approaches</a:t>
            </a:r>
            <a:r>
              <a:rPr lang="en-US" sz="1800" b="0" i="0" u="none" strike="noStrike" baseline="0" dirty="0">
                <a:solidFill>
                  <a:srgbClr val="000000"/>
                </a:solidFill>
                <a:latin typeface="Times New Roman" panose="02020603050405020304" pitchFamily="18" charset="0"/>
              </a:rPr>
              <a:t>: To detect sentiment in text, rule-based algorithms use predetermined sets of linguistic rules and patterns. These guidelines may be written by hand or obtained from lexical or lexical resources. </a:t>
            </a:r>
          </a:p>
          <a:p>
            <a:r>
              <a:rPr lang="en-US" sz="1800" dirty="0">
                <a:solidFill>
                  <a:srgbClr val="000000"/>
                </a:solidFill>
                <a:latin typeface="Times New Roman" panose="02020603050405020304" pitchFamily="18" charset="0"/>
              </a:rPr>
              <a:t>2</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Lexicon-Based Approaches</a:t>
            </a:r>
            <a:r>
              <a:rPr lang="en-US" sz="1800" b="0" i="0" u="none" strike="noStrike" baseline="0" dirty="0">
                <a:solidFill>
                  <a:srgbClr val="000000"/>
                </a:solidFill>
                <a:latin typeface="Times New Roman" panose="02020603050405020304" pitchFamily="18" charset="0"/>
              </a:rPr>
              <a:t>: Lexicon-based approaches make use of dictionaries or lexicons that have words or sentences that have the polarity of the attitude (positive, negative, or neutral) noted. Based on the vocabulary's presence and polarity, the sentiment of a given text is determined. </a:t>
            </a:r>
          </a:p>
          <a:p>
            <a:r>
              <a:rPr lang="en-US" sz="1800" b="0" i="0" u="none" strike="noStrike" baseline="0" dirty="0">
                <a:solidFill>
                  <a:srgbClr val="000000"/>
                </a:solidFill>
                <a:latin typeface="Times New Roman" panose="02020603050405020304" pitchFamily="18" charset="0"/>
              </a:rPr>
              <a:t>3.</a:t>
            </a:r>
            <a:r>
              <a:rPr lang="en-US" sz="1800" b="1" i="0" u="none" strike="noStrike" baseline="0" dirty="0">
                <a:solidFill>
                  <a:srgbClr val="000000"/>
                </a:solidFill>
                <a:latin typeface="Times New Roman" panose="02020603050405020304" pitchFamily="18" charset="0"/>
              </a:rPr>
              <a:t>Continuous Improvement</a:t>
            </a:r>
            <a:r>
              <a:rPr lang="en-US" sz="1800" b="0" i="0" u="none" strike="noStrike" baseline="0" dirty="0">
                <a:solidFill>
                  <a:srgbClr val="000000"/>
                </a:solidFill>
                <a:latin typeface="Times New Roman" panose="02020603050405020304" pitchFamily="18" charset="0"/>
              </a:rPr>
              <a:t>: Track user feedback and continuously assess the effectiveness of the implemented model. To react to changing language patterns, increase accuracy, and meet domain-specific sentiment analysis requirements, gather fresh labelled data and retrain the model periodically.</a:t>
            </a:r>
          </a:p>
          <a:p>
            <a:r>
              <a:rPr lang="en-US" sz="1800" dirty="0">
                <a:solidFill>
                  <a:srgbClr val="000000"/>
                </a:solidFill>
                <a:latin typeface="Times New Roman" panose="02020603050405020304" pitchFamily="18" charset="0"/>
              </a:rPr>
              <a:t>4</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Hybrid Approaches</a:t>
            </a:r>
            <a:r>
              <a:rPr lang="en-US" sz="1800" b="0" i="0" u="none" strike="noStrike" baseline="0" dirty="0">
                <a:solidFill>
                  <a:srgbClr val="000000"/>
                </a:solidFill>
                <a:latin typeface="Times New Roman" panose="02020603050405020304" pitchFamily="18" charset="0"/>
              </a:rPr>
              <a:t>: To increase the accuracy of sentiment analysis, hybrid approaches integrate several techniques, such as rule-based and machine learning. For general sentiment categorization, a system might </a:t>
            </a:r>
            <a:r>
              <a:rPr lang="en-US" sz="1800" b="0" i="0" u="none" strike="noStrike" baseline="0" dirty="0" err="1">
                <a:solidFill>
                  <a:srgbClr val="000000"/>
                </a:solidFill>
                <a:latin typeface="Times New Roman" panose="02020603050405020304" pitchFamily="18" charset="0"/>
              </a:rPr>
              <a:t>utilise</a:t>
            </a:r>
            <a:r>
              <a:rPr lang="en-US" sz="1800" b="0" i="0" u="none" strike="noStrike" baseline="0" dirty="0">
                <a:solidFill>
                  <a:srgbClr val="000000"/>
                </a:solidFill>
                <a:latin typeface="Times New Roman" panose="02020603050405020304" pitchFamily="18" charset="0"/>
              </a:rPr>
              <a:t> rule-based techniques, and for fine-grained sentiment analysis or aspect-based sentiment analysis, it might use machine learning algorithms. </a:t>
            </a:r>
            <a:endParaRPr lang="en-IN" dirty="0"/>
          </a:p>
        </p:txBody>
      </p:sp>
    </p:spTree>
    <p:extLst>
      <p:ext uri="{BB962C8B-B14F-4D97-AF65-F5344CB8AC3E}">
        <p14:creationId xmlns:p14="http://schemas.microsoft.com/office/powerpoint/2010/main" val="61283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AB6-4D67-4230-0604-951FC963480C}"/>
              </a:ext>
            </a:extLst>
          </p:cNvPr>
          <p:cNvSpPr>
            <a:spLocks noGrp="1"/>
          </p:cNvSpPr>
          <p:nvPr>
            <p:ph type="title"/>
          </p:nvPr>
        </p:nvSpPr>
        <p:spPr/>
        <p:txBody>
          <a:bodyPr/>
          <a:lstStyle/>
          <a:p>
            <a:r>
              <a:rPr lang="en-IN" dirty="0"/>
              <a:t>Types of Sentiment Analysis</a:t>
            </a:r>
          </a:p>
        </p:txBody>
      </p:sp>
      <p:sp>
        <p:nvSpPr>
          <p:cNvPr id="3" name="Content Placeholder 2">
            <a:extLst>
              <a:ext uri="{FF2B5EF4-FFF2-40B4-BE49-F238E27FC236}">
                <a16:creationId xmlns:a16="http://schemas.microsoft.com/office/drawing/2014/main" id="{D198F8D9-8759-7130-6A3F-249227AE7FA3}"/>
              </a:ext>
            </a:extLst>
          </p:cNvPr>
          <p:cNvSpPr>
            <a:spLocks noGrp="1"/>
          </p:cNvSpPr>
          <p:nvPr>
            <p:ph idx="1"/>
          </p:nvPr>
        </p:nvSpPr>
        <p:spPr/>
        <p:txBody>
          <a:bodyPr/>
          <a:lstStyle/>
          <a:p>
            <a:r>
              <a:rPr lang="en-IN" sz="1800" b="1" dirty="0"/>
              <a:t>Fine Grained Sentiment Analysis</a:t>
            </a:r>
          </a:p>
          <a:p>
            <a:pPr marL="0" indent="0">
              <a:buNone/>
            </a:pPr>
            <a:r>
              <a:rPr lang="en-IN" dirty="0"/>
              <a:t>If polarity precision is important to your business, you might consider expanding your polarity categories to include:</a:t>
            </a:r>
          </a:p>
          <a:p>
            <a:pPr marL="0" indent="0">
              <a:buNone/>
            </a:pPr>
            <a:r>
              <a:rPr lang="en-IN" dirty="0"/>
              <a:t>Very-Positive,  Positive, Neutral, Negative, Very-Negative</a:t>
            </a:r>
          </a:p>
          <a:p>
            <a:pPr marL="0" indent="0">
              <a:buNone/>
            </a:pPr>
            <a:r>
              <a:rPr lang="en-IN" dirty="0"/>
              <a:t>This is usually referred to as a fine-grained sentiment analysis, and could be used to interpret 5-star ratings in a review, for example:</a:t>
            </a:r>
          </a:p>
          <a:p>
            <a:r>
              <a:rPr lang="en-IN" dirty="0"/>
              <a:t>Very Positive= 5 stars</a:t>
            </a:r>
          </a:p>
          <a:p>
            <a:r>
              <a:rPr lang="en-IN" dirty="0"/>
              <a:t>Very Negative= 1 star</a:t>
            </a:r>
          </a:p>
        </p:txBody>
      </p:sp>
    </p:spTree>
    <p:extLst>
      <p:ext uri="{BB962C8B-B14F-4D97-AF65-F5344CB8AC3E}">
        <p14:creationId xmlns:p14="http://schemas.microsoft.com/office/powerpoint/2010/main" val="117916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4C4E1-F6CB-6DA1-52D2-C61FC2F3DD6F}"/>
              </a:ext>
            </a:extLst>
          </p:cNvPr>
          <p:cNvSpPr>
            <a:spLocks noGrp="1"/>
          </p:cNvSpPr>
          <p:nvPr>
            <p:ph idx="1"/>
          </p:nvPr>
        </p:nvSpPr>
        <p:spPr>
          <a:xfrm>
            <a:off x="925484" y="723207"/>
            <a:ext cx="10058400" cy="3849624"/>
          </a:xfrm>
        </p:spPr>
        <p:txBody>
          <a:bodyPr>
            <a:normAutofit fontScale="92500"/>
          </a:bodyPr>
          <a:lstStyle/>
          <a:p>
            <a:r>
              <a:rPr lang="en-IN" sz="1800" b="1" dirty="0"/>
              <a:t>Emotion Detection</a:t>
            </a:r>
          </a:p>
          <a:p>
            <a:pPr marL="0" indent="0">
              <a:buNone/>
            </a:pPr>
            <a:r>
              <a:rPr lang="en-IN" sz="1800" dirty="0"/>
              <a:t>This type of sentiment analysis aims at detecting emotions, like happiness, frustration, anger, sadness, and so on. Many emotion detection systems use lexicons ( i.e.  list of words and the emotions they convey ) or complex machine learning algorithms.</a:t>
            </a:r>
          </a:p>
          <a:p>
            <a:pPr marL="0" indent="0">
              <a:buNone/>
            </a:pPr>
            <a:endParaRPr lang="en-IN" sz="1800" dirty="0"/>
          </a:p>
          <a:p>
            <a:r>
              <a:rPr lang="en-IN" sz="1800" b="1" dirty="0"/>
              <a:t>Aspect-based Sentiment Analysis:</a:t>
            </a:r>
          </a:p>
          <a:p>
            <a:pPr marL="0" indent="0">
              <a:buNone/>
            </a:pPr>
            <a:r>
              <a:rPr lang="en-IN" sz="1800" dirty="0"/>
              <a:t>Usually when analysing sentiments of texts. Lets sat product reviews, you’ll want to know which particular aspects or features people are mentioning in a positive, neutral, or negative way. That’s where aspect bases sentiment analysis can help, for example in the text: “</a:t>
            </a:r>
            <a:r>
              <a:rPr lang="en-IN" sz="1800" i="1" dirty="0"/>
              <a:t>The battery life of this camera is too short.</a:t>
            </a:r>
            <a:r>
              <a:rPr lang="en-IN" sz="1800" dirty="0"/>
              <a:t>”, an aspect-based classifier would be able to determine that the sentence expresses a negative opinion about the product’s battery life.</a:t>
            </a:r>
          </a:p>
        </p:txBody>
      </p:sp>
    </p:spTree>
    <p:extLst>
      <p:ext uri="{BB962C8B-B14F-4D97-AF65-F5344CB8AC3E}">
        <p14:creationId xmlns:p14="http://schemas.microsoft.com/office/powerpoint/2010/main" val="409184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Types of Algorithms Used:</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style>
          <a:lnRef idx="1">
            <a:schemeClr val="dk1"/>
          </a:lnRef>
          <a:fillRef idx="2">
            <a:schemeClr val="dk1"/>
          </a:fillRef>
          <a:effectRef idx="1">
            <a:schemeClr val="dk1"/>
          </a:effectRef>
          <a:fontRef idx="minor">
            <a:schemeClr val="dk1"/>
          </a:fontRef>
        </p:style>
        <p:txBody>
          <a:bodyPr/>
          <a:lstStyle/>
          <a:p>
            <a:r>
              <a:rPr lang="en-US" b="1" dirty="0"/>
              <a:t>Rule-based</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r>
              <a:rPr lang="en-US" dirty="0"/>
              <a:t>Rule-based systems that perform sentiment analysis based on a set of manually crafted rules</a:t>
            </a:r>
          </a:p>
          <a:p>
            <a:endParaRPr lang="en-US" dirty="0"/>
          </a:p>
          <a:p>
            <a:r>
              <a:rPr lang="en-US" dirty="0"/>
              <a:t>It includes </a:t>
            </a:r>
            <a:r>
              <a:rPr lang="en-US" dirty="0" err="1"/>
              <a:t>Lematization</a:t>
            </a:r>
            <a:r>
              <a:rPr lang="en-US" dirty="0"/>
              <a:t>, Tokenization, Preprocessing</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bwMode="ltGray"/>
        <p:style>
          <a:lnRef idx="1">
            <a:schemeClr val="dk1"/>
          </a:lnRef>
          <a:fillRef idx="2">
            <a:schemeClr val="dk1"/>
          </a:fillRef>
          <a:effectRef idx="1">
            <a:schemeClr val="dk1"/>
          </a:effectRef>
          <a:fontRef idx="minor">
            <a:schemeClr val="dk1"/>
          </a:fontRef>
        </p:style>
        <p:txBody>
          <a:bodyPr/>
          <a:lstStyle/>
          <a:p>
            <a:r>
              <a:rPr lang="en-US" b="1" dirty="0"/>
              <a:t>Automatic</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r>
              <a:rPr lang="en-US" dirty="0"/>
              <a:t>Automatic systems that rely on machine learning techniques to learn from data</a:t>
            </a:r>
          </a:p>
          <a:p>
            <a:endParaRPr lang="en-US" dirty="0"/>
          </a:p>
          <a:p>
            <a:r>
              <a:rPr lang="en-US" dirty="0"/>
              <a:t>It includes KNN, Naïve Bayes, Logistic Regression, Random Forest</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style>
          <a:lnRef idx="1">
            <a:schemeClr val="dk1"/>
          </a:lnRef>
          <a:fillRef idx="2">
            <a:schemeClr val="dk1"/>
          </a:fillRef>
          <a:effectRef idx="1">
            <a:schemeClr val="dk1"/>
          </a:effectRef>
          <a:fontRef idx="minor">
            <a:schemeClr val="dk1"/>
          </a:fontRef>
        </p:style>
        <p:txBody>
          <a:bodyPr/>
          <a:lstStyle/>
          <a:p>
            <a:r>
              <a:rPr lang="en-US" b="1" dirty="0"/>
              <a:t>Hybrid</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dirty="0"/>
              <a:t>Hybrid systems that combine both rule based and automatic approaches.</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F6F2-7F08-DA4A-14EB-3F78D70ED0B3}"/>
              </a:ext>
            </a:extLst>
          </p:cNvPr>
          <p:cNvSpPr txBox="1">
            <a:spLocks/>
          </p:cNvSpPr>
          <p:nvPr/>
        </p:nvSpPr>
        <p:spPr>
          <a:xfrm>
            <a:off x="1066800" y="642594"/>
            <a:ext cx="10058400" cy="1371600"/>
          </a:xfrm>
          <a:prstGeom prst="rect">
            <a:avLst/>
          </a:prstGeom>
        </p:spPr>
        <p:txBody>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IN" dirty="0"/>
              <a:t>Basic Concepts of NLP</a:t>
            </a:r>
          </a:p>
        </p:txBody>
      </p:sp>
      <p:sp>
        <p:nvSpPr>
          <p:cNvPr id="3" name="Content Placeholder 2">
            <a:extLst>
              <a:ext uri="{FF2B5EF4-FFF2-40B4-BE49-F238E27FC236}">
                <a16:creationId xmlns:a16="http://schemas.microsoft.com/office/drawing/2014/main" id="{06CFA07F-785C-E4D0-1357-37B9CA591CDE}"/>
              </a:ext>
            </a:extLst>
          </p:cNvPr>
          <p:cNvSpPr txBox="1">
            <a:spLocks/>
          </p:cNvSpPr>
          <p:nvPr/>
        </p:nvSpPr>
        <p:spPr>
          <a:xfrm>
            <a:off x="734292" y="1704109"/>
            <a:ext cx="10058400" cy="3849624"/>
          </a:xfrm>
          <a:prstGeom prst="rect">
            <a:avLst/>
          </a:prstGeom>
        </p:spPr>
        <p:txBody>
          <a:bodyPr>
            <a:normAutofit fontScale="925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IN" sz="1800" b="1" dirty="0"/>
              <a:t>Bag of Words</a:t>
            </a:r>
          </a:p>
          <a:p>
            <a:pPr marL="0" indent="0">
              <a:buFont typeface="Garamond" pitchFamily="18" charset="0"/>
              <a:buNone/>
            </a:pPr>
            <a:r>
              <a:rPr lang="en-IN" sz="1800" dirty="0"/>
              <a:t>Whenever we apply any algorithm in NLP, it works on numbers. We cannot directly feed out text into that algorithm. Hence, Bag of Words model is </a:t>
            </a:r>
            <a:r>
              <a:rPr lang="en-US" sz="1800" dirty="0"/>
              <a:t>used to pre-process the text by converting it into a bag of words, which keeps a count of the total occurrences of most frequently used words.</a:t>
            </a:r>
            <a:endParaRPr lang="en-IN" sz="1800" dirty="0"/>
          </a:p>
          <a:p>
            <a:pPr marL="0" indent="0">
              <a:buFont typeface="Garamond" pitchFamily="18" charset="0"/>
              <a:buNone/>
            </a:pPr>
            <a:endParaRPr lang="en-IN" sz="1800" dirty="0"/>
          </a:p>
          <a:p>
            <a:r>
              <a:rPr lang="en-IN" sz="1800" b="1" dirty="0"/>
              <a:t>TF-IDF Vectorizer</a:t>
            </a:r>
          </a:p>
          <a:p>
            <a:r>
              <a:rPr lang="en-US" sz="1800" dirty="0"/>
              <a:t>Term-frequency-inverse document frequency (TF-IDF) is another way to judge the topic of an article by the words it contains. With TF-IDF, words are given weight - TF-IDF measures relevance, not frequency. That is, wordcounts are replaced with TF-IDF scores across the whole dataset. First, TF-IDF measures the number of times that words appear in a given document (that’s "term frequency"). But because words such as "and" or "the" appear frequently in all documents, those must be systematically discounted. That's the inverse document frequency part. The more documents a word appears in, the less valuable that word is as a signal to differentiate any given document.</a:t>
            </a:r>
            <a:endParaRPr lang="en-IN" sz="1800" dirty="0"/>
          </a:p>
        </p:txBody>
      </p:sp>
    </p:spTree>
    <p:extLst>
      <p:ext uri="{BB962C8B-B14F-4D97-AF65-F5344CB8AC3E}">
        <p14:creationId xmlns:p14="http://schemas.microsoft.com/office/powerpoint/2010/main" val="71474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86B8-D19F-6B0E-7930-FABC7EA95138}"/>
              </a:ext>
            </a:extLst>
          </p:cNvPr>
          <p:cNvSpPr>
            <a:spLocks noGrp="1"/>
          </p:cNvSpPr>
          <p:nvPr>
            <p:ph type="title"/>
          </p:nvPr>
        </p:nvSpPr>
        <p:spPr>
          <a:xfrm>
            <a:off x="1066800" y="642594"/>
            <a:ext cx="10058400" cy="878635"/>
          </a:xfrm>
        </p:spPr>
        <p:txBody>
          <a:bodyPr/>
          <a:lstStyle/>
          <a:p>
            <a:r>
              <a:rPr lang="en-IN" dirty="0"/>
              <a:t>Proposed System</a:t>
            </a:r>
          </a:p>
        </p:txBody>
      </p:sp>
      <p:sp>
        <p:nvSpPr>
          <p:cNvPr id="3" name="Content Placeholder 2">
            <a:extLst>
              <a:ext uri="{FF2B5EF4-FFF2-40B4-BE49-F238E27FC236}">
                <a16:creationId xmlns:a16="http://schemas.microsoft.com/office/drawing/2014/main" id="{D4CDCE0C-9421-92E0-99A3-AB68776257A8}"/>
              </a:ext>
            </a:extLst>
          </p:cNvPr>
          <p:cNvSpPr>
            <a:spLocks noGrp="1"/>
          </p:cNvSpPr>
          <p:nvPr>
            <p:ph idx="1"/>
          </p:nvPr>
        </p:nvSpPr>
        <p:spPr>
          <a:xfrm>
            <a:off x="681645" y="1454727"/>
            <a:ext cx="10607040" cy="4760679"/>
          </a:xfrm>
        </p:spPr>
        <p:txBody>
          <a:bodyPr>
            <a:normAutofit fontScale="77500" lnSpcReduction="20000"/>
          </a:bodyPr>
          <a:lstStyle/>
          <a:p>
            <a:r>
              <a:rPr lang="en-US" sz="1800" b="0" i="0" u="none" strike="noStrike" baseline="0" dirty="0">
                <a:solidFill>
                  <a:srgbClr val="000000"/>
                </a:solidFill>
                <a:latin typeface="Times New Roman" panose="02020603050405020304" pitchFamily="18" charset="0"/>
              </a:rPr>
              <a:t>1.Data gathering: Compile a dataset containing labelled instances, each of which is assigned a sentiment category (such as positive, negative, or neutral). To ensure the </a:t>
            </a:r>
            <a:r>
              <a:rPr lang="en-US" sz="1800" b="0" i="0" u="none" strike="noStrike" baseline="0" dirty="0" err="1">
                <a:solidFill>
                  <a:srgbClr val="000000"/>
                </a:solidFill>
                <a:latin typeface="Times New Roman" panose="02020603050405020304" pitchFamily="18" charset="0"/>
              </a:rPr>
              <a:t>generalisation</a:t>
            </a:r>
            <a:r>
              <a:rPr lang="en-US" sz="1800" b="0" i="0" u="none" strike="noStrike" baseline="0" dirty="0">
                <a:solidFill>
                  <a:srgbClr val="000000"/>
                </a:solidFill>
                <a:latin typeface="Times New Roman" panose="02020603050405020304" pitchFamily="18" charset="0"/>
              </a:rPr>
              <a:t> of the model, the dataset should cover a variety of themes and situations. </a:t>
            </a:r>
          </a:p>
          <a:p>
            <a:r>
              <a:rPr lang="en-US" sz="1800" b="0" i="0" u="none" strike="noStrike" baseline="0" dirty="0">
                <a:solidFill>
                  <a:srgbClr val="000000"/>
                </a:solidFill>
                <a:latin typeface="Times New Roman" panose="02020603050405020304" pitchFamily="18" charset="0"/>
              </a:rPr>
              <a:t>2.Clean up and preprocess the data that has been acquired to get rid of extraneous information, such as special characters, punctuation, and irrelevant data. To build a </a:t>
            </a:r>
            <a:r>
              <a:rPr lang="en-US" sz="1800" b="0" i="0" u="none" strike="noStrike" baseline="0" dirty="0" err="1">
                <a:solidFill>
                  <a:srgbClr val="000000"/>
                </a:solidFill>
                <a:latin typeface="Times New Roman" panose="02020603050405020304" pitchFamily="18" charset="0"/>
              </a:rPr>
              <a:t>normalised</a:t>
            </a:r>
            <a:r>
              <a:rPr lang="en-US" sz="1800" b="0" i="0" u="none" strike="noStrike" baseline="0" dirty="0">
                <a:solidFill>
                  <a:srgbClr val="000000"/>
                </a:solidFill>
                <a:latin typeface="Times New Roman" panose="02020603050405020304" pitchFamily="18" charset="0"/>
              </a:rPr>
              <a:t> text corpus, carry out actions like tokenization, stemming, and deleting stop words. </a:t>
            </a:r>
          </a:p>
          <a:p>
            <a:r>
              <a:rPr lang="en-US" sz="1800" b="0" i="0" u="none" strike="noStrike" baseline="0" dirty="0">
                <a:solidFill>
                  <a:srgbClr val="000000"/>
                </a:solidFill>
                <a:latin typeface="Times New Roman" panose="02020603050405020304" pitchFamily="18" charset="0"/>
              </a:rPr>
              <a:t>3.Feature Extraction: Transform the preprocessed text into numerical features that the sentiment analysis model can </a:t>
            </a:r>
            <a:r>
              <a:rPr lang="en-US" sz="1800" b="0" i="0" u="none" strike="noStrike" baseline="0" dirty="0" err="1">
                <a:solidFill>
                  <a:srgbClr val="000000"/>
                </a:solidFill>
                <a:latin typeface="Times New Roman" panose="02020603050405020304" pitchFamily="18" charset="0"/>
              </a:rPr>
              <a:t>utilise</a:t>
            </a:r>
            <a:r>
              <a:rPr lang="en-US" sz="1800" b="0" i="0" u="none" strike="noStrike" baseline="0" dirty="0">
                <a:solidFill>
                  <a:srgbClr val="000000"/>
                </a:solidFill>
                <a:latin typeface="Times New Roman" panose="02020603050405020304" pitchFamily="18" charset="0"/>
              </a:rPr>
              <a:t> as input. Bag-of-words, TF-IDF (Term Frequency-Inverse Document Frequency), or word embeddings like Word2Vec or </a:t>
            </a:r>
            <a:r>
              <a:rPr lang="en-US" sz="1800" b="0" i="0" u="none" strike="noStrike" baseline="0" dirty="0" err="1">
                <a:solidFill>
                  <a:srgbClr val="000000"/>
                </a:solidFill>
                <a:latin typeface="Times New Roman" panose="02020603050405020304" pitchFamily="18" charset="0"/>
              </a:rPr>
              <a:t>GloVe</a:t>
            </a:r>
            <a:r>
              <a:rPr lang="en-US" sz="1800" b="0" i="0" u="none" strike="noStrike" baseline="0" dirty="0">
                <a:solidFill>
                  <a:srgbClr val="000000"/>
                </a:solidFill>
                <a:latin typeface="Times New Roman" panose="02020603050405020304" pitchFamily="18" charset="0"/>
              </a:rPr>
              <a:t> are examples of common approaches. </a:t>
            </a:r>
          </a:p>
          <a:p>
            <a:r>
              <a:rPr lang="en-US" sz="1800" b="0" i="0" u="none" strike="noStrike" baseline="0" dirty="0">
                <a:solidFill>
                  <a:srgbClr val="000000"/>
                </a:solidFill>
                <a:latin typeface="Times New Roman" panose="02020603050405020304" pitchFamily="18" charset="0"/>
              </a:rPr>
              <a:t>4.Select the right machine learning or deep learning model for your sentiment analysis needs. Naive Bayes, Support Vector Machines (SVM), Random Forests, and deep learning models like Convolutional Neural Networks (CNNs) or Recurrent Neural Networks (RNNs), including Long Short-Term Memory (LSTM) and Gated Recurrent Unit (GRU), are some of the most well-liked alternatives. </a:t>
            </a:r>
          </a:p>
          <a:p>
            <a:r>
              <a:rPr lang="en-US" sz="1800" b="0" i="0" u="none" strike="noStrike" baseline="0" dirty="0">
                <a:solidFill>
                  <a:srgbClr val="000000"/>
                </a:solidFill>
                <a:latin typeface="Times New Roman" panose="02020603050405020304" pitchFamily="18" charset="0"/>
              </a:rPr>
              <a:t>5.Split the preprocessed dataset into training and testing sets for the model. Using the training set, run the chosen model, and adjust hyperparameters as needed. Based on the input features, the model should develop the ability to forecast sentiment labels. </a:t>
            </a:r>
          </a:p>
          <a:p>
            <a:r>
              <a:rPr lang="en-US" sz="1800" b="0" i="0" u="none" strike="noStrike" baseline="0" dirty="0">
                <a:solidFill>
                  <a:srgbClr val="000000"/>
                </a:solidFill>
                <a:latin typeface="Times New Roman" panose="02020603050405020304" pitchFamily="18" charset="0"/>
              </a:rPr>
              <a:t>6.Model Evaluation: Use the testing set to gauge the effectiveness of the trained model. Accuracy, precision, recall, and F1 score are frequently used evaluation measures for sentiment analysis. Make sure to evaluate each sentiment category's performance for the model separately. </a:t>
            </a:r>
          </a:p>
          <a:p>
            <a:r>
              <a:rPr lang="en-US" sz="1800" b="0" i="0" u="none" strike="noStrike" baseline="0" dirty="0">
                <a:solidFill>
                  <a:srgbClr val="000000"/>
                </a:solidFill>
                <a:latin typeface="Times New Roman" panose="02020603050405020304" pitchFamily="18" charset="0"/>
              </a:rPr>
              <a:t>7.Deploy the model in a production setting where it can take in new input texts and forecast sentiment after it has been trained and validated. This can be done through APIs, web apps, or integration with other systems. </a:t>
            </a:r>
          </a:p>
          <a:p>
            <a:r>
              <a:rPr lang="en-US" sz="1800" b="0" i="0" u="none" strike="noStrike" baseline="0" dirty="0">
                <a:solidFill>
                  <a:srgbClr val="000000"/>
                </a:solidFill>
                <a:latin typeface="Times New Roman" panose="02020603050405020304" pitchFamily="18" charset="0"/>
              </a:rPr>
              <a:t>8.Continuous Improvement: Monitor the performance of the deployed model and collect feedback from users. Continuously update and retrain the model using new data to improve its accuracy and adapt to changing sentiment patterns. </a:t>
            </a:r>
            <a:endParaRPr lang="en-IN" sz="1000" dirty="0"/>
          </a:p>
        </p:txBody>
      </p:sp>
    </p:spTree>
    <p:extLst>
      <p:ext uri="{BB962C8B-B14F-4D97-AF65-F5344CB8AC3E}">
        <p14:creationId xmlns:p14="http://schemas.microsoft.com/office/powerpoint/2010/main" val="2980412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{E55B4398-A739-42C0-8BC7-EDBCF8D0EBFC}tf78829772_win32</Template>
  <TotalTime>343</TotalTime>
  <Words>1655</Words>
  <Application>Microsoft Office PowerPoint</Application>
  <PresentationFormat>Widescreen</PresentationFormat>
  <Paragraphs>95</Paragraphs>
  <Slides>13</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8" baseType="lpstr">
      <vt:lpstr>Arial</vt:lpstr>
      <vt:lpstr>Calibri</vt:lpstr>
      <vt:lpstr>Calibri Light</vt:lpstr>
      <vt:lpstr>Casper</vt:lpstr>
      <vt:lpstr>Garamond</vt:lpstr>
      <vt:lpstr>Karla</vt:lpstr>
      <vt:lpstr>Sagona Book</vt:lpstr>
      <vt:lpstr>Sagona ExtraLight</vt:lpstr>
      <vt:lpstr>Segoe UI</vt:lpstr>
      <vt:lpstr>Segoe UI Historic</vt:lpstr>
      <vt:lpstr>Segoe UI Semilight</vt:lpstr>
      <vt:lpstr>Söhne</vt:lpstr>
      <vt:lpstr>Times New Roman</vt:lpstr>
      <vt:lpstr>SavonVTI</vt:lpstr>
      <vt:lpstr>CorelDRAW</vt:lpstr>
      <vt:lpstr>PowerPoint Presentation</vt:lpstr>
      <vt:lpstr>Contents</vt:lpstr>
      <vt:lpstr>Introduction</vt:lpstr>
      <vt:lpstr>Existing Systems</vt:lpstr>
      <vt:lpstr>Types of Sentiment Analysis</vt:lpstr>
      <vt:lpstr>PowerPoint Presentation</vt:lpstr>
      <vt:lpstr>Types of Algorithms Used:</vt:lpstr>
      <vt:lpstr>PowerPoint Presentation</vt:lpstr>
      <vt:lpstr>Proposed System</vt:lpstr>
      <vt:lpstr>FrontEnd</vt:lpstr>
      <vt:lpstr>Hardware &amp; Software Requirements</vt:lpstr>
      <vt:lpstr>Hardware &amp; Software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divyaansharya@outlook.com</dc:creator>
  <cp:lastModifiedBy>harshvnayyar@outlook.com</cp:lastModifiedBy>
  <cp:revision>9</cp:revision>
  <dcterms:created xsi:type="dcterms:W3CDTF">2023-07-19T18:54:26Z</dcterms:created>
  <dcterms:modified xsi:type="dcterms:W3CDTF">2023-09-06T05:19:05Z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