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60" r:id="rId3"/>
    <p:sldId id="259" r:id="rId4"/>
    <p:sldId id="312" r:id="rId5"/>
    <p:sldId id="332" r:id="rId6"/>
    <p:sldId id="334" r:id="rId7"/>
    <p:sldId id="333" r:id="rId8"/>
    <p:sldId id="338" r:id="rId9"/>
    <p:sldId id="313" r:id="rId10"/>
    <p:sldId id="335" r:id="rId11"/>
    <p:sldId id="336" r:id="rId12"/>
    <p:sldId id="337" r:id="rId13"/>
    <p:sldId id="339" r:id="rId14"/>
    <p:sldId id="340" r:id="rId15"/>
    <p:sldId id="341" r:id="rId16"/>
    <p:sldId id="342" r:id="rId17"/>
  </p:sldIdLst>
  <p:sldSz cx="9144000" cy="5143500" type="screen16x9"/>
  <p:notesSz cx="6858000" cy="9144000"/>
  <p:embeddedFontLst>
    <p:embeddedFont>
      <p:font typeface="黑体" panose="02010609060101010101" pitchFamily="49" charset="-122"/>
      <p:regular r:id="rId19"/>
    </p:embeddedFont>
    <p:embeddedFont>
      <p:font typeface="Microsoft YaHei" panose="020B0503020204020204" pitchFamily="34" charset="-122"/>
      <p:regular r:id="rId20"/>
      <p:bold r:id="rId21"/>
    </p:embeddedFont>
    <p:embeddedFont>
      <p:font typeface="Chakra Petch Medium" panose="02010600030101010101" charset="-34"/>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Fira Code" panose="020B0809050000020004" pitchFamily="49" charset="0"/>
      <p:regular r:id="rId30"/>
      <p:bold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257D5E-7F33-48AB-AD51-9C8DE3E2D50C}">
  <a:tblStyle styleId="{A0257D5E-7F33-48AB-AD51-9C8DE3E2D5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194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779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8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74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070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206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435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05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267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44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6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811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94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 name="Google Shape;35;p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39;p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45;p3"/>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2996625" y="1522988"/>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1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1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1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78" name="Google Shape;278;p1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2" name="Google Shape;282;p1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16"/>
          <p:cNvSpPr txBox="1">
            <a:spLocks noGrp="1"/>
          </p:cNvSpPr>
          <p:nvPr>
            <p:ph type="title"/>
          </p:nvPr>
        </p:nvSpPr>
        <p:spPr>
          <a:xfrm>
            <a:off x="7200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16"/>
          <p:cNvSpPr txBox="1">
            <a:spLocks noGrp="1"/>
          </p:cNvSpPr>
          <p:nvPr>
            <p:ph type="subTitle" idx="1"/>
          </p:nvPr>
        </p:nvSpPr>
        <p:spPr>
          <a:xfrm>
            <a:off x="7200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16"/>
          <p:cNvSpPr txBox="1">
            <a:spLocks noGrp="1"/>
          </p:cNvSpPr>
          <p:nvPr>
            <p:ph type="title" idx="2"/>
          </p:nvPr>
        </p:nvSpPr>
        <p:spPr>
          <a:xfrm>
            <a:off x="34038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16"/>
          <p:cNvSpPr txBox="1">
            <a:spLocks noGrp="1"/>
          </p:cNvSpPr>
          <p:nvPr>
            <p:ph type="subTitle" idx="3"/>
          </p:nvPr>
        </p:nvSpPr>
        <p:spPr>
          <a:xfrm>
            <a:off x="34038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16"/>
          <p:cNvSpPr txBox="1">
            <a:spLocks noGrp="1"/>
          </p:cNvSpPr>
          <p:nvPr>
            <p:ph type="title" idx="4"/>
          </p:nvPr>
        </p:nvSpPr>
        <p:spPr>
          <a:xfrm>
            <a:off x="60876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16"/>
          <p:cNvSpPr txBox="1">
            <a:spLocks noGrp="1"/>
          </p:cNvSpPr>
          <p:nvPr>
            <p:ph type="subTitle" idx="5"/>
          </p:nvPr>
        </p:nvSpPr>
        <p:spPr>
          <a:xfrm>
            <a:off x="60876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2" r:id="rId5"/>
    <p:sldLayoutId id="2147483668"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1134141" y="1399371"/>
            <a:ext cx="6249002" cy="16704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6600" dirty="0">
                <a:latin typeface="黑体" panose="02010609060101010101" pitchFamily="49" charset="-122"/>
                <a:ea typeface="黑体" panose="02010609060101010101" pitchFamily="49" charset="-122"/>
              </a:rPr>
              <a:t>排序</a:t>
            </a:r>
            <a:endParaRPr sz="4400" dirty="0">
              <a:solidFill>
                <a:schemeClr val="accent1"/>
              </a:solidFill>
              <a:latin typeface="黑体" panose="02010609060101010101" pitchFamily="49" charset="-122"/>
              <a:ea typeface="黑体" panose="02010609060101010101" pitchFamily="49" charset="-122"/>
            </a:endParaRPr>
          </a:p>
        </p:txBody>
      </p:sp>
      <p:sp>
        <p:nvSpPr>
          <p:cNvPr id="666" name="Google Shape;666;p36"/>
          <p:cNvSpPr txBox="1">
            <a:spLocks noGrp="1"/>
          </p:cNvSpPr>
          <p:nvPr>
            <p:ph type="subTitle" idx="1"/>
          </p:nvPr>
        </p:nvSpPr>
        <p:spPr>
          <a:xfrm>
            <a:off x="6855611" y="0"/>
            <a:ext cx="3629105" cy="5334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sz="1200" dirty="0"/>
              <a:t>丁若谷 </a:t>
            </a:r>
            <a:r>
              <a:rPr lang="en-US" altLang="zh-CN" sz="1200" dirty="0"/>
              <a:t>202011010228</a:t>
            </a:r>
            <a:endParaRPr sz="1200" dirty="0">
              <a:solidFill>
                <a:schemeClr val="lt1"/>
              </a:solidFill>
              <a:highlight>
                <a:schemeClr val="dk1"/>
              </a:highlight>
            </a:endParaRPr>
          </a:p>
        </p:txBody>
      </p:sp>
      <p:grpSp>
        <p:nvGrpSpPr>
          <p:cNvPr id="667" name="Google Shape;667;p36"/>
          <p:cNvGrpSpPr/>
          <p:nvPr/>
        </p:nvGrpSpPr>
        <p:grpSpPr>
          <a:xfrm>
            <a:off x="6101847" y="2717698"/>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07;p38">
            <a:extLst>
              <a:ext uri="{FF2B5EF4-FFF2-40B4-BE49-F238E27FC236}">
                <a16:creationId xmlns:a16="http://schemas.microsoft.com/office/drawing/2014/main" id="{77988721-1309-CCE8-EB4F-A6C6E9A69680}"/>
              </a:ext>
            </a:extLst>
          </p:cNvPr>
          <p:cNvSpPr txBox="1">
            <a:spLocks/>
          </p:cNvSpPr>
          <p:nvPr/>
        </p:nvSpPr>
        <p:spPr>
          <a:xfrm>
            <a:off x="3355115" y="2631587"/>
            <a:ext cx="1945077" cy="7056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zh-CN" altLang="en-US" dirty="0"/>
              <a:t>快速排序与插入排序</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归并排序</a:t>
            </a:r>
            <a:endParaRPr dirty="0"/>
          </a:p>
        </p:txBody>
      </p:sp>
      <p:sp>
        <p:nvSpPr>
          <p:cNvPr id="7" name="Google Shape;986;p46">
            <a:extLst>
              <a:ext uri="{FF2B5EF4-FFF2-40B4-BE49-F238E27FC236}">
                <a16:creationId xmlns:a16="http://schemas.microsoft.com/office/drawing/2014/main" id="{CBDD0A11-0CC2-5B0A-21E7-4E86A3C05845}"/>
              </a:ext>
            </a:extLst>
          </p:cNvPr>
          <p:cNvSpPr txBox="1">
            <a:spLocks/>
          </p:cNvSpPr>
          <p:nvPr/>
        </p:nvSpPr>
        <p:spPr>
          <a:xfrm>
            <a:off x="5015273" y="2210614"/>
            <a:ext cx="3816839" cy="9541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ra Code"/>
              <a:buNone/>
              <a:defRPr sz="15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lgn="l"/>
            <a:r>
              <a:rPr lang="zh-CN" altLang="en-US" dirty="0">
                <a:solidFill>
                  <a:srgbClr val="171717"/>
                </a:solidFill>
                <a:latin typeface="Segoe UI" panose="020B0502040204020203" pitchFamily="34" charset="0"/>
              </a:rPr>
              <a:t>对于一组数，归并排序先将其分解至足够小，然后再对每一小组进行排序组合，最后拼接成完整排序后的数组。</a:t>
            </a:r>
            <a:endParaRPr lang="en-US" altLang="zh-CN" dirty="0">
              <a:solidFill>
                <a:srgbClr val="171717"/>
              </a:solidFill>
              <a:latin typeface="Segoe UI" panose="020B0502040204020203" pitchFamily="34" charset="0"/>
            </a:endParaRPr>
          </a:p>
        </p:txBody>
      </p:sp>
      <p:pic>
        <p:nvPicPr>
          <p:cNvPr id="5122" name="Picture 2" descr="排序（7）：归并排序">
            <a:extLst>
              <a:ext uri="{FF2B5EF4-FFF2-40B4-BE49-F238E27FC236}">
                <a16:creationId xmlns:a16="http://schemas.microsoft.com/office/drawing/2014/main" id="{83AB45E8-D70E-E9D6-BD5E-F04AEE838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90" y="1219200"/>
            <a:ext cx="4193173" cy="321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9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归并排序</a:t>
            </a:r>
            <a:endParaRPr dirty="0"/>
          </a:p>
        </p:txBody>
      </p:sp>
      <p:pic>
        <p:nvPicPr>
          <p:cNvPr id="6146" name="Picture 2" descr="排序（7）：归并排序">
            <a:extLst>
              <a:ext uri="{FF2B5EF4-FFF2-40B4-BE49-F238E27FC236}">
                <a16:creationId xmlns:a16="http://schemas.microsoft.com/office/drawing/2014/main" id="{A4B25E6E-BDB7-C3A9-9634-8D1C3BCC5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148316"/>
            <a:ext cx="3836513" cy="339533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C49E2C2-4205-587D-ABC4-33457D79F9D7}"/>
              </a:ext>
            </a:extLst>
          </p:cNvPr>
          <p:cNvSpPr txBox="1"/>
          <p:nvPr/>
        </p:nvSpPr>
        <p:spPr>
          <a:xfrm>
            <a:off x="4587489" y="1148316"/>
            <a:ext cx="4572000" cy="3485570"/>
          </a:xfrm>
          <a:prstGeom prst="rect">
            <a:avLst/>
          </a:prstGeom>
          <a:noFill/>
        </p:spPr>
        <p:txBody>
          <a:bodyPr wrap="square">
            <a:spAutoFit/>
          </a:bodyPr>
          <a:lstStyle/>
          <a:p>
            <a:pPr algn="l"/>
            <a:r>
              <a:rPr lang="zh-CN" altLang="en-US" sz="1050" b="0" i="0" dirty="0">
                <a:solidFill>
                  <a:srgbClr val="5C5C5C"/>
                </a:solidFill>
                <a:effectLst/>
                <a:latin typeface="Consolas" panose="020B0609020204030204" pitchFamily="49" charset="0"/>
              </a:rPr>
              <a:t>    </a:t>
            </a:r>
            <a:r>
              <a:rPr lang="en-US" altLang="zh-CN" sz="1050" b="0" i="0" dirty="0">
                <a:solidFill>
                  <a:srgbClr val="A626A4"/>
                </a:solidFill>
                <a:effectLst/>
                <a:latin typeface="Consolas" panose="020B0609020204030204" pitchFamily="49" charset="0"/>
              </a:rPr>
              <a:t>while</a:t>
            </a:r>
            <a:r>
              <a:rPr lang="en-US" altLang="zh-CN" sz="1050" b="0" i="0" dirty="0">
                <a:solidFill>
                  <a:srgbClr val="5C5C5C"/>
                </a:solidFill>
                <a:effectLst/>
                <a:latin typeface="Consolas" panose="020B0609020204030204" pitchFamily="49" charset="0"/>
              </a:rPr>
              <a:t> (</a:t>
            </a:r>
            <a:r>
              <a:rPr lang="en-US" altLang="zh-CN" sz="1050" b="0" i="0" dirty="0" err="1">
                <a:solidFill>
                  <a:srgbClr val="5C5C5C"/>
                </a:solidFill>
                <a:effectLst/>
                <a:latin typeface="Consolas" panose="020B0609020204030204" pitchFamily="49" charset="0"/>
              </a:rPr>
              <a:t>i</a:t>
            </a:r>
            <a:r>
              <a:rPr lang="en-US" altLang="zh-CN" sz="1050" b="0" i="0" dirty="0">
                <a:solidFill>
                  <a:srgbClr val="5C5C5C"/>
                </a:solidFill>
                <a:effectLst/>
                <a:latin typeface="Consolas" panose="020B0609020204030204" pitchFamily="49" charset="0"/>
              </a:rPr>
              <a:t> &lt;= mid &amp;&amp; j &lt;= right){</a:t>
            </a:r>
          </a:p>
          <a:p>
            <a:pPr algn="l"/>
            <a:r>
              <a:rPr lang="en-US" altLang="zh-CN" sz="1050" b="0" i="0" dirty="0">
                <a:solidFill>
                  <a:srgbClr val="5C5C5C"/>
                </a:solidFill>
                <a:effectLst/>
                <a:latin typeface="Consolas" panose="020B0609020204030204" pitchFamily="49" charset="0"/>
              </a:rPr>
              <a:t>        </a:t>
            </a:r>
            <a:r>
              <a:rPr lang="en-US" altLang="zh-CN" sz="1050" b="0" i="1" dirty="0">
                <a:solidFill>
                  <a:srgbClr val="A0A1A7"/>
                </a:solidFill>
                <a:effectLst/>
                <a:latin typeface="Consolas" panose="020B0609020204030204" pitchFamily="49" charset="0"/>
              </a:rPr>
              <a:t>// </a:t>
            </a:r>
            <a:r>
              <a:rPr lang="zh-CN" altLang="en-US" sz="1050" b="0" i="1" dirty="0">
                <a:solidFill>
                  <a:srgbClr val="A0A1A7"/>
                </a:solidFill>
                <a:effectLst/>
                <a:latin typeface="Consolas" panose="020B0609020204030204" pitchFamily="49" charset="0"/>
              </a:rPr>
              <a:t>判断第一段和第二段取出的数哪个更小，将其存入合并序列，并继续向下扫描</a:t>
            </a:r>
            <a:endParaRPr lang="zh-CN" altLang="en-US" sz="1050" b="0" i="0" dirty="0">
              <a:solidFill>
                <a:srgbClr val="5C5C5C"/>
              </a:solidFill>
              <a:effectLst/>
              <a:latin typeface="Consolas" panose="020B0609020204030204" pitchFamily="49" charset="0"/>
            </a:endParaRPr>
          </a:p>
          <a:p>
            <a:pPr algn="l"/>
            <a:r>
              <a:rPr lang="zh-CN" altLang="en-US" sz="1050" b="0" i="0" dirty="0">
                <a:solidFill>
                  <a:srgbClr val="5C5C5C"/>
                </a:solidFill>
                <a:effectLst/>
                <a:latin typeface="Consolas" panose="020B0609020204030204" pitchFamily="49" charset="0"/>
              </a:rPr>
              <a:t>        </a:t>
            </a:r>
            <a:r>
              <a:rPr lang="en-US" altLang="zh-CN" sz="1050" b="0" i="0" dirty="0">
                <a:solidFill>
                  <a:srgbClr val="A626A4"/>
                </a:solidFill>
                <a:effectLst/>
                <a:latin typeface="Consolas" panose="020B0609020204030204" pitchFamily="49" charset="0"/>
              </a:rPr>
              <a:t>if</a:t>
            </a:r>
            <a:r>
              <a:rPr lang="en-US" altLang="zh-CN" sz="1050" b="0" i="0" dirty="0">
                <a:solidFill>
                  <a:srgbClr val="5C5C5C"/>
                </a:solidFill>
                <a:effectLst/>
                <a:latin typeface="Consolas" panose="020B0609020204030204" pitchFamily="49" charset="0"/>
              </a:rPr>
              <a:t> (input[</a:t>
            </a:r>
            <a:r>
              <a:rPr lang="en-US" altLang="zh-CN" sz="1050" b="0" i="0" dirty="0" err="1">
                <a:solidFill>
                  <a:srgbClr val="5C5C5C"/>
                </a:solidFill>
                <a:effectLst/>
                <a:latin typeface="Consolas" panose="020B0609020204030204" pitchFamily="49" charset="0"/>
              </a:rPr>
              <a:t>i</a:t>
            </a:r>
            <a:r>
              <a:rPr lang="en-US" altLang="zh-CN" sz="1050" b="0" i="0" dirty="0">
                <a:solidFill>
                  <a:srgbClr val="5C5C5C"/>
                </a:solidFill>
                <a:effectLst/>
                <a:latin typeface="Consolas" panose="020B0609020204030204" pitchFamily="49" charset="0"/>
              </a:rPr>
              <a:t>] &lt;= input[j]){</a:t>
            </a:r>
          </a:p>
          <a:p>
            <a:pPr algn="l"/>
            <a:r>
              <a:rPr lang="en-US" altLang="zh-CN" sz="1050" b="0" i="0" dirty="0">
                <a:solidFill>
                  <a:srgbClr val="5C5C5C"/>
                </a:solidFill>
                <a:effectLst/>
                <a:latin typeface="Consolas" panose="020B0609020204030204" pitchFamily="49" charset="0"/>
              </a:rPr>
              <a:t>            temp[k++] = input[</a:t>
            </a:r>
            <a:r>
              <a:rPr lang="en-US" altLang="zh-CN" sz="1050" b="0" i="0" dirty="0" err="1">
                <a:solidFill>
                  <a:srgbClr val="5C5C5C"/>
                </a:solidFill>
                <a:effectLst/>
                <a:latin typeface="Consolas" panose="020B0609020204030204" pitchFamily="49" charset="0"/>
              </a:rPr>
              <a:t>i</a:t>
            </a:r>
            <a:r>
              <a:rPr lang="en-US" altLang="zh-CN" sz="1050" b="0" i="0" dirty="0">
                <a:solidFill>
                  <a:srgbClr val="5C5C5C"/>
                </a:solidFill>
                <a:effectLst/>
                <a:latin typeface="Consolas" panose="020B0609020204030204" pitchFamily="49" charset="0"/>
              </a:rPr>
              <a:t>++];</a:t>
            </a:r>
          </a:p>
          <a:p>
            <a:pPr algn="l"/>
            <a:r>
              <a:rPr lang="en-US" altLang="zh-CN" sz="1050" b="0" i="0" dirty="0">
                <a:solidFill>
                  <a:srgbClr val="5C5C5C"/>
                </a:solidFill>
                <a:effectLst/>
                <a:latin typeface="Consolas" panose="020B0609020204030204" pitchFamily="49" charset="0"/>
              </a:rPr>
              <a:t>        }</a:t>
            </a:r>
          </a:p>
          <a:p>
            <a:pPr algn="l"/>
            <a:r>
              <a:rPr lang="en-US" altLang="zh-CN" sz="1050" b="0" i="0" dirty="0">
                <a:solidFill>
                  <a:srgbClr val="5C5C5C"/>
                </a:solidFill>
                <a:effectLst/>
                <a:latin typeface="Consolas" panose="020B0609020204030204" pitchFamily="49" charset="0"/>
              </a:rPr>
              <a:t>        </a:t>
            </a:r>
            <a:r>
              <a:rPr lang="en-US" altLang="zh-CN" sz="1050" b="0" i="0" dirty="0">
                <a:solidFill>
                  <a:srgbClr val="A626A4"/>
                </a:solidFill>
                <a:effectLst/>
                <a:latin typeface="Consolas" panose="020B0609020204030204" pitchFamily="49" charset="0"/>
              </a:rPr>
              <a:t>else</a:t>
            </a:r>
            <a:r>
              <a:rPr lang="en-US" altLang="zh-CN" sz="1050" b="0" i="0" dirty="0">
                <a:solidFill>
                  <a:srgbClr val="5C5C5C"/>
                </a:solidFill>
                <a:effectLst/>
                <a:latin typeface="Consolas" panose="020B0609020204030204" pitchFamily="49" charset="0"/>
              </a:rPr>
              <a:t>{</a:t>
            </a:r>
          </a:p>
          <a:p>
            <a:pPr algn="l"/>
            <a:r>
              <a:rPr lang="en-US" altLang="zh-CN" sz="1050" b="0" i="0" dirty="0">
                <a:solidFill>
                  <a:srgbClr val="5C5C5C"/>
                </a:solidFill>
                <a:effectLst/>
                <a:latin typeface="Consolas" panose="020B0609020204030204" pitchFamily="49" charset="0"/>
              </a:rPr>
              <a:t>            temp[k++] = input[</a:t>
            </a:r>
            <a:r>
              <a:rPr lang="en-US" altLang="zh-CN" sz="1050" b="0" i="0" dirty="0" err="1">
                <a:solidFill>
                  <a:srgbClr val="5C5C5C"/>
                </a:solidFill>
                <a:effectLst/>
                <a:latin typeface="Consolas" panose="020B0609020204030204" pitchFamily="49" charset="0"/>
              </a:rPr>
              <a:t>j++</a:t>
            </a:r>
            <a:r>
              <a:rPr lang="en-US" altLang="zh-CN" sz="1050" b="0" i="0" dirty="0">
                <a:solidFill>
                  <a:srgbClr val="5C5C5C"/>
                </a:solidFill>
                <a:effectLst/>
                <a:latin typeface="Consolas" panose="020B0609020204030204" pitchFamily="49" charset="0"/>
              </a:rPr>
              <a:t>];</a:t>
            </a:r>
          </a:p>
          <a:p>
            <a:pPr algn="l"/>
            <a:r>
              <a:rPr lang="en-US" altLang="zh-CN" sz="1050" b="0" i="0" dirty="0">
                <a:solidFill>
                  <a:srgbClr val="5C5C5C"/>
                </a:solidFill>
                <a:effectLst/>
                <a:latin typeface="Consolas" panose="020B0609020204030204" pitchFamily="49" charset="0"/>
              </a:rPr>
              <a:t>        }</a:t>
            </a:r>
          </a:p>
          <a:p>
            <a:pPr algn="l"/>
            <a:r>
              <a:rPr lang="en-US" altLang="zh-CN" sz="1050" b="0" i="0" dirty="0">
                <a:solidFill>
                  <a:srgbClr val="5C5C5C"/>
                </a:solidFill>
                <a:effectLst/>
                <a:latin typeface="Consolas" panose="020B0609020204030204" pitchFamily="49" charset="0"/>
              </a:rPr>
              <a:t>    }</a:t>
            </a:r>
          </a:p>
          <a:p>
            <a:pPr algn="l"/>
            <a:r>
              <a:rPr lang="en-US" altLang="zh-CN" sz="1050" b="0" i="0" dirty="0">
                <a:solidFill>
                  <a:srgbClr val="5C5C5C"/>
                </a:solidFill>
                <a:effectLst/>
                <a:latin typeface="Consolas" panose="020B0609020204030204" pitchFamily="49" charset="0"/>
              </a:rPr>
              <a:t>    </a:t>
            </a:r>
            <a:r>
              <a:rPr lang="en-US" altLang="zh-CN" sz="1050" b="0" i="1" dirty="0">
                <a:solidFill>
                  <a:srgbClr val="A0A1A7"/>
                </a:solidFill>
                <a:effectLst/>
                <a:latin typeface="Consolas" panose="020B0609020204030204" pitchFamily="49" charset="0"/>
              </a:rPr>
              <a:t>// </a:t>
            </a:r>
            <a:r>
              <a:rPr lang="zh-CN" altLang="en-US" sz="1050" b="0" i="1" dirty="0">
                <a:solidFill>
                  <a:srgbClr val="A0A1A7"/>
                </a:solidFill>
                <a:effectLst/>
                <a:latin typeface="Consolas" panose="020B0609020204030204" pitchFamily="49" charset="0"/>
              </a:rPr>
              <a:t>若第一段序列还没扫描完，将其全部复制到合并序列</a:t>
            </a:r>
            <a:endParaRPr lang="zh-CN" altLang="en-US" sz="1050" b="0" i="0" dirty="0">
              <a:solidFill>
                <a:srgbClr val="5C5C5C"/>
              </a:solidFill>
              <a:effectLst/>
              <a:latin typeface="Consolas" panose="020B0609020204030204" pitchFamily="49" charset="0"/>
            </a:endParaRPr>
          </a:p>
          <a:p>
            <a:pPr algn="l"/>
            <a:r>
              <a:rPr lang="zh-CN" altLang="en-US" sz="1050" b="0" i="0" dirty="0">
                <a:solidFill>
                  <a:srgbClr val="5C5C5C"/>
                </a:solidFill>
                <a:effectLst/>
                <a:latin typeface="Consolas" panose="020B0609020204030204" pitchFamily="49" charset="0"/>
              </a:rPr>
              <a:t>    </a:t>
            </a:r>
            <a:r>
              <a:rPr lang="en-US" altLang="zh-CN" sz="1050" b="0" i="0" dirty="0">
                <a:solidFill>
                  <a:srgbClr val="A626A4"/>
                </a:solidFill>
                <a:effectLst/>
                <a:latin typeface="Consolas" panose="020B0609020204030204" pitchFamily="49" charset="0"/>
              </a:rPr>
              <a:t>while</a:t>
            </a:r>
            <a:r>
              <a:rPr lang="en-US" altLang="zh-CN" sz="1050" b="0" i="0" dirty="0">
                <a:solidFill>
                  <a:srgbClr val="5C5C5C"/>
                </a:solidFill>
                <a:effectLst/>
                <a:latin typeface="Consolas" panose="020B0609020204030204" pitchFamily="49" charset="0"/>
              </a:rPr>
              <a:t> (</a:t>
            </a:r>
            <a:r>
              <a:rPr lang="en-US" altLang="zh-CN" sz="1050" b="0" i="0" dirty="0" err="1">
                <a:solidFill>
                  <a:srgbClr val="5C5C5C"/>
                </a:solidFill>
                <a:effectLst/>
                <a:latin typeface="Consolas" panose="020B0609020204030204" pitchFamily="49" charset="0"/>
              </a:rPr>
              <a:t>i</a:t>
            </a:r>
            <a:r>
              <a:rPr lang="en-US" altLang="zh-CN" sz="1050" b="0" i="0" dirty="0">
                <a:solidFill>
                  <a:srgbClr val="5C5C5C"/>
                </a:solidFill>
                <a:effectLst/>
                <a:latin typeface="Consolas" panose="020B0609020204030204" pitchFamily="49" charset="0"/>
              </a:rPr>
              <a:t> &lt;= mid){</a:t>
            </a:r>
          </a:p>
          <a:p>
            <a:pPr algn="l"/>
            <a:r>
              <a:rPr lang="en-US" altLang="zh-CN" sz="1050" b="0" i="0" dirty="0">
                <a:solidFill>
                  <a:srgbClr val="5C5C5C"/>
                </a:solidFill>
                <a:effectLst/>
                <a:latin typeface="Consolas" panose="020B0609020204030204" pitchFamily="49" charset="0"/>
              </a:rPr>
              <a:t>        temp[k++] = input[</a:t>
            </a:r>
            <a:r>
              <a:rPr lang="en-US" altLang="zh-CN" sz="1050" b="0" i="0" dirty="0" err="1">
                <a:solidFill>
                  <a:srgbClr val="5C5C5C"/>
                </a:solidFill>
                <a:effectLst/>
                <a:latin typeface="Consolas" panose="020B0609020204030204" pitchFamily="49" charset="0"/>
              </a:rPr>
              <a:t>i</a:t>
            </a:r>
            <a:r>
              <a:rPr lang="en-US" altLang="zh-CN" sz="1050" b="0" i="0" dirty="0">
                <a:solidFill>
                  <a:srgbClr val="5C5C5C"/>
                </a:solidFill>
                <a:effectLst/>
                <a:latin typeface="Consolas" panose="020B0609020204030204" pitchFamily="49" charset="0"/>
              </a:rPr>
              <a:t>++];</a:t>
            </a:r>
          </a:p>
          <a:p>
            <a:pPr algn="l"/>
            <a:r>
              <a:rPr lang="en-US" altLang="zh-CN" sz="1050" b="0" i="0" dirty="0">
                <a:solidFill>
                  <a:srgbClr val="5C5C5C"/>
                </a:solidFill>
                <a:effectLst/>
                <a:latin typeface="Consolas" panose="020B0609020204030204" pitchFamily="49" charset="0"/>
              </a:rPr>
              <a:t>    }</a:t>
            </a:r>
          </a:p>
          <a:p>
            <a:pPr algn="l"/>
            <a:r>
              <a:rPr lang="en-US" altLang="zh-CN" sz="1050" b="0" i="0" dirty="0">
                <a:solidFill>
                  <a:srgbClr val="5C5C5C"/>
                </a:solidFill>
                <a:effectLst/>
                <a:latin typeface="Consolas" panose="020B0609020204030204" pitchFamily="49" charset="0"/>
              </a:rPr>
              <a:t> </a:t>
            </a:r>
          </a:p>
          <a:p>
            <a:pPr algn="l"/>
            <a:r>
              <a:rPr lang="en-US" altLang="zh-CN" sz="1050" b="0" i="0" dirty="0">
                <a:solidFill>
                  <a:srgbClr val="5C5C5C"/>
                </a:solidFill>
                <a:effectLst/>
                <a:latin typeface="Consolas" panose="020B0609020204030204" pitchFamily="49" charset="0"/>
              </a:rPr>
              <a:t>    </a:t>
            </a:r>
            <a:r>
              <a:rPr lang="en-US" altLang="zh-CN" sz="1050" b="0" i="1" dirty="0">
                <a:solidFill>
                  <a:srgbClr val="A0A1A7"/>
                </a:solidFill>
                <a:effectLst/>
                <a:latin typeface="Consolas" panose="020B0609020204030204" pitchFamily="49" charset="0"/>
              </a:rPr>
              <a:t>// </a:t>
            </a:r>
            <a:r>
              <a:rPr lang="zh-CN" altLang="en-US" sz="1050" b="0" i="1" dirty="0">
                <a:solidFill>
                  <a:srgbClr val="A0A1A7"/>
                </a:solidFill>
                <a:effectLst/>
                <a:latin typeface="Consolas" panose="020B0609020204030204" pitchFamily="49" charset="0"/>
              </a:rPr>
              <a:t>若第二段序列还没扫描完，将其全部复制到合并序列</a:t>
            </a:r>
            <a:endParaRPr lang="zh-CN" altLang="en-US" sz="1050" b="0" i="0" dirty="0">
              <a:solidFill>
                <a:srgbClr val="5C5C5C"/>
              </a:solidFill>
              <a:effectLst/>
              <a:latin typeface="Consolas" panose="020B0609020204030204" pitchFamily="49" charset="0"/>
            </a:endParaRPr>
          </a:p>
          <a:p>
            <a:pPr algn="l"/>
            <a:r>
              <a:rPr lang="zh-CN" altLang="en-US" sz="1050" b="0" i="0" dirty="0">
                <a:solidFill>
                  <a:srgbClr val="5C5C5C"/>
                </a:solidFill>
                <a:effectLst/>
                <a:latin typeface="Consolas" panose="020B0609020204030204" pitchFamily="49" charset="0"/>
              </a:rPr>
              <a:t>    </a:t>
            </a:r>
            <a:r>
              <a:rPr lang="en-US" altLang="zh-CN" sz="1050" b="0" i="0" dirty="0">
                <a:solidFill>
                  <a:srgbClr val="A626A4"/>
                </a:solidFill>
                <a:effectLst/>
                <a:latin typeface="Consolas" panose="020B0609020204030204" pitchFamily="49" charset="0"/>
              </a:rPr>
              <a:t>while</a:t>
            </a:r>
            <a:r>
              <a:rPr lang="en-US" altLang="zh-CN" sz="1050" b="0" i="0" dirty="0">
                <a:solidFill>
                  <a:srgbClr val="5C5C5C"/>
                </a:solidFill>
                <a:effectLst/>
                <a:latin typeface="Consolas" panose="020B0609020204030204" pitchFamily="49" charset="0"/>
              </a:rPr>
              <a:t> (j &lt;= right){</a:t>
            </a:r>
          </a:p>
          <a:p>
            <a:pPr algn="l"/>
            <a:r>
              <a:rPr lang="en-US" altLang="zh-CN" sz="1050" b="0" i="0" dirty="0">
                <a:solidFill>
                  <a:srgbClr val="5C5C5C"/>
                </a:solidFill>
                <a:effectLst/>
                <a:latin typeface="Consolas" panose="020B0609020204030204" pitchFamily="49" charset="0"/>
              </a:rPr>
              <a:t>        temp[k++] = input[</a:t>
            </a:r>
            <a:r>
              <a:rPr lang="en-US" altLang="zh-CN" sz="1050" b="0" i="0" dirty="0" err="1">
                <a:solidFill>
                  <a:srgbClr val="5C5C5C"/>
                </a:solidFill>
                <a:effectLst/>
                <a:latin typeface="Consolas" panose="020B0609020204030204" pitchFamily="49" charset="0"/>
              </a:rPr>
              <a:t>j++</a:t>
            </a:r>
            <a:r>
              <a:rPr lang="en-US" altLang="zh-CN" sz="1050" b="0" i="0" dirty="0">
                <a:solidFill>
                  <a:srgbClr val="5C5C5C"/>
                </a:solidFill>
                <a:effectLst/>
                <a:latin typeface="Consolas" panose="020B0609020204030204" pitchFamily="49" charset="0"/>
              </a:rPr>
              <a:t>];</a:t>
            </a:r>
          </a:p>
          <a:p>
            <a:pPr algn="l"/>
            <a:r>
              <a:rPr lang="en-US" altLang="zh-CN" sz="1050" b="0" i="0" dirty="0">
                <a:solidFill>
                  <a:srgbClr val="5C5C5C"/>
                </a:solidFill>
                <a:effectLst/>
                <a:latin typeface="Consolas" panose="020B0609020204030204" pitchFamily="49" charset="0"/>
              </a:rPr>
              <a:t>    }</a:t>
            </a:r>
          </a:p>
          <a:p>
            <a:pPr algn="l"/>
            <a:r>
              <a:rPr lang="en-US" altLang="zh-CN" sz="1050" b="0" i="0" dirty="0">
                <a:solidFill>
                  <a:srgbClr val="5C5C5C"/>
                </a:solidFill>
                <a:effectLst/>
                <a:latin typeface="Consolas" panose="020B0609020204030204" pitchFamily="49" charset="0"/>
              </a:rPr>
              <a:t> </a:t>
            </a:r>
          </a:p>
          <a:p>
            <a:pPr algn="l"/>
            <a:r>
              <a:rPr lang="en-US" altLang="zh-CN" sz="1050" b="0" i="0" dirty="0">
                <a:solidFill>
                  <a:srgbClr val="5C5C5C"/>
                </a:solidFill>
                <a:effectLst/>
                <a:latin typeface="Consolas" panose="020B0609020204030204" pitchFamily="49" charset="0"/>
              </a:rPr>
              <a:t>   </a:t>
            </a:r>
          </a:p>
        </p:txBody>
      </p:sp>
    </p:spTree>
    <p:extLst>
      <p:ext uri="{BB962C8B-B14F-4D97-AF65-F5344CB8AC3E}">
        <p14:creationId xmlns:p14="http://schemas.microsoft.com/office/powerpoint/2010/main" val="55713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性能分析</a:t>
            </a:r>
            <a:endParaRPr dirty="0"/>
          </a:p>
        </p:txBody>
      </p:sp>
      <p:sp>
        <p:nvSpPr>
          <p:cNvPr id="3" name="文本框 2">
            <a:extLst>
              <a:ext uri="{FF2B5EF4-FFF2-40B4-BE49-F238E27FC236}">
                <a16:creationId xmlns:a16="http://schemas.microsoft.com/office/drawing/2014/main" id="{85100AA7-231E-8C97-EE59-3087AEA65694}"/>
              </a:ext>
            </a:extLst>
          </p:cNvPr>
          <p:cNvSpPr txBox="1"/>
          <p:nvPr/>
        </p:nvSpPr>
        <p:spPr>
          <a:xfrm>
            <a:off x="4462661" y="1497703"/>
            <a:ext cx="4572000" cy="2893100"/>
          </a:xfrm>
          <a:prstGeom prst="rect">
            <a:avLst/>
          </a:prstGeom>
          <a:noFill/>
        </p:spPr>
        <p:txBody>
          <a:bodyPr wrap="square">
            <a:spAutoFit/>
          </a:bodyPr>
          <a:lstStyle/>
          <a:p>
            <a:pPr algn="l" fontAlgn="base"/>
            <a:r>
              <a:rPr lang="en-US" altLang="zh-CN" b="1" dirty="0">
                <a:solidFill>
                  <a:srgbClr val="444444"/>
                </a:solidFill>
                <a:latin typeface="Microsoft YaHei" panose="020B0503020204020204" pitchFamily="34" charset="-122"/>
                <a:ea typeface="Microsoft YaHei" panose="020B0503020204020204" pitchFamily="34" charset="-122"/>
              </a:rPr>
              <a:t>1</a:t>
            </a:r>
            <a:r>
              <a:rPr lang="zh-CN" altLang="en-US" b="1" i="0" dirty="0">
                <a:solidFill>
                  <a:srgbClr val="444444"/>
                </a:solidFill>
                <a:effectLst/>
                <a:latin typeface="Microsoft YaHei" panose="020B0503020204020204" pitchFamily="34" charset="-122"/>
                <a:ea typeface="Microsoft YaHei" panose="020B0503020204020204" pitchFamily="34" charset="-122"/>
              </a:rPr>
              <a:t>、时间复杂度</a:t>
            </a:r>
          </a:p>
          <a:p>
            <a:pPr algn="l" fontAlgn="base"/>
            <a:r>
              <a:rPr lang="zh-CN" altLang="en-US" b="0" i="0" dirty="0">
                <a:solidFill>
                  <a:srgbClr val="444444"/>
                </a:solidFill>
                <a:effectLst/>
                <a:latin typeface="Microsoft YaHei" panose="020B0503020204020204" pitchFamily="34" charset="-122"/>
                <a:ea typeface="Microsoft YaHei" panose="020B0503020204020204" pitchFamily="34" charset="-122"/>
              </a:rPr>
              <a:t>归并排序的形式就是一棵二叉树，它需要遍历的次数就是二叉树的深度，而根据完全二叉树的可以得出它的时间复杂度是</a:t>
            </a:r>
            <a:r>
              <a:rPr lang="en-US" altLang="zh-CN" b="1" i="0" dirty="0">
                <a:solidFill>
                  <a:srgbClr val="444444"/>
                </a:solidFill>
                <a:effectLst/>
                <a:latin typeface="inherit"/>
                <a:ea typeface="Microsoft YaHei" panose="020B0503020204020204" pitchFamily="34" charset="-122"/>
              </a:rPr>
              <a:t>O(n*log2n)</a:t>
            </a:r>
            <a:r>
              <a:rPr lang="zh-CN" altLang="en-US" b="0" i="0" dirty="0">
                <a:solidFill>
                  <a:srgbClr val="444444"/>
                </a:solidFill>
                <a:effectLst/>
                <a:latin typeface="Microsoft YaHei" panose="020B0503020204020204" pitchFamily="34" charset="-122"/>
                <a:ea typeface="Microsoft YaHei" panose="020B0503020204020204" pitchFamily="34" charset="-122"/>
              </a:rPr>
              <a:t>。</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l" fontAlgn="base"/>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l" fontAlgn="base"/>
            <a:r>
              <a:rPr lang="en-US" altLang="zh-CN" b="1" dirty="0">
                <a:solidFill>
                  <a:srgbClr val="444444"/>
                </a:solidFill>
                <a:latin typeface="Microsoft YaHei" panose="020B0503020204020204" pitchFamily="34" charset="-122"/>
                <a:ea typeface="Microsoft YaHei" panose="020B0503020204020204" pitchFamily="34" charset="-122"/>
              </a:rPr>
              <a:t>2</a:t>
            </a:r>
            <a:r>
              <a:rPr lang="zh-CN" altLang="en-US" b="1" i="0" dirty="0">
                <a:solidFill>
                  <a:srgbClr val="444444"/>
                </a:solidFill>
                <a:effectLst/>
                <a:latin typeface="Microsoft YaHei" panose="020B0503020204020204" pitchFamily="34" charset="-122"/>
                <a:ea typeface="Microsoft YaHei" panose="020B0503020204020204" pitchFamily="34" charset="-122"/>
              </a:rPr>
              <a:t>、空间复杂度</a:t>
            </a:r>
          </a:p>
          <a:p>
            <a:pPr algn="l" fontAlgn="base"/>
            <a:r>
              <a:rPr lang="zh-CN" altLang="en-US" b="0" i="0" dirty="0">
                <a:solidFill>
                  <a:srgbClr val="444444"/>
                </a:solidFill>
                <a:effectLst/>
                <a:latin typeface="Microsoft YaHei" panose="020B0503020204020204" pitchFamily="34" charset="-122"/>
                <a:ea typeface="Microsoft YaHei" panose="020B0503020204020204" pitchFamily="34" charset="-122"/>
              </a:rPr>
              <a:t>由前面的算法说明可知，算法处理过程中，需要一个大小为</a:t>
            </a:r>
            <a:r>
              <a:rPr lang="en-US" altLang="zh-CN" b="1" i="0" dirty="0">
                <a:solidFill>
                  <a:srgbClr val="444444"/>
                </a:solidFill>
                <a:effectLst/>
                <a:latin typeface="inherit"/>
                <a:ea typeface="Microsoft YaHei" panose="020B0503020204020204" pitchFamily="34" charset="-122"/>
              </a:rPr>
              <a:t>n</a:t>
            </a:r>
            <a:r>
              <a:rPr lang="zh-CN" altLang="en-US" b="0" i="0" dirty="0">
                <a:solidFill>
                  <a:srgbClr val="444444"/>
                </a:solidFill>
                <a:effectLst/>
                <a:latin typeface="Microsoft YaHei" panose="020B0503020204020204" pitchFamily="34" charset="-122"/>
                <a:ea typeface="Microsoft YaHei" panose="020B0503020204020204" pitchFamily="34" charset="-122"/>
              </a:rPr>
              <a:t>的临时存储空间用以保存合并序列。</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l" fontAlgn="base"/>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l" fontAlgn="base"/>
            <a:r>
              <a:rPr lang="en-US" altLang="zh-CN" b="1" dirty="0">
                <a:solidFill>
                  <a:srgbClr val="444444"/>
                </a:solidFill>
                <a:latin typeface="Microsoft YaHei" panose="020B0503020204020204" pitchFamily="34" charset="-122"/>
                <a:ea typeface="Microsoft YaHei" panose="020B0503020204020204" pitchFamily="34" charset="-122"/>
              </a:rPr>
              <a:t>3</a:t>
            </a:r>
            <a:r>
              <a:rPr lang="zh-CN" altLang="en-US" b="1" i="0" dirty="0">
                <a:solidFill>
                  <a:srgbClr val="444444"/>
                </a:solidFill>
                <a:effectLst/>
                <a:latin typeface="Microsoft YaHei" panose="020B0503020204020204" pitchFamily="34" charset="-122"/>
                <a:ea typeface="Microsoft YaHei" panose="020B0503020204020204" pitchFamily="34" charset="-122"/>
              </a:rPr>
              <a:t>、算法稳定性</a:t>
            </a:r>
          </a:p>
          <a:p>
            <a:pPr algn="l" fontAlgn="base"/>
            <a:r>
              <a:rPr lang="zh-CN" altLang="en-US" b="0" i="0" dirty="0">
                <a:solidFill>
                  <a:srgbClr val="444444"/>
                </a:solidFill>
                <a:effectLst/>
                <a:latin typeface="Microsoft YaHei" panose="020B0503020204020204" pitchFamily="34" charset="-122"/>
                <a:ea typeface="Microsoft YaHei" panose="020B0503020204020204" pitchFamily="34" charset="-122"/>
              </a:rPr>
              <a:t>在归并排序中，相等的元素的顺序不会改变，所以它是</a:t>
            </a:r>
            <a:r>
              <a:rPr lang="zh-CN" altLang="en-US" b="1" i="0" dirty="0">
                <a:solidFill>
                  <a:srgbClr val="444444"/>
                </a:solidFill>
                <a:effectLst/>
                <a:latin typeface="inherit"/>
                <a:ea typeface="Microsoft YaHei" panose="020B0503020204020204" pitchFamily="34" charset="-122"/>
              </a:rPr>
              <a:t>稳定的</a:t>
            </a:r>
            <a:r>
              <a:rPr lang="zh-CN" altLang="en-US" b="0" i="0" dirty="0">
                <a:solidFill>
                  <a:srgbClr val="444444"/>
                </a:solidFill>
                <a:effectLst/>
                <a:latin typeface="Microsoft YaHei" panose="020B0503020204020204" pitchFamily="34" charset="-122"/>
                <a:ea typeface="Microsoft YaHei" panose="020B0503020204020204" pitchFamily="34" charset="-122"/>
              </a:rPr>
              <a:t>算法。</a:t>
            </a:r>
          </a:p>
          <a:p>
            <a:endParaRPr lang="zh-CN" altLang="en-US" dirty="0"/>
          </a:p>
        </p:txBody>
      </p:sp>
      <p:pic>
        <p:nvPicPr>
          <p:cNvPr id="7170" name="Picture 2" descr="排序（7）：归并排序">
            <a:extLst>
              <a:ext uri="{FF2B5EF4-FFF2-40B4-BE49-F238E27FC236}">
                <a16:creationId xmlns:a16="http://schemas.microsoft.com/office/drawing/2014/main" id="{B8B7FC47-D6BB-1C23-CEFF-B9F37DC16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48" y="2056126"/>
            <a:ext cx="3526796" cy="103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15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Google Shape;997;p47"/>
          <p:cNvSpPr txBox="1">
            <a:spLocks noGrp="1"/>
          </p:cNvSpPr>
          <p:nvPr>
            <p:ph type="title" idx="2"/>
          </p:nvPr>
        </p:nvSpPr>
        <p:spPr>
          <a:xfrm>
            <a:off x="715098" y="1300850"/>
            <a:ext cx="74790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 </a:t>
            </a:r>
            <a:r>
              <a:rPr lang="zh-CN" altLang="en-US" dirty="0"/>
              <a:t>如何找最大</a:t>
            </a:r>
            <a:r>
              <a:rPr lang="en-US" altLang="zh-CN" dirty="0"/>
              <a:t>100</a:t>
            </a:r>
            <a:r>
              <a:rPr lang="zh-CN" altLang="en-US" dirty="0"/>
              <a:t>数</a:t>
            </a:r>
            <a:endParaRPr dirty="0">
              <a:latin typeface="黑体" panose="02010609060101010101" pitchFamily="49" charset="-122"/>
              <a:ea typeface="黑体" panose="02010609060101010101" pitchFamily="49" charset="-122"/>
            </a:endParaRPr>
          </a:p>
        </p:txBody>
      </p:sp>
      <p:sp>
        <p:nvSpPr>
          <p:cNvPr id="964" name="文本框 963">
            <a:extLst>
              <a:ext uri="{FF2B5EF4-FFF2-40B4-BE49-F238E27FC236}">
                <a16:creationId xmlns:a16="http://schemas.microsoft.com/office/drawing/2014/main" id="{D6F1CC80-F740-F347-A7FC-11DF07523B10}"/>
              </a:ext>
            </a:extLst>
          </p:cNvPr>
          <p:cNvSpPr txBox="1"/>
          <p:nvPr/>
        </p:nvSpPr>
        <p:spPr>
          <a:xfrm>
            <a:off x="1654691" y="2495767"/>
            <a:ext cx="5908601" cy="646331"/>
          </a:xfrm>
          <a:prstGeom prst="rect">
            <a:avLst/>
          </a:prstGeom>
          <a:noFill/>
        </p:spPr>
        <p:txBody>
          <a:bodyPr wrap="square">
            <a:spAutoFit/>
          </a:bodyPr>
          <a:lstStyle/>
          <a:p>
            <a:pPr algn="l"/>
            <a:r>
              <a:rPr lang="zh-CN" altLang="en-US" sz="1800" b="0" i="0" u="none" strike="noStrike" baseline="0" dirty="0">
                <a:latin typeface="CIDFont+F4"/>
              </a:rPr>
              <a:t>随机生成</a:t>
            </a:r>
            <a:r>
              <a:rPr lang="en-US" altLang="zh-CN" sz="1800" b="0" i="0" u="none" strike="noStrike" baseline="0" dirty="0">
                <a:latin typeface="CIDFont+F4"/>
              </a:rPr>
              <a:t>10 </a:t>
            </a:r>
            <a:r>
              <a:rPr lang="zh-CN" altLang="en-US" sz="1800" b="0" i="0" u="none" strike="noStrike" baseline="0" dirty="0">
                <a:latin typeface="CIDFont+F4"/>
              </a:rPr>
              <a:t>万个整数，在不对</a:t>
            </a:r>
            <a:r>
              <a:rPr lang="en-US" altLang="zh-CN" sz="1800" b="0" i="0" u="none" strike="noStrike" baseline="0" dirty="0">
                <a:latin typeface="CIDFont+F4"/>
              </a:rPr>
              <a:t>10 </a:t>
            </a:r>
            <a:r>
              <a:rPr lang="zh-CN" altLang="en-US" sz="1800" b="0" i="0" u="none" strike="noStrike" baseline="0" dirty="0">
                <a:latin typeface="CIDFont+F4"/>
              </a:rPr>
              <a:t>万整数排序的情况下，如何获得最大的前</a:t>
            </a:r>
            <a:r>
              <a:rPr lang="en-US" altLang="zh-CN" sz="1800" b="0" i="0" u="none" strike="noStrike" baseline="0" dirty="0">
                <a:latin typeface="CIDFont+F4"/>
              </a:rPr>
              <a:t>100 </a:t>
            </a:r>
            <a:r>
              <a:rPr lang="zh-CN" altLang="en-US" sz="1800" b="0" i="0" u="none" strike="noStrike" baseline="0" dirty="0">
                <a:latin typeface="CIDFont+F4"/>
              </a:rPr>
              <a:t>个数</a:t>
            </a:r>
            <a:endParaRPr lang="en-US" altLang="zh-CN" b="0" i="0" dirty="0">
              <a:solidFill>
                <a:srgbClr val="333333"/>
              </a:solidFill>
              <a:effectLst/>
              <a:latin typeface="Helvetica Neue"/>
            </a:endParaRPr>
          </a:p>
        </p:txBody>
      </p:sp>
    </p:spTree>
    <p:extLst>
      <p:ext uri="{BB962C8B-B14F-4D97-AF65-F5344CB8AC3E}">
        <p14:creationId xmlns:p14="http://schemas.microsoft.com/office/powerpoint/2010/main" val="385136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冒泡排序为此算法而生</a:t>
            </a:r>
            <a:endParaRPr dirty="0"/>
          </a:p>
        </p:txBody>
      </p:sp>
      <p:sp>
        <p:nvSpPr>
          <p:cNvPr id="3" name="文本框 2">
            <a:extLst>
              <a:ext uri="{FF2B5EF4-FFF2-40B4-BE49-F238E27FC236}">
                <a16:creationId xmlns:a16="http://schemas.microsoft.com/office/drawing/2014/main" id="{85100AA7-231E-8C97-EE59-3087AEA65694}"/>
              </a:ext>
            </a:extLst>
          </p:cNvPr>
          <p:cNvSpPr txBox="1"/>
          <p:nvPr/>
        </p:nvSpPr>
        <p:spPr>
          <a:xfrm>
            <a:off x="4572000" y="1986974"/>
            <a:ext cx="4572000" cy="1384995"/>
          </a:xfrm>
          <a:prstGeom prst="rect">
            <a:avLst/>
          </a:prstGeom>
          <a:noFill/>
        </p:spPr>
        <p:txBody>
          <a:bodyPr wrap="square">
            <a:spAutoFit/>
          </a:bodyPr>
          <a:lstStyle/>
          <a:p>
            <a:pPr algn="l" fontAlgn="base"/>
            <a:r>
              <a:rPr lang="zh-CN" altLang="en-US" b="0" i="0" dirty="0">
                <a:solidFill>
                  <a:srgbClr val="4D4D4D"/>
                </a:solidFill>
                <a:effectLst/>
                <a:latin typeface="-apple-system"/>
              </a:rPr>
              <a:t>最先想到的肯定是用冒泡排序的办法：</a:t>
            </a:r>
            <a:endParaRPr lang="en-US" altLang="zh-CN" b="0" i="0" dirty="0">
              <a:solidFill>
                <a:srgbClr val="4D4D4D"/>
              </a:solidFill>
              <a:effectLst/>
              <a:latin typeface="-apple-system"/>
            </a:endParaRPr>
          </a:p>
          <a:p>
            <a:pPr algn="l" fontAlgn="base"/>
            <a:r>
              <a:rPr lang="zh-CN" altLang="en-US" b="0" i="0" dirty="0">
                <a:solidFill>
                  <a:srgbClr val="4D4D4D"/>
                </a:solidFill>
                <a:effectLst/>
                <a:latin typeface="-apple-system"/>
              </a:rPr>
              <a:t>从头到尾走</a:t>
            </a:r>
            <a:r>
              <a:rPr lang="en-US" altLang="zh-CN" b="0" i="0" dirty="0">
                <a:solidFill>
                  <a:srgbClr val="4D4D4D"/>
                </a:solidFill>
                <a:effectLst/>
                <a:latin typeface="-apple-system"/>
              </a:rPr>
              <a:t>100</a:t>
            </a:r>
            <a:r>
              <a:rPr lang="zh-CN" altLang="en-US" b="0" i="0" dirty="0">
                <a:solidFill>
                  <a:srgbClr val="4D4D4D"/>
                </a:solidFill>
                <a:effectLst/>
                <a:latin typeface="-apple-system"/>
              </a:rPr>
              <a:t>趟，自然会把最大的</a:t>
            </a:r>
            <a:r>
              <a:rPr lang="en-US" altLang="zh-CN" b="0" i="0" dirty="0">
                <a:solidFill>
                  <a:srgbClr val="4D4D4D"/>
                </a:solidFill>
                <a:effectLst/>
                <a:latin typeface="-apple-system"/>
              </a:rPr>
              <a:t>100</a:t>
            </a:r>
            <a:r>
              <a:rPr lang="zh-CN" altLang="en-US" b="0" i="0" dirty="0">
                <a:solidFill>
                  <a:srgbClr val="4D4D4D"/>
                </a:solidFill>
                <a:effectLst/>
                <a:latin typeface="-apple-system"/>
              </a:rPr>
              <a:t>个数找到。</a:t>
            </a:r>
            <a:endParaRPr lang="en-US" altLang="zh-CN" b="0" i="0" dirty="0">
              <a:solidFill>
                <a:srgbClr val="4D4D4D"/>
              </a:solidFill>
              <a:effectLst/>
              <a:latin typeface="-apple-system"/>
            </a:endParaRPr>
          </a:p>
          <a:p>
            <a:pPr algn="l" fontAlgn="base"/>
            <a:r>
              <a:rPr lang="zh-CN" altLang="en-US" dirty="0">
                <a:solidFill>
                  <a:srgbClr val="4D4D4D"/>
                </a:solidFill>
                <a:latin typeface="-apple-system"/>
              </a:rPr>
              <a:t>时间复杂度为 </a:t>
            </a:r>
            <a:r>
              <a:rPr lang="en-US" altLang="zh-CN" dirty="0">
                <a:solidFill>
                  <a:srgbClr val="4D4D4D"/>
                </a:solidFill>
                <a:latin typeface="-apple-system"/>
              </a:rPr>
              <a:t>100n</a:t>
            </a:r>
            <a:r>
              <a:rPr lang="zh-CN" altLang="en-US" dirty="0">
                <a:solidFill>
                  <a:srgbClr val="4D4D4D"/>
                </a:solidFill>
                <a:latin typeface="-apple-system"/>
              </a:rPr>
              <a:t>， 并不算很高。</a:t>
            </a:r>
            <a:endParaRPr lang="en-US" altLang="zh-CN" dirty="0">
              <a:solidFill>
                <a:srgbClr val="4D4D4D"/>
              </a:solidFill>
              <a:latin typeface="-apple-system"/>
            </a:endParaRPr>
          </a:p>
          <a:p>
            <a:pPr algn="l" fontAlgn="base"/>
            <a:endParaRPr lang="en-US" altLang="zh-CN" dirty="0">
              <a:solidFill>
                <a:srgbClr val="4D4D4D"/>
              </a:solidFill>
              <a:latin typeface="-apple-system"/>
            </a:endParaRPr>
          </a:p>
          <a:p>
            <a:pPr algn="l" fontAlgn="base"/>
            <a:r>
              <a:rPr lang="zh-CN" altLang="en-US" dirty="0">
                <a:solidFill>
                  <a:srgbClr val="4D4D4D"/>
                </a:solidFill>
                <a:latin typeface="-apple-system"/>
              </a:rPr>
              <a:t>代码实现也很简单，只需要把外层循环由原来的</a:t>
            </a:r>
            <a:r>
              <a:rPr lang="en-US" altLang="zh-CN" dirty="0">
                <a:solidFill>
                  <a:srgbClr val="4D4D4D"/>
                </a:solidFill>
                <a:latin typeface="-apple-system"/>
              </a:rPr>
              <a:t>n</a:t>
            </a:r>
            <a:r>
              <a:rPr lang="zh-CN" altLang="en-US" dirty="0">
                <a:solidFill>
                  <a:srgbClr val="4D4D4D"/>
                </a:solidFill>
                <a:latin typeface="-apple-system"/>
              </a:rPr>
              <a:t>改为</a:t>
            </a:r>
            <a:r>
              <a:rPr lang="en-US" altLang="zh-CN" dirty="0">
                <a:solidFill>
                  <a:srgbClr val="4D4D4D"/>
                </a:solidFill>
                <a:latin typeface="-apple-system"/>
              </a:rPr>
              <a:t>100</a:t>
            </a:r>
            <a:r>
              <a:rPr lang="zh-CN" altLang="en-US" dirty="0">
                <a:solidFill>
                  <a:srgbClr val="4D4D4D"/>
                </a:solidFill>
                <a:latin typeface="-apple-system"/>
              </a:rPr>
              <a:t>即可。</a:t>
            </a:r>
            <a:endParaRPr lang="zh-CN" altLang="en-US" dirty="0"/>
          </a:p>
        </p:txBody>
      </p:sp>
      <p:sp>
        <p:nvSpPr>
          <p:cNvPr id="4" name="文本框 3">
            <a:extLst>
              <a:ext uri="{FF2B5EF4-FFF2-40B4-BE49-F238E27FC236}">
                <a16:creationId xmlns:a16="http://schemas.microsoft.com/office/drawing/2014/main" id="{FCA4087E-1054-DF47-5F9C-3458D7B8FE9B}"/>
              </a:ext>
            </a:extLst>
          </p:cNvPr>
          <p:cNvSpPr txBox="1"/>
          <p:nvPr/>
        </p:nvSpPr>
        <p:spPr>
          <a:xfrm>
            <a:off x="272902" y="1771531"/>
            <a:ext cx="4483396" cy="1600438"/>
          </a:xfrm>
          <a:prstGeom prst="rect">
            <a:avLst/>
          </a:prstGeom>
          <a:noFill/>
        </p:spPr>
        <p:txBody>
          <a:bodyPr wrap="square">
            <a:spAutoFit/>
          </a:bodyPr>
          <a:lstStyle/>
          <a:p>
            <a:pPr algn="l"/>
            <a:r>
              <a:rPr lang="nb-NO" altLang="zh-CN" b="0" i="0" dirty="0">
                <a:solidFill>
                  <a:srgbClr val="A626A4"/>
                </a:solidFill>
                <a:effectLst/>
                <a:latin typeface="Consolas" panose="020B0609020204030204" pitchFamily="49" charset="0"/>
              </a:rPr>
              <a:t>void</a:t>
            </a:r>
            <a:r>
              <a:rPr lang="nb-NO" altLang="zh-CN" b="0" i="0" dirty="0">
                <a:solidFill>
                  <a:srgbClr val="5C5C5C"/>
                </a:solidFill>
                <a:effectLst/>
                <a:latin typeface="Consolas" panose="020B0609020204030204" pitchFamily="49" charset="0"/>
              </a:rPr>
              <a:t> </a:t>
            </a:r>
            <a:r>
              <a:rPr lang="nb-NO" altLang="zh-CN" b="0" i="0" dirty="0">
                <a:solidFill>
                  <a:srgbClr val="4078F2"/>
                </a:solidFill>
                <a:effectLst/>
                <a:latin typeface="Consolas" panose="020B0609020204030204" pitchFamily="49" charset="0"/>
              </a:rPr>
              <a:t>bubble_sort</a:t>
            </a:r>
            <a:r>
              <a:rPr lang="nb-NO" altLang="zh-CN" b="0" i="0" dirty="0">
                <a:solidFill>
                  <a:srgbClr val="5C5C5C"/>
                </a:solidFill>
                <a:effectLst/>
                <a:latin typeface="Consolas" panose="020B0609020204030204" pitchFamily="49" charset="0"/>
              </a:rPr>
              <a:t>(T arr[], </a:t>
            </a:r>
            <a:r>
              <a:rPr lang="nb-NO" altLang="zh-CN" b="0" i="0" dirty="0">
                <a:solidFill>
                  <a:srgbClr val="A626A4"/>
                </a:solidFill>
                <a:effectLst/>
                <a:latin typeface="Consolas" panose="020B0609020204030204" pitchFamily="49" charset="0"/>
              </a:rPr>
              <a:t>int</a:t>
            </a:r>
            <a:r>
              <a:rPr lang="nb-NO" altLang="zh-CN" b="0" i="0" dirty="0">
                <a:solidFill>
                  <a:srgbClr val="5C5C5C"/>
                </a:solidFill>
                <a:effectLst/>
                <a:latin typeface="Consolas" panose="020B0609020204030204" pitchFamily="49" charset="0"/>
              </a:rPr>
              <a:t> len) {</a:t>
            </a:r>
          </a:p>
          <a:p>
            <a:pPr algn="l"/>
            <a:r>
              <a:rPr lang="nb-NO" altLang="zh-CN" b="0" i="0" dirty="0">
                <a:solidFill>
                  <a:srgbClr val="5C5C5C"/>
                </a:solidFill>
                <a:effectLst/>
                <a:latin typeface="Consolas" panose="020B0609020204030204" pitchFamily="49" charset="0"/>
              </a:rPr>
              <a:t>        </a:t>
            </a:r>
            <a:r>
              <a:rPr lang="nb-NO" altLang="zh-CN" b="0" i="0" dirty="0">
                <a:solidFill>
                  <a:srgbClr val="A626A4"/>
                </a:solidFill>
                <a:effectLst/>
                <a:latin typeface="Consolas" panose="020B0609020204030204" pitchFamily="49" charset="0"/>
              </a:rPr>
              <a:t>int</a:t>
            </a:r>
            <a:r>
              <a:rPr lang="nb-NO" altLang="zh-CN" b="0" i="0" dirty="0">
                <a:solidFill>
                  <a:srgbClr val="5C5C5C"/>
                </a:solidFill>
                <a:effectLst/>
                <a:latin typeface="Consolas" panose="020B0609020204030204" pitchFamily="49" charset="0"/>
              </a:rPr>
              <a:t> i, j;</a:t>
            </a:r>
          </a:p>
          <a:p>
            <a:pPr algn="l"/>
            <a:r>
              <a:rPr lang="nb-NO" altLang="zh-CN" b="0" i="0" dirty="0">
                <a:solidFill>
                  <a:srgbClr val="5C5C5C"/>
                </a:solidFill>
                <a:effectLst/>
                <a:latin typeface="Consolas" panose="020B0609020204030204" pitchFamily="49" charset="0"/>
              </a:rPr>
              <a:t>        </a:t>
            </a:r>
            <a:r>
              <a:rPr lang="nb-NO" altLang="zh-CN" b="0" i="0" dirty="0">
                <a:solidFill>
                  <a:srgbClr val="A626A4"/>
                </a:solidFill>
                <a:effectLst/>
                <a:latin typeface="Consolas" panose="020B0609020204030204" pitchFamily="49" charset="0"/>
              </a:rPr>
              <a:t>for</a:t>
            </a:r>
            <a:r>
              <a:rPr lang="nb-NO" altLang="zh-CN" b="0" i="0" dirty="0">
                <a:solidFill>
                  <a:srgbClr val="5C5C5C"/>
                </a:solidFill>
                <a:effectLst/>
                <a:latin typeface="Consolas" panose="020B0609020204030204" pitchFamily="49" charset="0"/>
              </a:rPr>
              <a:t> (i = </a:t>
            </a:r>
            <a:r>
              <a:rPr lang="nb-NO" altLang="zh-CN" b="0" i="0" dirty="0">
                <a:solidFill>
                  <a:srgbClr val="986801"/>
                </a:solidFill>
                <a:effectLst/>
                <a:latin typeface="Consolas" panose="020B0609020204030204" pitchFamily="49" charset="0"/>
              </a:rPr>
              <a:t>0</a:t>
            </a:r>
            <a:r>
              <a:rPr lang="nb-NO" altLang="zh-CN" b="0" i="0" dirty="0">
                <a:solidFill>
                  <a:srgbClr val="5C5C5C"/>
                </a:solidFill>
                <a:effectLst/>
                <a:latin typeface="Consolas" panose="020B0609020204030204" pitchFamily="49" charset="0"/>
              </a:rPr>
              <a:t>; i &lt; </a:t>
            </a:r>
            <a:r>
              <a:rPr lang="en-US" altLang="zh-CN" b="0" i="0" dirty="0">
                <a:solidFill>
                  <a:srgbClr val="5C5C5C"/>
                </a:solidFill>
                <a:effectLst/>
                <a:latin typeface="Consolas" panose="020B0609020204030204" pitchFamily="49" charset="0"/>
              </a:rPr>
              <a:t>100</a:t>
            </a:r>
            <a:r>
              <a:rPr lang="nb-NO" altLang="zh-CN" b="0" i="0" dirty="0">
                <a:solidFill>
                  <a:srgbClr val="5C5C5C"/>
                </a:solidFill>
                <a:effectLst/>
                <a:latin typeface="Consolas" panose="020B0609020204030204" pitchFamily="49" charset="0"/>
              </a:rPr>
              <a:t>; i++)</a:t>
            </a:r>
          </a:p>
          <a:p>
            <a:pPr algn="l"/>
            <a:r>
              <a:rPr lang="nb-NO" altLang="zh-CN" b="0" i="0" dirty="0">
                <a:solidFill>
                  <a:srgbClr val="5C5C5C"/>
                </a:solidFill>
                <a:effectLst/>
                <a:latin typeface="Consolas" panose="020B0609020204030204" pitchFamily="49" charset="0"/>
              </a:rPr>
              <a:t>          </a:t>
            </a:r>
            <a:r>
              <a:rPr lang="nb-NO" altLang="zh-CN" b="0" i="0" dirty="0">
                <a:solidFill>
                  <a:srgbClr val="A626A4"/>
                </a:solidFill>
                <a:effectLst/>
                <a:latin typeface="Consolas" panose="020B0609020204030204" pitchFamily="49" charset="0"/>
              </a:rPr>
              <a:t>for</a:t>
            </a:r>
            <a:r>
              <a:rPr lang="nb-NO" altLang="zh-CN" b="0" i="0" dirty="0">
                <a:solidFill>
                  <a:srgbClr val="5C5C5C"/>
                </a:solidFill>
                <a:effectLst/>
                <a:latin typeface="Consolas" panose="020B0609020204030204" pitchFamily="49" charset="0"/>
              </a:rPr>
              <a:t> (j = </a:t>
            </a:r>
            <a:r>
              <a:rPr lang="nb-NO" altLang="zh-CN" b="0" i="0" dirty="0">
                <a:solidFill>
                  <a:srgbClr val="986801"/>
                </a:solidFill>
                <a:effectLst/>
                <a:latin typeface="Consolas" panose="020B0609020204030204" pitchFamily="49" charset="0"/>
              </a:rPr>
              <a:t>0</a:t>
            </a:r>
            <a:r>
              <a:rPr lang="nb-NO" altLang="zh-CN" b="0" i="0" dirty="0">
                <a:solidFill>
                  <a:srgbClr val="5C5C5C"/>
                </a:solidFill>
                <a:effectLst/>
                <a:latin typeface="Consolas" panose="020B0609020204030204" pitchFamily="49" charset="0"/>
              </a:rPr>
              <a:t>; j &lt; len - </a:t>
            </a:r>
            <a:r>
              <a:rPr lang="nb-NO" altLang="zh-CN" b="0" i="0" dirty="0">
                <a:solidFill>
                  <a:srgbClr val="986801"/>
                </a:solidFill>
                <a:effectLst/>
                <a:latin typeface="Consolas" panose="020B0609020204030204" pitchFamily="49" charset="0"/>
              </a:rPr>
              <a:t>1</a:t>
            </a:r>
            <a:r>
              <a:rPr lang="nb-NO" altLang="zh-CN" b="0" i="0" dirty="0">
                <a:solidFill>
                  <a:srgbClr val="5C5C5C"/>
                </a:solidFill>
                <a:effectLst/>
                <a:latin typeface="Consolas" panose="020B0609020204030204" pitchFamily="49" charset="0"/>
              </a:rPr>
              <a:t> - i; j++)</a:t>
            </a:r>
          </a:p>
          <a:p>
            <a:pPr algn="l"/>
            <a:r>
              <a:rPr lang="nb-NO" altLang="zh-CN" b="0" i="0" dirty="0">
                <a:solidFill>
                  <a:srgbClr val="5C5C5C"/>
                </a:solidFill>
                <a:effectLst/>
                <a:latin typeface="Consolas" panose="020B0609020204030204" pitchFamily="49" charset="0"/>
              </a:rPr>
              <a:t>            </a:t>
            </a:r>
            <a:r>
              <a:rPr lang="nb-NO" altLang="zh-CN" b="0" i="0" dirty="0">
                <a:solidFill>
                  <a:srgbClr val="A626A4"/>
                </a:solidFill>
                <a:effectLst/>
                <a:latin typeface="Consolas" panose="020B0609020204030204" pitchFamily="49" charset="0"/>
              </a:rPr>
              <a:t>if</a:t>
            </a:r>
            <a:r>
              <a:rPr lang="nb-NO" altLang="zh-CN" b="0" i="0" dirty="0">
                <a:solidFill>
                  <a:srgbClr val="5C5C5C"/>
                </a:solidFill>
                <a:effectLst/>
                <a:latin typeface="Consolas" panose="020B0609020204030204" pitchFamily="49" charset="0"/>
              </a:rPr>
              <a:t> (arr[j] &gt; arr[j + </a:t>
            </a:r>
            <a:r>
              <a:rPr lang="nb-NO" altLang="zh-CN" b="0" i="0" dirty="0">
                <a:solidFill>
                  <a:srgbClr val="986801"/>
                </a:solidFill>
                <a:effectLst/>
                <a:latin typeface="Consolas" panose="020B0609020204030204" pitchFamily="49" charset="0"/>
              </a:rPr>
              <a:t>1</a:t>
            </a:r>
            <a:r>
              <a:rPr lang="nb-NO" altLang="zh-CN" b="0" i="0" dirty="0">
                <a:solidFill>
                  <a:srgbClr val="5C5C5C"/>
                </a:solidFill>
                <a:effectLst/>
                <a:latin typeface="Consolas" panose="020B0609020204030204" pitchFamily="49" charset="0"/>
              </a:rPr>
              <a:t>])</a:t>
            </a:r>
          </a:p>
          <a:p>
            <a:pPr algn="l"/>
            <a:r>
              <a:rPr lang="nb-NO" altLang="zh-CN" b="0" i="0" dirty="0">
                <a:solidFill>
                  <a:srgbClr val="5C5C5C"/>
                </a:solidFill>
                <a:effectLst/>
                <a:latin typeface="Consolas" panose="020B0609020204030204" pitchFamily="49" charset="0"/>
              </a:rPr>
              <a:t>              swap(arr[j], arr[j + </a:t>
            </a:r>
            <a:r>
              <a:rPr lang="nb-NO" altLang="zh-CN" b="0" i="0" dirty="0">
                <a:solidFill>
                  <a:srgbClr val="986801"/>
                </a:solidFill>
                <a:effectLst/>
                <a:latin typeface="Consolas" panose="020B0609020204030204" pitchFamily="49" charset="0"/>
              </a:rPr>
              <a:t>1</a:t>
            </a:r>
            <a:r>
              <a:rPr lang="nb-NO" altLang="zh-CN" b="0" i="0" dirty="0">
                <a:solidFill>
                  <a:srgbClr val="5C5C5C"/>
                </a:solidFill>
                <a:effectLst/>
                <a:latin typeface="Consolas" panose="020B0609020204030204" pitchFamily="49" charset="0"/>
              </a:rPr>
              <a:t>]);</a:t>
            </a:r>
          </a:p>
          <a:p>
            <a:pPr algn="l"/>
            <a:r>
              <a:rPr lang="nb-NO" altLang="zh-CN"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300509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抽屉存储</a:t>
            </a:r>
            <a:endParaRPr dirty="0"/>
          </a:p>
        </p:txBody>
      </p:sp>
      <p:sp>
        <p:nvSpPr>
          <p:cNvPr id="3" name="文本框 2">
            <a:extLst>
              <a:ext uri="{FF2B5EF4-FFF2-40B4-BE49-F238E27FC236}">
                <a16:creationId xmlns:a16="http://schemas.microsoft.com/office/drawing/2014/main" id="{85100AA7-231E-8C97-EE59-3087AEA65694}"/>
              </a:ext>
            </a:extLst>
          </p:cNvPr>
          <p:cNvSpPr txBox="1"/>
          <p:nvPr/>
        </p:nvSpPr>
        <p:spPr>
          <a:xfrm>
            <a:off x="4572000" y="1986974"/>
            <a:ext cx="4299098" cy="1600438"/>
          </a:xfrm>
          <a:prstGeom prst="rect">
            <a:avLst/>
          </a:prstGeom>
          <a:noFill/>
        </p:spPr>
        <p:txBody>
          <a:bodyPr wrap="square">
            <a:spAutoFit/>
          </a:bodyPr>
          <a:lstStyle/>
          <a:p>
            <a:pPr algn="l" fontAlgn="base"/>
            <a:r>
              <a:rPr lang="zh-CN" altLang="en-US" b="0" i="0" dirty="0">
                <a:solidFill>
                  <a:srgbClr val="4D4D4D"/>
                </a:solidFill>
                <a:effectLst/>
                <a:latin typeface="-apple-system"/>
              </a:rPr>
              <a:t>也可以建立一个长为</a:t>
            </a:r>
            <a:r>
              <a:rPr lang="en-US" altLang="zh-CN" b="0" i="0" dirty="0">
                <a:solidFill>
                  <a:srgbClr val="4D4D4D"/>
                </a:solidFill>
                <a:effectLst/>
                <a:latin typeface="-apple-system"/>
              </a:rPr>
              <a:t>100</a:t>
            </a:r>
            <a:r>
              <a:rPr lang="zh-CN" altLang="en-US" b="0" i="0" dirty="0">
                <a:solidFill>
                  <a:srgbClr val="4D4D4D"/>
                </a:solidFill>
                <a:effectLst/>
                <a:latin typeface="-apple-system"/>
              </a:rPr>
              <a:t>的抽屉，每次遍历数组的一个元素时就与抽屉中元素的最小值作比较，如果大于最小值就替换之然后对抽屉重新排序。</a:t>
            </a:r>
            <a:endParaRPr lang="en-US" altLang="zh-CN" b="0" i="0" dirty="0">
              <a:solidFill>
                <a:srgbClr val="4D4D4D"/>
              </a:solidFill>
              <a:effectLst/>
              <a:latin typeface="-apple-system"/>
            </a:endParaRPr>
          </a:p>
          <a:p>
            <a:pPr algn="l" fontAlgn="base"/>
            <a:endParaRPr lang="en-US" altLang="zh-CN" dirty="0">
              <a:solidFill>
                <a:srgbClr val="4D4D4D"/>
              </a:solidFill>
              <a:latin typeface="-apple-system"/>
            </a:endParaRPr>
          </a:p>
          <a:p>
            <a:pPr algn="l" fontAlgn="base"/>
            <a:r>
              <a:rPr lang="zh-CN" altLang="en-US" dirty="0">
                <a:solidFill>
                  <a:srgbClr val="4D4D4D"/>
                </a:solidFill>
                <a:latin typeface="-apple-system"/>
              </a:rPr>
              <a:t>这样只需要完整遍历一遍数组就可以得到</a:t>
            </a:r>
            <a:endParaRPr lang="en-US" altLang="zh-CN" dirty="0">
              <a:solidFill>
                <a:srgbClr val="4D4D4D"/>
              </a:solidFill>
              <a:latin typeface="-apple-system"/>
            </a:endParaRPr>
          </a:p>
          <a:p>
            <a:pPr algn="l" fontAlgn="base"/>
            <a:endParaRPr lang="en-US" altLang="zh-CN" dirty="0">
              <a:solidFill>
                <a:srgbClr val="4D4D4D"/>
              </a:solidFill>
              <a:latin typeface="-apple-system"/>
            </a:endParaRPr>
          </a:p>
          <a:p>
            <a:pPr algn="l" fontAlgn="base"/>
            <a:r>
              <a:rPr lang="zh-CN" altLang="en-US" dirty="0">
                <a:solidFill>
                  <a:srgbClr val="4D4D4D"/>
                </a:solidFill>
                <a:latin typeface="-apple-system"/>
              </a:rPr>
              <a:t>这种方法在抽屉长度小的时候很有优势。</a:t>
            </a:r>
            <a:endParaRPr lang="zh-CN" altLang="en-US" dirty="0"/>
          </a:p>
        </p:txBody>
      </p:sp>
      <p:sp>
        <p:nvSpPr>
          <p:cNvPr id="4" name="文本框 3">
            <a:extLst>
              <a:ext uri="{FF2B5EF4-FFF2-40B4-BE49-F238E27FC236}">
                <a16:creationId xmlns:a16="http://schemas.microsoft.com/office/drawing/2014/main" id="{FCA4087E-1054-DF47-5F9C-3458D7B8FE9B}"/>
              </a:ext>
            </a:extLst>
          </p:cNvPr>
          <p:cNvSpPr txBox="1"/>
          <p:nvPr/>
        </p:nvSpPr>
        <p:spPr>
          <a:xfrm>
            <a:off x="216195" y="1424201"/>
            <a:ext cx="4483396" cy="2523768"/>
          </a:xfrm>
          <a:prstGeom prst="rect">
            <a:avLst/>
          </a:prstGeom>
          <a:noFill/>
        </p:spPr>
        <p:txBody>
          <a:bodyPr wrap="square">
            <a:spAutoFit/>
          </a:bodyPr>
          <a:lstStyle/>
          <a:p>
            <a:pPr algn="l">
              <a:lnSpc>
                <a:spcPct val="150000"/>
              </a:lnSpc>
            </a:pPr>
            <a:r>
              <a:rPr lang="zh-CN" altLang="nb-NO" sz="1200" b="0" i="0" dirty="0">
                <a:solidFill>
                  <a:srgbClr val="A626A4"/>
                </a:solidFill>
                <a:effectLst/>
                <a:latin typeface="Consolas" panose="020B0609020204030204" pitchFamily="49" charset="0"/>
              </a:rPr>
              <a:t>　</a:t>
            </a:r>
            <a:r>
              <a:rPr lang="nb-NO" altLang="zh-CN" sz="1200" b="0" i="0" dirty="0">
                <a:solidFill>
                  <a:srgbClr val="A626A4"/>
                </a:solidFill>
                <a:effectLst/>
                <a:latin typeface="Consolas" panose="020B0609020204030204" pitchFamily="49" charset="0"/>
              </a:rPr>
              <a:t>A[N]</a:t>
            </a:r>
            <a:r>
              <a:rPr lang="zh-CN" altLang="nb-NO" sz="1200" b="0" i="0" dirty="0">
                <a:solidFill>
                  <a:srgbClr val="A626A4"/>
                </a:solidFill>
                <a:effectLst/>
                <a:latin typeface="Consolas" panose="020B0609020204030204" pitchFamily="49" charset="0"/>
              </a:rPr>
              <a:t>，</a:t>
            </a:r>
            <a:r>
              <a:rPr lang="nb-NO" altLang="zh-CN" sz="1200" b="0" i="0" dirty="0">
                <a:solidFill>
                  <a:srgbClr val="A626A4"/>
                </a:solidFill>
                <a:effectLst/>
                <a:latin typeface="Consolas" panose="020B0609020204030204" pitchFamily="49" charset="0"/>
              </a:rPr>
              <a:t>a[m]</a:t>
            </a:r>
            <a:r>
              <a:rPr lang="zh-CN" altLang="nb-NO" sz="1200" b="0" i="0" dirty="0">
                <a:solidFill>
                  <a:srgbClr val="A626A4"/>
                </a:solidFill>
                <a:effectLst/>
                <a:latin typeface="Consolas" panose="020B0609020204030204" pitchFamily="49" charset="0"/>
              </a:rPr>
              <a:t>（</a:t>
            </a:r>
            <a:r>
              <a:rPr lang="zh-CN" altLang="en-US" sz="1200" b="0" i="0" dirty="0">
                <a:solidFill>
                  <a:srgbClr val="A626A4"/>
                </a:solidFill>
                <a:effectLst/>
                <a:latin typeface="Consolas" panose="020B0609020204030204" pitchFamily="49" charset="0"/>
              </a:rPr>
              <a:t>分别为原始数组和降序数组，其中</a:t>
            </a:r>
            <a:r>
              <a:rPr lang="nb-NO" altLang="zh-CN" sz="1200" b="0" i="0" dirty="0">
                <a:solidFill>
                  <a:srgbClr val="A626A4"/>
                </a:solidFill>
                <a:effectLst/>
                <a:latin typeface="Consolas" panose="020B0609020204030204" pitchFamily="49" charset="0"/>
              </a:rPr>
              <a:t>N=10000</a:t>
            </a:r>
            <a:r>
              <a:rPr lang="zh-CN" altLang="nb-NO" sz="1200" b="0" i="0" dirty="0">
                <a:solidFill>
                  <a:srgbClr val="A626A4"/>
                </a:solidFill>
                <a:effectLst/>
                <a:latin typeface="Consolas" panose="020B0609020204030204" pitchFamily="49" charset="0"/>
              </a:rPr>
              <a:t>，</a:t>
            </a:r>
            <a:r>
              <a:rPr lang="nb-NO" altLang="zh-CN" sz="1200" b="0" i="0" dirty="0">
                <a:solidFill>
                  <a:srgbClr val="A626A4"/>
                </a:solidFill>
                <a:effectLst/>
                <a:latin typeface="Consolas" panose="020B0609020204030204" pitchFamily="49" charset="0"/>
              </a:rPr>
              <a:t>m=10</a:t>
            </a:r>
            <a:r>
              <a:rPr lang="en-US" altLang="zh-CN" sz="1200" b="0" i="0" dirty="0">
                <a:solidFill>
                  <a:srgbClr val="A626A4"/>
                </a:solidFill>
                <a:effectLst/>
                <a:latin typeface="Consolas" panose="020B0609020204030204" pitchFamily="49" charset="0"/>
              </a:rPr>
              <a:t>0</a:t>
            </a:r>
            <a:r>
              <a:rPr lang="zh-CN" altLang="nb-NO" sz="1200" b="0" i="0" dirty="0">
                <a:solidFill>
                  <a:srgbClr val="A626A4"/>
                </a:solidFill>
                <a:effectLst/>
                <a:latin typeface="Consolas" panose="020B0609020204030204" pitchFamily="49" charset="0"/>
              </a:rPr>
              <a:t>）</a:t>
            </a:r>
          </a:p>
          <a:p>
            <a:pPr algn="l"/>
            <a:r>
              <a:rPr lang="zh-CN" altLang="nb-NO" sz="1200" b="0" i="0" dirty="0">
                <a:solidFill>
                  <a:srgbClr val="A626A4"/>
                </a:solidFill>
                <a:effectLst/>
                <a:latin typeface="Consolas" panose="020B0609020204030204" pitchFamily="49" charset="0"/>
              </a:rPr>
              <a:t>　　</a:t>
            </a:r>
            <a:r>
              <a:rPr lang="nb-NO" altLang="zh-CN" sz="1200" b="0" i="0" dirty="0">
                <a:solidFill>
                  <a:srgbClr val="A626A4"/>
                </a:solidFill>
                <a:effectLst/>
                <a:latin typeface="Consolas" panose="020B0609020204030204" pitchFamily="49" charset="0"/>
              </a:rPr>
              <a:t>a = A[0 ... </a:t>
            </a:r>
            <a:r>
              <a:rPr lang="en-US" altLang="zh-CN" sz="1200" b="0" i="0" dirty="0">
                <a:solidFill>
                  <a:srgbClr val="A626A4"/>
                </a:solidFill>
                <a:effectLst/>
                <a:latin typeface="Consolas" panose="020B0609020204030204" pitchFamily="49" charset="0"/>
              </a:rPr>
              <a:t>100</a:t>
            </a:r>
            <a:r>
              <a:rPr lang="nb-NO" altLang="zh-CN" sz="1200" b="0" i="0" dirty="0">
                <a:solidFill>
                  <a:srgbClr val="A626A4"/>
                </a:solidFill>
                <a:effectLst/>
                <a:latin typeface="Consolas" panose="020B0609020204030204" pitchFamily="49" charset="0"/>
              </a:rPr>
              <a:t>]</a:t>
            </a:r>
            <a:r>
              <a:rPr lang="zh-CN" altLang="nb-NO" sz="1200" b="0" i="0" dirty="0">
                <a:solidFill>
                  <a:srgbClr val="A626A4"/>
                </a:solidFill>
                <a:effectLst/>
                <a:latin typeface="Consolas" panose="020B0609020204030204" pitchFamily="49" charset="0"/>
              </a:rPr>
              <a:t>（</a:t>
            </a:r>
            <a:r>
              <a:rPr lang="zh-CN" altLang="en-US" sz="1200" b="0" i="0" dirty="0">
                <a:solidFill>
                  <a:srgbClr val="A626A4"/>
                </a:solidFill>
                <a:effectLst/>
                <a:latin typeface="Consolas" panose="020B0609020204030204" pitchFamily="49" charset="0"/>
              </a:rPr>
              <a:t>将数组</a:t>
            </a:r>
            <a:r>
              <a:rPr lang="nb-NO" altLang="zh-CN" sz="1200" b="0" i="0" dirty="0">
                <a:solidFill>
                  <a:srgbClr val="A626A4"/>
                </a:solidFill>
                <a:effectLst/>
                <a:latin typeface="Consolas" panose="020B0609020204030204" pitchFamily="49" charset="0"/>
              </a:rPr>
              <a:t>A</a:t>
            </a:r>
            <a:r>
              <a:rPr lang="zh-CN" altLang="en-US" sz="1200" b="0" i="0" dirty="0">
                <a:solidFill>
                  <a:srgbClr val="A626A4"/>
                </a:solidFill>
                <a:effectLst/>
                <a:latin typeface="Consolas" panose="020B0609020204030204" pitchFamily="49" charset="0"/>
              </a:rPr>
              <a:t>的前</a:t>
            </a:r>
            <a:r>
              <a:rPr lang="en-US" altLang="zh-CN" sz="1200" b="0" i="0" dirty="0">
                <a:solidFill>
                  <a:srgbClr val="A626A4"/>
                </a:solidFill>
                <a:effectLst/>
                <a:latin typeface="Consolas" panose="020B0609020204030204" pitchFamily="49" charset="0"/>
              </a:rPr>
              <a:t>10</a:t>
            </a:r>
            <a:r>
              <a:rPr lang="zh-CN" altLang="en-US" sz="1200" b="0" i="0" dirty="0">
                <a:solidFill>
                  <a:srgbClr val="A626A4"/>
                </a:solidFill>
                <a:effectLst/>
                <a:latin typeface="Consolas" panose="020B0609020204030204" pitchFamily="49" charset="0"/>
              </a:rPr>
              <a:t>个数赋给数组</a:t>
            </a:r>
            <a:r>
              <a:rPr lang="nb-NO" altLang="zh-CN" sz="1200" b="0" i="0" dirty="0">
                <a:solidFill>
                  <a:srgbClr val="A626A4"/>
                </a:solidFill>
                <a:effectLst/>
                <a:latin typeface="Consolas" panose="020B0609020204030204" pitchFamily="49" charset="0"/>
              </a:rPr>
              <a:t>a</a:t>
            </a:r>
            <a:r>
              <a:rPr lang="zh-CN" altLang="nb-NO" sz="1200" b="0" i="0" dirty="0">
                <a:solidFill>
                  <a:srgbClr val="A626A4"/>
                </a:solidFill>
                <a:effectLst/>
                <a:latin typeface="Consolas" panose="020B0609020204030204" pitchFamily="49" charset="0"/>
              </a:rPr>
              <a:t>）</a:t>
            </a:r>
          </a:p>
          <a:p>
            <a:pPr algn="l"/>
            <a:r>
              <a:rPr lang="zh-CN" altLang="nb-NO" sz="1200" b="0" i="0" dirty="0">
                <a:solidFill>
                  <a:srgbClr val="A626A4"/>
                </a:solidFill>
                <a:effectLst/>
                <a:latin typeface="Consolas" panose="020B0609020204030204" pitchFamily="49" charset="0"/>
              </a:rPr>
              <a:t>　　</a:t>
            </a:r>
            <a:r>
              <a:rPr lang="nb-NO" altLang="zh-CN" sz="1200" b="0" i="0" dirty="0">
                <a:solidFill>
                  <a:srgbClr val="A626A4"/>
                </a:solidFill>
                <a:effectLst/>
                <a:latin typeface="Consolas" panose="020B0609020204030204" pitchFamily="49" charset="0"/>
              </a:rPr>
              <a:t>sort a</a:t>
            </a:r>
            <a:r>
              <a:rPr lang="zh-CN" altLang="nb-NO" sz="1200" b="0" i="0" dirty="0">
                <a:solidFill>
                  <a:srgbClr val="A626A4"/>
                </a:solidFill>
                <a:effectLst/>
                <a:latin typeface="Consolas" panose="020B0609020204030204" pitchFamily="49" charset="0"/>
              </a:rPr>
              <a:t>（</a:t>
            </a:r>
            <a:r>
              <a:rPr lang="zh-CN" altLang="en-US" sz="1200" b="0" i="0" dirty="0">
                <a:solidFill>
                  <a:srgbClr val="A626A4"/>
                </a:solidFill>
                <a:effectLst/>
                <a:latin typeface="Consolas" panose="020B0609020204030204" pitchFamily="49" charset="0"/>
              </a:rPr>
              <a:t>将组数</a:t>
            </a:r>
            <a:r>
              <a:rPr lang="nb-NO" altLang="zh-CN" sz="1200" b="0" i="0" dirty="0">
                <a:solidFill>
                  <a:srgbClr val="A626A4"/>
                </a:solidFill>
                <a:effectLst/>
                <a:latin typeface="Consolas" panose="020B0609020204030204" pitchFamily="49" charset="0"/>
              </a:rPr>
              <a:t>a</a:t>
            </a:r>
            <a:r>
              <a:rPr lang="zh-CN" altLang="en-US" sz="1200" b="0" i="0" dirty="0">
                <a:solidFill>
                  <a:srgbClr val="A626A4"/>
                </a:solidFill>
                <a:effectLst/>
                <a:latin typeface="Consolas" panose="020B0609020204030204" pitchFamily="49" charset="0"/>
              </a:rPr>
              <a:t>降序排序）</a:t>
            </a:r>
          </a:p>
          <a:p>
            <a:pPr algn="l"/>
            <a:r>
              <a:rPr lang="zh-CN" altLang="en-US" sz="1200" b="0" i="0" dirty="0">
                <a:solidFill>
                  <a:srgbClr val="A626A4"/>
                </a:solidFill>
                <a:effectLst/>
                <a:latin typeface="Consolas" panose="020B0609020204030204" pitchFamily="49" charset="0"/>
              </a:rPr>
              <a:t>　　</a:t>
            </a:r>
            <a:r>
              <a:rPr lang="nb-NO" altLang="zh-CN" sz="1200" b="0" i="0" dirty="0">
                <a:solidFill>
                  <a:srgbClr val="A626A4"/>
                </a:solidFill>
                <a:effectLst/>
                <a:latin typeface="Consolas" panose="020B0609020204030204" pitchFamily="49" charset="0"/>
              </a:rPr>
              <a:t>for i in A[ </a:t>
            </a:r>
            <a:r>
              <a:rPr lang="en-US" altLang="zh-CN" sz="1200" b="0" i="0" dirty="0">
                <a:solidFill>
                  <a:srgbClr val="A626A4"/>
                </a:solidFill>
                <a:effectLst/>
                <a:latin typeface="Consolas" panose="020B0609020204030204" pitchFamily="49" charset="0"/>
              </a:rPr>
              <a:t>100</a:t>
            </a:r>
            <a:r>
              <a:rPr lang="nb-NO" altLang="zh-CN" sz="1200" b="0" i="0" dirty="0">
                <a:solidFill>
                  <a:srgbClr val="A626A4"/>
                </a:solidFill>
                <a:effectLst/>
                <a:latin typeface="Consolas" panose="020B0609020204030204" pitchFamily="49" charset="0"/>
              </a:rPr>
              <a:t> ... N]</a:t>
            </a:r>
            <a:r>
              <a:rPr lang="zh-CN" altLang="nb-NO" sz="1200" b="0" i="0" dirty="0">
                <a:solidFill>
                  <a:srgbClr val="A626A4"/>
                </a:solidFill>
                <a:effectLst/>
                <a:latin typeface="Consolas" panose="020B0609020204030204" pitchFamily="49" charset="0"/>
              </a:rPr>
              <a:t>（</a:t>
            </a:r>
            <a:r>
              <a:rPr lang="zh-CN" altLang="en-US" sz="1200" b="0" i="0" dirty="0">
                <a:solidFill>
                  <a:srgbClr val="A626A4"/>
                </a:solidFill>
                <a:effectLst/>
                <a:latin typeface="Consolas" panose="020B0609020204030204" pitchFamily="49" charset="0"/>
              </a:rPr>
              <a:t>从</a:t>
            </a:r>
            <a:r>
              <a:rPr lang="en-US" altLang="zh-CN" sz="1200" b="0" i="0" dirty="0">
                <a:solidFill>
                  <a:srgbClr val="A626A4"/>
                </a:solidFill>
                <a:effectLst/>
                <a:latin typeface="Consolas" panose="020B0609020204030204" pitchFamily="49" charset="0"/>
              </a:rPr>
              <a:t>10</a:t>
            </a:r>
            <a:r>
              <a:rPr lang="zh-CN" altLang="en-US" sz="1200" b="0" i="0" dirty="0">
                <a:solidFill>
                  <a:srgbClr val="A626A4"/>
                </a:solidFill>
                <a:effectLst/>
                <a:latin typeface="Consolas" panose="020B0609020204030204" pitchFamily="49" charset="0"/>
              </a:rPr>
              <a:t>到</a:t>
            </a:r>
            <a:r>
              <a:rPr lang="nb-NO" altLang="zh-CN" sz="1200" b="0" i="0" dirty="0">
                <a:solidFill>
                  <a:srgbClr val="A626A4"/>
                </a:solidFill>
                <a:effectLst/>
                <a:latin typeface="Consolas" panose="020B0609020204030204" pitchFamily="49" charset="0"/>
              </a:rPr>
              <a:t>N</a:t>
            </a:r>
            <a:r>
              <a:rPr lang="zh-CN" altLang="en-US" sz="1200" b="0" i="0" dirty="0">
                <a:solidFill>
                  <a:srgbClr val="A626A4"/>
                </a:solidFill>
                <a:effectLst/>
                <a:latin typeface="Consolas" panose="020B0609020204030204" pitchFamily="49" charset="0"/>
              </a:rPr>
              <a:t>遍历数组</a:t>
            </a:r>
            <a:r>
              <a:rPr lang="nb-NO" altLang="zh-CN" sz="1200" b="0" i="0" dirty="0">
                <a:solidFill>
                  <a:srgbClr val="A626A4"/>
                </a:solidFill>
                <a:effectLst/>
                <a:latin typeface="Consolas" panose="020B0609020204030204" pitchFamily="49" charset="0"/>
              </a:rPr>
              <a:t>A</a:t>
            </a:r>
            <a:r>
              <a:rPr lang="zh-CN" altLang="nb-NO" sz="1200" b="0" i="0" dirty="0">
                <a:solidFill>
                  <a:srgbClr val="A626A4"/>
                </a:solidFill>
                <a:effectLst/>
                <a:latin typeface="Consolas" panose="020B0609020204030204" pitchFamily="49" charset="0"/>
              </a:rPr>
              <a:t>）</a:t>
            </a:r>
          </a:p>
          <a:p>
            <a:pPr algn="l"/>
            <a:r>
              <a:rPr lang="zh-CN" altLang="nb-NO" sz="1200" b="0" i="0" dirty="0">
                <a:solidFill>
                  <a:srgbClr val="A626A4"/>
                </a:solidFill>
                <a:effectLst/>
                <a:latin typeface="Consolas" panose="020B0609020204030204" pitchFamily="49" charset="0"/>
              </a:rPr>
              <a:t>　　　　</a:t>
            </a:r>
            <a:r>
              <a:rPr lang="nb-NO" altLang="zh-CN" sz="1200" b="0" i="0" dirty="0">
                <a:solidFill>
                  <a:srgbClr val="A626A4"/>
                </a:solidFill>
                <a:effectLst/>
                <a:latin typeface="Consolas" panose="020B0609020204030204" pitchFamily="49" charset="0"/>
              </a:rPr>
              <a:t>if A[i] &gt; a[</a:t>
            </a:r>
            <a:r>
              <a:rPr lang="en-US" altLang="zh-CN" sz="1200" dirty="0">
                <a:solidFill>
                  <a:srgbClr val="A626A4"/>
                </a:solidFill>
                <a:latin typeface="Consolas" panose="020B0609020204030204" pitchFamily="49" charset="0"/>
              </a:rPr>
              <a:t>99</a:t>
            </a:r>
            <a:r>
              <a:rPr lang="nb-NO" altLang="zh-CN" sz="1200" b="0" i="0" dirty="0">
                <a:solidFill>
                  <a:srgbClr val="A626A4"/>
                </a:solidFill>
                <a:effectLst/>
                <a:latin typeface="Consolas" panose="020B0609020204030204" pitchFamily="49" charset="0"/>
              </a:rPr>
              <a:t>] then </a:t>
            </a:r>
            <a:r>
              <a:rPr lang="zh-CN" altLang="nb-NO" sz="1200" b="0" i="0" dirty="0">
                <a:solidFill>
                  <a:srgbClr val="A626A4"/>
                </a:solidFill>
                <a:effectLst/>
                <a:latin typeface="Consolas" panose="020B0609020204030204" pitchFamily="49" charset="0"/>
              </a:rPr>
              <a:t>（</a:t>
            </a:r>
            <a:r>
              <a:rPr lang="zh-CN" altLang="en-US" sz="1200" b="0" i="0" dirty="0">
                <a:solidFill>
                  <a:srgbClr val="A626A4"/>
                </a:solidFill>
                <a:effectLst/>
                <a:latin typeface="Consolas" panose="020B0609020204030204" pitchFamily="49" charset="0"/>
              </a:rPr>
              <a:t>如果当前值比降序数组中的最小值大）</a:t>
            </a:r>
          </a:p>
          <a:p>
            <a:pPr algn="l"/>
            <a:r>
              <a:rPr lang="zh-CN" altLang="en-US" sz="1200" b="0" i="0" dirty="0">
                <a:solidFill>
                  <a:srgbClr val="A626A4"/>
                </a:solidFill>
                <a:effectLst/>
                <a:latin typeface="Consolas" panose="020B0609020204030204" pitchFamily="49" charset="0"/>
              </a:rPr>
              <a:t>　　　　　　删除</a:t>
            </a:r>
            <a:r>
              <a:rPr lang="nb-NO" altLang="zh-CN" sz="1200" b="0" i="0" dirty="0">
                <a:solidFill>
                  <a:srgbClr val="A626A4"/>
                </a:solidFill>
                <a:effectLst/>
                <a:latin typeface="Consolas" panose="020B0609020204030204" pitchFamily="49" charset="0"/>
              </a:rPr>
              <a:t>a[</a:t>
            </a:r>
            <a:r>
              <a:rPr lang="en-US" altLang="zh-CN" sz="1200" b="0" i="0" dirty="0">
                <a:solidFill>
                  <a:srgbClr val="A626A4"/>
                </a:solidFill>
                <a:effectLst/>
                <a:latin typeface="Consolas" panose="020B0609020204030204" pitchFamily="49" charset="0"/>
              </a:rPr>
              <a:t>99</a:t>
            </a:r>
            <a:r>
              <a:rPr lang="nb-NO" altLang="zh-CN" sz="1200" b="0" i="0" dirty="0">
                <a:solidFill>
                  <a:srgbClr val="A626A4"/>
                </a:solidFill>
                <a:effectLst/>
                <a:latin typeface="Consolas" panose="020B0609020204030204" pitchFamily="49" charset="0"/>
              </a:rPr>
              <a:t>]</a:t>
            </a:r>
          </a:p>
          <a:p>
            <a:pPr algn="l"/>
            <a:r>
              <a:rPr lang="zh-CN" altLang="nb-NO" sz="1200" b="0" i="0" dirty="0">
                <a:solidFill>
                  <a:srgbClr val="A626A4"/>
                </a:solidFill>
                <a:effectLst/>
                <a:latin typeface="Consolas" panose="020B0609020204030204" pitchFamily="49" charset="0"/>
              </a:rPr>
              <a:t>　　　　　　</a:t>
            </a:r>
            <a:r>
              <a:rPr lang="zh-CN" altLang="en-US" sz="1200" b="0" i="0" dirty="0">
                <a:solidFill>
                  <a:srgbClr val="A626A4"/>
                </a:solidFill>
                <a:effectLst/>
                <a:latin typeface="Consolas" panose="020B0609020204030204" pitchFamily="49" charset="0"/>
              </a:rPr>
              <a:t>将</a:t>
            </a:r>
            <a:r>
              <a:rPr lang="nb-NO" altLang="zh-CN" sz="1200" b="0" i="0" dirty="0">
                <a:solidFill>
                  <a:srgbClr val="A626A4"/>
                </a:solidFill>
                <a:effectLst/>
                <a:latin typeface="Consolas" panose="020B0609020204030204" pitchFamily="49" charset="0"/>
              </a:rPr>
              <a:t>A[i]</a:t>
            </a:r>
            <a:r>
              <a:rPr lang="zh-CN" altLang="en-US" sz="1200" b="0" i="0" dirty="0">
                <a:solidFill>
                  <a:srgbClr val="A626A4"/>
                </a:solidFill>
                <a:effectLst/>
                <a:latin typeface="Consolas" panose="020B0609020204030204" pitchFamily="49" charset="0"/>
              </a:rPr>
              <a:t>插入</a:t>
            </a:r>
            <a:r>
              <a:rPr lang="nb-NO" altLang="zh-CN" sz="1200" b="0" i="0" dirty="0">
                <a:solidFill>
                  <a:srgbClr val="A626A4"/>
                </a:solidFill>
                <a:effectLst/>
                <a:latin typeface="Consolas" panose="020B0609020204030204" pitchFamily="49" charset="0"/>
              </a:rPr>
              <a:t>a</a:t>
            </a:r>
            <a:r>
              <a:rPr lang="zh-CN" altLang="en-US" sz="1200" b="0" i="0" dirty="0">
                <a:solidFill>
                  <a:srgbClr val="A626A4"/>
                </a:solidFill>
                <a:effectLst/>
                <a:latin typeface="Consolas" panose="020B0609020204030204" pitchFamily="49" charset="0"/>
              </a:rPr>
              <a:t>的合适位置，使</a:t>
            </a:r>
            <a:r>
              <a:rPr lang="nb-NO" altLang="zh-CN" sz="1200" b="0" i="0" dirty="0">
                <a:solidFill>
                  <a:srgbClr val="A626A4"/>
                </a:solidFill>
                <a:effectLst/>
                <a:latin typeface="Consolas" panose="020B0609020204030204" pitchFamily="49" charset="0"/>
              </a:rPr>
              <a:t>a</a:t>
            </a:r>
            <a:r>
              <a:rPr lang="zh-CN" altLang="en-US" sz="1200" b="0" i="0" dirty="0">
                <a:solidFill>
                  <a:srgbClr val="A626A4"/>
                </a:solidFill>
                <a:effectLst/>
                <a:latin typeface="Consolas" panose="020B0609020204030204" pitchFamily="49" charset="0"/>
              </a:rPr>
              <a:t>保持降序</a:t>
            </a:r>
          </a:p>
          <a:p>
            <a:pPr algn="l"/>
            <a:r>
              <a:rPr lang="zh-CN" altLang="en-US" sz="1200" b="0" i="0" dirty="0">
                <a:solidFill>
                  <a:srgbClr val="A626A4"/>
                </a:solidFill>
                <a:effectLst/>
                <a:latin typeface="Consolas" panose="020B0609020204030204" pitchFamily="49" charset="0"/>
              </a:rPr>
              <a:t>　　　　</a:t>
            </a:r>
            <a:r>
              <a:rPr lang="nb-NO" altLang="zh-CN" sz="1200" b="0" i="0" dirty="0">
                <a:solidFill>
                  <a:srgbClr val="A626A4"/>
                </a:solidFill>
                <a:effectLst/>
                <a:latin typeface="Consolas" panose="020B0609020204030204" pitchFamily="49" charset="0"/>
              </a:rPr>
              <a:t>end if</a:t>
            </a:r>
          </a:p>
          <a:p>
            <a:pPr algn="l"/>
            <a:r>
              <a:rPr lang="zh-CN" altLang="nb-NO" sz="1200" b="0" i="0" dirty="0">
                <a:solidFill>
                  <a:srgbClr val="A626A4"/>
                </a:solidFill>
                <a:effectLst/>
                <a:latin typeface="Consolas" panose="020B0609020204030204" pitchFamily="49" charset="0"/>
              </a:rPr>
              <a:t>　　</a:t>
            </a:r>
            <a:r>
              <a:rPr lang="nb-NO" altLang="zh-CN" sz="1200" b="0" i="0" dirty="0">
                <a:solidFill>
                  <a:srgbClr val="A626A4"/>
                </a:solidFill>
                <a:effectLst/>
                <a:latin typeface="Consolas" panose="020B0609020204030204" pitchFamily="49" charset="0"/>
              </a:rPr>
              <a:t>end for</a:t>
            </a:r>
          </a:p>
          <a:p>
            <a:pPr algn="l"/>
            <a:r>
              <a:rPr lang="zh-CN" altLang="nb-NO" sz="1200" b="0" i="0" dirty="0">
                <a:solidFill>
                  <a:srgbClr val="A626A4"/>
                </a:solidFill>
                <a:effectLst/>
                <a:latin typeface="Consolas" panose="020B0609020204030204" pitchFamily="49" charset="0"/>
              </a:rPr>
              <a:t>　　</a:t>
            </a:r>
            <a:r>
              <a:rPr lang="zh-CN" altLang="en-US" sz="1200" b="0" i="0" dirty="0">
                <a:solidFill>
                  <a:srgbClr val="A626A4"/>
                </a:solidFill>
                <a:effectLst/>
                <a:latin typeface="Consolas" panose="020B0609020204030204" pitchFamily="49" charset="0"/>
              </a:rPr>
              <a:t>输出数组</a:t>
            </a:r>
            <a:r>
              <a:rPr lang="nb-NO" altLang="zh-CN" sz="1200" b="0" i="0" dirty="0">
                <a:solidFill>
                  <a:srgbClr val="A626A4"/>
                </a:solidFill>
                <a:effectLst/>
                <a:latin typeface="Consolas" panose="020B0609020204030204" pitchFamily="49" charset="0"/>
              </a:rPr>
              <a:t>a</a:t>
            </a:r>
            <a:endParaRPr lang="nb-NO" altLang="zh-CN" sz="12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402072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巨巨巨巨巨巨巨巨大数组</a:t>
            </a:r>
            <a:endParaRPr dirty="0"/>
          </a:p>
        </p:txBody>
      </p:sp>
      <p:sp>
        <p:nvSpPr>
          <p:cNvPr id="3" name="文本框 2">
            <a:extLst>
              <a:ext uri="{FF2B5EF4-FFF2-40B4-BE49-F238E27FC236}">
                <a16:creationId xmlns:a16="http://schemas.microsoft.com/office/drawing/2014/main" id="{85100AA7-231E-8C97-EE59-3087AEA65694}"/>
              </a:ext>
            </a:extLst>
          </p:cNvPr>
          <p:cNvSpPr txBox="1"/>
          <p:nvPr/>
        </p:nvSpPr>
        <p:spPr>
          <a:xfrm>
            <a:off x="2239925" y="2062844"/>
            <a:ext cx="5054009" cy="1169551"/>
          </a:xfrm>
          <a:prstGeom prst="rect">
            <a:avLst/>
          </a:prstGeom>
          <a:noFill/>
        </p:spPr>
        <p:txBody>
          <a:bodyPr wrap="square">
            <a:spAutoFit/>
          </a:bodyPr>
          <a:lstStyle/>
          <a:p>
            <a:pPr algn="l" fontAlgn="base"/>
            <a:r>
              <a:rPr lang="zh-CN" altLang="en-US" b="0" i="0" dirty="0">
                <a:solidFill>
                  <a:srgbClr val="4D4D4D"/>
                </a:solidFill>
                <a:effectLst/>
                <a:latin typeface="-apple-system"/>
              </a:rPr>
              <a:t>对于巨大数组（如</a:t>
            </a:r>
            <a:r>
              <a:rPr lang="en-US" altLang="zh-CN" b="0" i="0" dirty="0">
                <a:solidFill>
                  <a:srgbClr val="4D4D4D"/>
                </a:solidFill>
                <a:effectLst/>
                <a:latin typeface="-apple-system"/>
              </a:rPr>
              <a:t>100</a:t>
            </a:r>
            <a:r>
              <a:rPr lang="zh-CN" altLang="en-US" b="0" i="0" dirty="0">
                <a:solidFill>
                  <a:srgbClr val="4D4D4D"/>
                </a:solidFill>
                <a:effectLst/>
                <a:latin typeface="-apple-system"/>
              </a:rPr>
              <a:t>亿元素）任何需要遍历的算中间存在大量的没有必要的比较因此都完全无法使用。</a:t>
            </a:r>
            <a:endParaRPr lang="en-US" altLang="zh-CN" b="0" i="0" dirty="0">
              <a:solidFill>
                <a:srgbClr val="4D4D4D"/>
              </a:solidFill>
              <a:effectLst/>
              <a:latin typeface="-apple-system"/>
            </a:endParaRPr>
          </a:p>
          <a:p>
            <a:pPr algn="l" fontAlgn="base"/>
            <a:endParaRPr lang="en-US" altLang="zh-CN" dirty="0">
              <a:solidFill>
                <a:srgbClr val="4D4D4D"/>
              </a:solidFill>
              <a:latin typeface="-apple-system"/>
            </a:endParaRPr>
          </a:p>
          <a:p>
            <a:pPr algn="l" fontAlgn="base"/>
            <a:r>
              <a:rPr lang="zh-CN" altLang="en-US" dirty="0">
                <a:solidFill>
                  <a:srgbClr val="4D4D4D"/>
                </a:solidFill>
                <a:latin typeface="-apple-system"/>
              </a:rPr>
              <a:t>这时候必须</a:t>
            </a:r>
            <a:r>
              <a:rPr lang="zh-CN" altLang="en-US" dirty="0">
                <a:solidFill>
                  <a:srgbClr val="4D4D4D"/>
                </a:solidFill>
                <a:highlight>
                  <a:srgbClr val="FFFF00"/>
                </a:highlight>
                <a:latin typeface="-apple-system"/>
              </a:rPr>
              <a:t>分块处理</a:t>
            </a:r>
            <a:r>
              <a:rPr lang="zh-CN" altLang="en-US" dirty="0">
                <a:solidFill>
                  <a:srgbClr val="4D4D4D"/>
                </a:solidFill>
                <a:latin typeface="-apple-system"/>
              </a:rPr>
              <a:t>再利用数学知识对某些块</a:t>
            </a:r>
            <a:r>
              <a:rPr lang="zh-CN" altLang="en-US" dirty="0">
                <a:solidFill>
                  <a:srgbClr val="4D4D4D"/>
                </a:solidFill>
                <a:highlight>
                  <a:srgbClr val="FFFF00"/>
                </a:highlight>
                <a:latin typeface="-apple-system"/>
              </a:rPr>
              <a:t>舍弃</a:t>
            </a:r>
            <a:r>
              <a:rPr lang="zh-CN" altLang="en-US" dirty="0">
                <a:solidFill>
                  <a:srgbClr val="4D4D4D"/>
                </a:solidFill>
                <a:latin typeface="-apple-system"/>
              </a:rPr>
              <a:t>，从而降低遍历数量（这里应该用到概率论的知识）。</a:t>
            </a:r>
            <a:endParaRPr lang="zh-CN" altLang="en-US" dirty="0"/>
          </a:p>
        </p:txBody>
      </p:sp>
    </p:spTree>
    <p:extLst>
      <p:ext uri="{BB962C8B-B14F-4D97-AF65-F5344CB8AC3E}">
        <p14:creationId xmlns:p14="http://schemas.microsoft.com/office/powerpoint/2010/main" val="64827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latin typeface="黑体" panose="02010609060101010101" pitchFamily="49" charset="-122"/>
                <a:ea typeface="黑体" panose="02010609060101010101" pitchFamily="49" charset="-122"/>
              </a:rPr>
              <a:t>快速排序</a:t>
            </a:r>
            <a:endParaRPr dirty="0">
              <a:latin typeface="黑体" panose="02010609060101010101" pitchFamily="49" charset="-122"/>
              <a:ea typeface="黑体" panose="02010609060101010101" pitchFamily="49" charset="-122"/>
            </a:endParaRPr>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797" name="Google Shape;797;p40"/>
          <p:cNvGrpSpPr/>
          <p:nvPr/>
        </p:nvGrpSpPr>
        <p:grpSpPr>
          <a:xfrm>
            <a:off x="5454124" y="661324"/>
            <a:ext cx="2058986" cy="943002"/>
            <a:chOff x="5454124" y="661324"/>
            <a:chExt cx="2058986" cy="943002"/>
          </a:xfrm>
        </p:grpSpPr>
        <p:grpSp>
          <p:nvGrpSpPr>
            <p:cNvPr id="798" name="Google Shape;798;p40"/>
            <p:cNvGrpSpPr/>
            <p:nvPr/>
          </p:nvGrpSpPr>
          <p:grpSpPr>
            <a:xfrm>
              <a:off x="5454124" y="661324"/>
              <a:ext cx="2058986" cy="943002"/>
              <a:chOff x="5865009" y="2043415"/>
              <a:chExt cx="1098126" cy="639627"/>
            </a:xfrm>
          </p:grpSpPr>
          <p:sp>
            <p:nvSpPr>
              <p:cNvPr id="799" name="Google Shape;799;p40"/>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0"/>
            <p:cNvGrpSpPr/>
            <p:nvPr/>
          </p:nvGrpSpPr>
          <p:grpSpPr>
            <a:xfrm>
              <a:off x="5901175" y="725600"/>
              <a:ext cx="1265025" cy="681500"/>
              <a:chOff x="5901175" y="725600"/>
              <a:chExt cx="1265025" cy="681500"/>
            </a:xfrm>
          </p:grpSpPr>
          <p:sp>
            <p:nvSpPr>
              <p:cNvPr id="819" name="Google Shape;819;p40"/>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0"/>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821" name="Google Shape;821;p40"/>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9"/>
          <p:cNvSpPr txBox="1">
            <a:spLocks noGrp="1"/>
          </p:cNvSpPr>
          <p:nvPr>
            <p:ph type="title"/>
          </p:nvPr>
        </p:nvSpPr>
        <p:spPr>
          <a:xfrm>
            <a:off x="2699840" y="711147"/>
            <a:ext cx="4661100" cy="6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latin typeface="黑体" panose="02010609060101010101" pitchFamily="49" charset="-122"/>
                <a:ea typeface="黑体" panose="02010609060101010101" pitchFamily="49" charset="-122"/>
              </a:rPr>
              <a:t>快速排序</a:t>
            </a:r>
            <a:endParaRPr dirty="0">
              <a:latin typeface="黑体" panose="02010609060101010101" pitchFamily="49" charset="-122"/>
              <a:ea typeface="黑体" panose="02010609060101010101" pitchFamily="49" charset="-122"/>
            </a:endParaRPr>
          </a:p>
        </p:txBody>
      </p:sp>
      <p:sp>
        <p:nvSpPr>
          <p:cNvPr id="745" name="Google Shape;745;p39"/>
          <p:cNvSpPr txBox="1">
            <a:spLocks noGrp="1"/>
          </p:cNvSpPr>
          <p:nvPr>
            <p:ph type="subTitle" idx="1"/>
          </p:nvPr>
        </p:nvSpPr>
        <p:spPr>
          <a:xfrm>
            <a:off x="2699840" y="1526116"/>
            <a:ext cx="3969480" cy="12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dirty="0"/>
              <a:t>随机选定一个位置，使其左侧所有数小于它，右侧所有数大于它。</a:t>
            </a:r>
            <a:endParaRPr lang="en-US" altLang="zh-CN" dirty="0"/>
          </a:p>
          <a:p>
            <a:pPr marL="0" lvl="0" indent="0" algn="l" rtl="0">
              <a:spcBef>
                <a:spcPts val="0"/>
              </a:spcBef>
              <a:spcAft>
                <a:spcPts val="0"/>
              </a:spcAft>
              <a:buNone/>
            </a:pPr>
            <a:r>
              <a:rPr lang="zh-CN" altLang="en-US" dirty="0"/>
              <a:t>利用递归或者循环直到穷尽为止。</a:t>
            </a:r>
            <a:endParaRPr dirty="0"/>
          </a:p>
        </p:txBody>
      </p:sp>
      <p:grpSp>
        <p:nvGrpSpPr>
          <p:cNvPr id="746" name="Google Shape;746;p39"/>
          <p:cNvGrpSpPr/>
          <p:nvPr/>
        </p:nvGrpSpPr>
        <p:grpSpPr>
          <a:xfrm>
            <a:off x="8016836" y="4228899"/>
            <a:ext cx="723042" cy="598023"/>
            <a:chOff x="1654675" y="4256126"/>
            <a:chExt cx="851841" cy="704551"/>
          </a:xfrm>
        </p:grpSpPr>
        <p:grpSp>
          <p:nvGrpSpPr>
            <p:cNvPr id="747" name="Google Shape;747;p39"/>
            <p:cNvGrpSpPr/>
            <p:nvPr/>
          </p:nvGrpSpPr>
          <p:grpSpPr>
            <a:xfrm>
              <a:off x="1654675" y="4256126"/>
              <a:ext cx="445587" cy="704551"/>
              <a:chOff x="1654675" y="4256126"/>
              <a:chExt cx="445587" cy="704551"/>
            </a:xfrm>
          </p:grpSpPr>
          <p:sp>
            <p:nvSpPr>
              <p:cNvPr id="748" name="Google Shape;748;p39"/>
              <p:cNvSpPr/>
              <p:nvPr/>
            </p:nvSpPr>
            <p:spPr>
              <a:xfrm>
                <a:off x="1655926" y="4257377"/>
                <a:ext cx="440657" cy="703300"/>
              </a:xfrm>
              <a:custGeom>
                <a:avLst/>
                <a:gdLst/>
                <a:ahLst/>
                <a:cxnLst/>
                <a:rect l="l" t="t" r="r" b="b"/>
                <a:pathLst>
                  <a:path w="11976" h="19114" extrusionOk="0">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654675" y="4256126"/>
                <a:ext cx="36869" cy="628459"/>
              </a:xfrm>
              <a:custGeom>
                <a:avLst/>
                <a:gdLst/>
                <a:ahLst/>
                <a:cxnLst/>
                <a:rect l="l" t="t" r="r" b="b"/>
                <a:pathLst>
                  <a:path w="1002" h="17080" extrusionOk="0">
                    <a:moveTo>
                      <a:pt x="1" y="1"/>
                    </a:moveTo>
                    <a:lnTo>
                      <a:pt x="1" y="17080"/>
                    </a:lnTo>
                    <a:lnTo>
                      <a:pt x="1002" y="17080"/>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692758" y="4292958"/>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1729553" y="4329790"/>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765170" y="436662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1803216" y="4403416"/>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1841262" y="4440248"/>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1878057" y="4477080"/>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1914889" y="451512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1951721" y="4551920"/>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1988553" y="458875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2025348" y="4625584"/>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2062179" y="4662415"/>
                <a:ext cx="36869" cy="36832"/>
              </a:xfrm>
              <a:custGeom>
                <a:avLst/>
                <a:gdLst/>
                <a:ahLst/>
                <a:cxnLst/>
                <a:rect l="l" t="t" r="r" b="b"/>
                <a:pathLst>
                  <a:path w="1002" h="1001" extrusionOk="0">
                    <a:moveTo>
                      <a:pt x="1" y="0"/>
                    </a:moveTo>
                    <a:lnTo>
                      <a:pt x="1" y="1001"/>
                    </a:lnTo>
                    <a:lnTo>
                      <a:pt x="1001" y="1001"/>
                    </a:lnTo>
                    <a:lnTo>
                      <a:pt x="10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1914889" y="4699210"/>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1914889" y="4736042"/>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1803216" y="473604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1841262" y="4772874"/>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1878057" y="4847751"/>
                <a:ext cx="36869" cy="73664"/>
              </a:xfrm>
              <a:custGeom>
                <a:avLst/>
                <a:gdLst/>
                <a:ahLst/>
                <a:cxnLst/>
                <a:rect l="l" t="t" r="r" b="b"/>
                <a:pathLst>
                  <a:path w="1002" h="2002" extrusionOk="0">
                    <a:moveTo>
                      <a:pt x="1" y="0"/>
                    </a:moveTo>
                    <a:lnTo>
                      <a:pt x="1" y="2001"/>
                    </a:lnTo>
                    <a:lnTo>
                      <a:pt x="1002" y="2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1914889" y="4921378"/>
                <a:ext cx="73700" cy="36869"/>
              </a:xfrm>
              <a:custGeom>
                <a:avLst/>
                <a:gdLst/>
                <a:ahLst/>
                <a:cxnLst/>
                <a:rect l="l" t="t" r="r" b="b"/>
                <a:pathLst>
                  <a:path w="2003" h="1002"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1951721" y="4772874"/>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1988553" y="4847751"/>
                <a:ext cx="36832" cy="73664"/>
              </a:xfrm>
              <a:custGeom>
                <a:avLst/>
                <a:gdLst/>
                <a:ahLst/>
                <a:cxnLst/>
                <a:rect l="l" t="t" r="r" b="b"/>
                <a:pathLst>
                  <a:path w="1001" h="2002" extrusionOk="0">
                    <a:moveTo>
                      <a:pt x="0" y="0"/>
                    </a:moveTo>
                    <a:lnTo>
                      <a:pt x="0" y="2001"/>
                    </a:lnTo>
                    <a:lnTo>
                      <a:pt x="1001" y="2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1765170" y="47728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1729553" y="4810920"/>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1692758" y="4847751"/>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9"/>
            <p:cNvGrpSpPr/>
            <p:nvPr/>
          </p:nvGrpSpPr>
          <p:grpSpPr>
            <a:xfrm>
              <a:off x="2099011" y="4329790"/>
              <a:ext cx="407505" cy="517998"/>
              <a:chOff x="2099011" y="4329790"/>
              <a:chExt cx="407505" cy="517998"/>
            </a:xfrm>
          </p:grpSpPr>
          <p:sp>
            <p:nvSpPr>
              <p:cNvPr id="773" name="Google Shape;773;p39"/>
              <p:cNvSpPr/>
              <p:nvPr/>
            </p:nvSpPr>
            <p:spPr>
              <a:xfrm>
                <a:off x="2100225" y="4331004"/>
                <a:ext cx="405076" cy="515535"/>
              </a:xfrm>
              <a:custGeom>
                <a:avLst/>
                <a:gdLst/>
                <a:ahLst/>
                <a:cxnLst/>
                <a:rect l="l" t="t" r="r" b="b"/>
                <a:pathLst>
                  <a:path w="11009" h="14011" extrusionOk="0">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9"/>
              <p:cNvSpPr/>
              <p:nvPr/>
            </p:nvSpPr>
            <p:spPr>
              <a:xfrm>
                <a:off x="2173889" y="4477080"/>
                <a:ext cx="73664" cy="74878"/>
              </a:xfrm>
              <a:custGeom>
                <a:avLst/>
                <a:gdLst/>
                <a:ahLst/>
                <a:cxnLst/>
                <a:rect l="l" t="t" r="r" b="b"/>
                <a:pathLst>
                  <a:path w="2002" h="2035" extrusionOk="0">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2284348" y="4477080"/>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2247516" y="4440248"/>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2321143" y="4440248"/>
                <a:ext cx="36869" cy="36869"/>
              </a:xfrm>
              <a:custGeom>
                <a:avLst/>
                <a:gdLst/>
                <a:ahLst/>
                <a:cxnLst/>
                <a:rect l="l" t="t" r="r" b="b"/>
                <a:pathLst>
                  <a:path w="1002" h="1002"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2247516" y="4551920"/>
                <a:ext cx="36869" cy="73700"/>
              </a:xfrm>
              <a:custGeom>
                <a:avLst/>
                <a:gdLst/>
                <a:ahLst/>
                <a:cxnLst/>
                <a:rect l="l" t="t" r="r" b="b"/>
                <a:pathLst>
                  <a:path w="1002" h="2003" extrusionOk="0">
                    <a:moveTo>
                      <a:pt x="0" y="1"/>
                    </a:moveTo>
                    <a:lnTo>
                      <a:pt x="0" y="1002"/>
                    </a:lnTo>
                    <a:lnTo>
                      <a:pt x="0" y="2002"/>
                    </a:lnTo>
                    <a:lnTo>
                      <a:pt x="1001" y="2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221068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2173889" y="4662415"/>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2321143" y="4736042"/>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2247516" y="4736042"/>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2284348" y="4699210"/>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2099011" y="4329790"/>
                <a:ext cx="407505" cy="147327"/>
              </a:xfrm>
              <a:custGeom>
                <a:avLst/>
                <a:gdLst/>
                <a:ahLst/>
                <a:cxnLst/>
                <a:rect l="l" t="t" r="r" b="b"/>
                <a:pathLst>
                  <a:path w="11075" h="4004" extrusionOk="0">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2357974" y="4477080"/>
                <a:ext cx="73700" cy="74878"/>
              </a:xfrm>
              <a:custGeom>
                <a:avLst/>
                <a:gdLst/>
                <a:ahLst/>
                <a:cxnLst/>
                <a:rect l="l" t="t" r="r" b="b"/>
                <a:pathLst>
                  <a:path w="2003" h="2035" extrusionOk="0">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2321143" y="4551920"/>
                <a:ext cx="36869" cy="73700"/>
              </a:xfrm>
              <a:custGeom>
                <a:avLst/>
                <a:gdLst/>
                <a:ahLst/>
                <a:cxnLst/>
                <a:rect l="l" t="t" r="r" b="b"/>
                <a:pathLst>
                  <a:path w="1002" h="2003" extrusionOk="0">
                    <a:moveTo>
                      <a:pt x="1" y="1"/>
                    </a:moveTo>
                    <a:lnTo>
                      <a:pt x="1" y="1002"/>
                    </a:lnTo>
                    <a:lnTo>
                      <a:pt x="1" y="2002"/>
                    </a:lnTo>
                    <a:lnTo>
                      <a:pt x="1002" y="2002"/>
                    </a:lnTo>
                    <a:lnTo>
                      <a:pt x="1002" y="1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2357974" y="4625584"/>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2394806" y="4662415"/>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2099011" y="4699210"/>
                <a:ext cx="407505" cy="148578"/>
              </a:xfrm>
              <a:custGeom>
                <a:avLst/>
                <a:gdLst/>
                <a:ahLst/>
                <a:cxnLst/>
                <a:rect l="l" t="t" r="r" b="b"/>
                <a:pathLst>
                  <a:path w="11075" h="4038" extrusionOk="0">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AutoShape 2">
            <a:extLst>
              <a:ext uri="{FF2B5EF4-FFF2-40B4-BE49-F238E27FC236}">
                <a16:creationId xmlns:a16="http://schemas.microsoft.com/office/drawing/2014/main" id="{7CE8E524-32DD-85BE-A93C-607E018BA1D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a:extLst>
              <a:ext uri="{FF2B5EF4-FFF2-40B4-BE49-F238E27FC236}">
                <a16:creationId xmlns:a16="http://schemas.microsoft.com/office/drawing/2014/main" id="{7E344934-B6CF-400D-BB74-29B1E372B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904" y="2809557"/>
            <a:ext cx="5828512" cy="18110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快速排序</a:t>
            </a:r>
            <a:endParaRPr dirty="0"/>
          </a:p>
        </p:txBody>
      </p:sp>
      <p:sp>
        <p:nvSpPr>
          <p:cNvPr id="7" name="Google Shape;986;p46">
            <a:extLst>
              <a:ext uri="{FF2B5EF4-FFF2-40B4-BE49-F238E27FC236}">
                <a16:creationId xmlns:a16="http://schemas.microsoft.com/office/drawing/2014/main" id="{CBDD0A11-0CC2-5B0A-21E7-4E86A3C05845}"/>
              </a:ext>
            </a:extLst>
          </p:cNvPr>
          <p:cNvSpPr txBox="1">
            <a:spLocks/>
          </p:cNvSpPr>
          <p:nvPr/>
        </p:nvSpPr>
        <p:spPr>
          <a:xfrm>
            <a:off x="4937300" y="1428249"/>
            <a:ext cx="3816839" cy="30161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ra Code"/>
              <a:buNone/>
              <a:defRPr sz="15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lgn="l"/>
            <a:r>
              <a:rPr lang="zh-CN" altLang="en-US" dirty="0">
                <a:solidFill>
                  <a:srgbClr val="171717"/>
                </a:solidFill>
                <a:latin typeface="Segoe UI" panose="020B0502040204020203" pitchFamily="34" charset="0"/>
              </a:rPr>
              <a:t>递归从大到小分治。</a:t>
            </a:r>
            <a:endParaRPr lang="en-US" altLang="zh-CN" dirty="0">
              <a:solidFill>
                <a:srgbClr val="171717"/>
              </a:solidFill>
              <a:latin typeface="Segoe UI" panose="020B0502040204020203" pitchFamily="34" charset="0"/>
            </a:endParaRPr>
          </a:p>
          <a:p>
            <a:pPr marL="0" indent="0" algn="l"/>
            <a:r>
              <a:rPr lang="zh-CN" altLang="en-US" dirty="0">
                <a:solidFill>
                  <a:srgbClr val="171717"/>
                </a:solidFill>
                <a:latin typeface="Segoe UI" panose="020B0502040204020203" pitchFamily="34" charset="0"/>
              </a:rPr>
              <a:t>每一次分治</a:t>
            </a:r>
            <a:r>
              <a:rPr lang="en-US" altLang="zh-CN" dirty="0">
                <a:solidFill>
                  <a:srgbClr val="171717"/>
                </a:solidFill>
                <a:latin typeface="Segoe UI" panose="020B0502040204020203" pitchFamily="34" charset="0"/>
              </a:rPr>
              <a:t>(</a:t>
            </a:r>
            <a:r>
              <a:rPr lang="en-US" altLang="zh-CN" dirty="0" err="1">
                <a:solidFill>
                  <a:srgbClr val="171717"/>
                </a:solidFill>
                <a:latin typeface="Segoe UI" panose="020B0502040204020203" pitchFamily="34" charset="0"/>
              </a:rPr>
              <a:t>head,tail</a:t>
            </a:r>
            <a:r>
              <a:rPr lang="en-US" altLang="zh-CN" dirty="0">
                <a:solidFill>
                  <a:srgbClr val="171717"/>
                </a:solidFill>
                <a:latin typeface="Segoe UI" panose="020B0502040204020203" pitchFamily="34" charset="0"/>
              </a:rPr>
              <a:t>)</a:t>
            </a:r>
            <a:r>
              <a:rPr lang="zh-CN" altLang="en-US" dirty="0">
                <a:solidFill>
                  <a:srgbClr val="171717"/>
                </a:solidFill>
                <a:latin typeface="Segoe UI" panose="020B0502040204020203" pitchFamily="34" charset="0"/>
              </a:rPr>
              <a:t>长度的数组，使其满足要求。</a:t>
            </a:r>
            <a:endParaRPr lang="en-US" altLang="zh-CN" dirty="0">
              <a:solidFill>
                <a:srgbClr val="171717"/>
              </a:solidFill>
              <a:latin typeface="Segoe UI" panose="020B0502040204020203" pitchFamily="34" charset="0"/>
            </a:endParaRPr>
          </a:p>
          <a:p>
            <a:pPr marL="0" indent="0" algn="l"/>
            <a:endParaRPr lang="en-US" altLang="zh-CN" dirty="0">
              <a:solidFill>
                <a:srgbClr val="171717"/>
              </a:solidFill>
              <a:latin typeface="Segoe UI" panose="020B0502040204020203" pitchFamily="34" charset="0"/>
            </a:endParaRPr>
          </a:p>
          <a:p>
            <a:pPr marL="0" indent="0" algn="l"/>
            <a:endParaRPr lang="en-US" altLang="zh-CN" dirty="0">
              <a:solidFill>
                <a:srgbClr val="171717"/>
              </a:solidFill>
              <a:latin typeface="Segoe UI" panose="020B0502040204020203" pitchFamily="34" charset="0"/>
            </a:endParaRPr>
          </a:p>
          <a:p>
            <a:pPr marL="0" indent="0" algn="l"/>
            <a:r>
              <a:rPr lang="zh-CN" altLang="en-US" dirty="0">
                <a:solidFill>
                  <a:srgbClr val="171717"/>
                </a:solidFill>
                <a:latin typeface="Segoe UI" panose="020B0502040204020203" pitchFamily="34" charset="0"/>
              </a:rPr>
              <a:t>递归结束条件：</a:t>
            </a:r>
            <a:endParaRPr lang="en-US" altLang="zh-CN" dirty="0">
              <a:solidFill>
                <a:srgbClr val="171717"/>
              </a:solidFill>
              <a:latin typeface="Segoe UI" panose="020B0502040204020203" pitchFamily="34" charset="0"/>
            </a:endParaRPr>
          </a:p>
          <a:p>
            <a:pPr marL="0" indent="0" algn="l"/>
            <a:r>
              <a:rPr lang="en-US" altLang="zh-CN" dirty="0">
                <a:solidFill>
                  <a:srgbClr val="171717"/>
                </a:solidFill>
                <a:latin typeface="Segoe UI" panose="020B0502040204020203" pitchFamily="34" charset="0"/>
              </a:rPr>
              <a:t>Head=tail;</a:t>
            </a:r>
            <a:r>
              <a:rPr lang="zh-CN" altLang="en-US" dirty="0">
                <a:solidFill>
                  <a:srgbClr val="171717"/>
                </a:solidFill>
                <a:latin typeface="Segoe UI" panose="020B0502040204020203" pitchFamily="34" charset="0"/>
              </a:rPr>
              <a:t> 表示当此递归已完成</a:t>
            </a:r>
            <a:endParaRPr lang="en-US" altLang="zh-CN" dirty="0">
              <a:solidFill>
                <a:srgbClr val="171717"/>
              </a:solidFill>
              <a:latin typeface="Segoe UI" panose="020B0502040204020203" pitchFamily="34" charset="0"/>
            </a:endParaRPr>
          </a:p>
        </p:txBody>
      </p:sp>
      <p:sp>
        <p:nvSpPr>
          <p:cNvPr id="17" name="文本框 16">
            <a:extLst>
              <a:ext uri="{FF2B5EF4-FFF2-40B4-BE49-F238E27FC236}">
                <a16:creationId xmlns:a16="http://schemas.microsoft.com/office/drawing/2014/main" id="{CE10392C-F1FF-0A53-14CF-F7CC9FA1E92A}"/>
              </a:ext>
            </a:extLst>
          </p:cNvPr>
          <p:cNvSpPr txBox="1"/>
          <p:nvPr/>
        </p:nvSpPr>
        <p:spPr>
          <a:xfrm>
            <a:off x="513907" y="1012724"/>
            <a:ext cx="4490484" cy="3847207"/>
          </a:xfrm>
          <a:prstGeom prst="rect">
            <a:avLst/>
          </a:prstGeom>
          <a:noFill/>
        </p:spPr>
        <p:txBody>
          <a:bodyPr wrap="square">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quick_sort</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head,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tail){</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(head&gt;=tail){</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=head, j=tail;</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pivot =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&lt;j){</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&lt;j </a:t>
            </a:r>
            <a:r>
              <a:rPr lang="en-US" altLang="zh-CN" sz="1200" b="0" i="0" dirty="0">
                <a:solidFill>
                  <a:srgbClr val="A626A4"/>
                </a:solidFill>
                <a:effectLst/>
                <a:latin typeface="Consolas" panose="020B0609020204030204" pitchFamily="49" charset="0"/>
              </a:rPr>
              <a:t>and</a:t>
            </a:r>
            <a:r>
              <a:rPr lang="en-US" altLang="zh-CN" sz="1200" b="0" i="0" dirty="0">
                <a:solidFill>
                  <a:srgbClr val="5C5C5C"/>
                </a:solidFill>
                <a:effectLst/>
                <a:latin typeface="Consolas" panose="020B0609020204030204" pitchFamily="49" charset="0"/>
              </a:rPr>
              <a:t> pivot&lt;=</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[j]){</a:t>
            </a:r>
          </a:p>
          <a:p>
            <a:pPr algn="l"/>
            <a:r>
              <a:rPr lang="en-US" altLang="zh-CN" sz="1200" b="0" i="0" dirty="0">
                <a:solidFill>
                  <a:srgbClr val="5C5C5C"/>
                </a:solidFill>
                <a:effectLst/>
                <a:latin typeface="Consolas" panose="020B0609020204030204" pitchFamily="49" charset="0"/>
              </a:rPr>
              <a:t>            j--;    </a:t>
            </a:r>
            <a:r>
              <a:rPr lang="en-US" altLang="zh-CN" sz="1200" b="0" i="1" dirty="0">
                <a:solidFill>
                  <a:srgbClr val="A0A1A7"/>
                </a:solidFill>
                <a:effectLst/>
                <a:latin typeface="Consolas" panose="020B0609020204030204" pitchFamily="49" charset="0"/>
              </a:rPr>
              <a:t>// </a:t>
            </a:r>
            <a:r>
              <a:rPr lang="zh-CN" altLang="en-US" sz="1200" b="0" i="1" dirty="0">
                <a:solidFill>
                  <a:srgbClr val="A0A1A7"/>
                </a:solidFill>
                <a:effectLst/>
                <a:latin typeface="Consolas" panose="020B0609020204030204" pitchFamily="49" charset="0"/>
              </a:rPr>
              <a:t>右边大于</a:t>
            </a:r>
            <a:r>
              <a:rPr lang="en-US" altLang="zh-CN" sz="1200" b="0" i="1" dirty="0">
                <a:solidFill>
                  <a:srgbClr val="A0A1A7"/>
                </a:solidFill>
                <a:effectLst/>
                <a:latin typeface="Consolas" panose="020B0609020204030204" pitchFamily="49" charset="0"/>
              </a:rPr>
              <a:t>pivot</a:t>
            </a:r>
            <a:r>
              <a:rPr lang="zh-CN" altLang="en-US" sz="1200" b="0" i="1" dirty="0">
                <a:solidFill>
                  <a:srgbClr val="A0A1A7"/>
                </a:solidFill>
                <a:effectLst/>
                <a:latin typeface="Consolas" panose="020B0609020204030204" pitchFamily="49" charset="0"/>
              </a:rPr>
              <a:t>的全部放到左边</a:t>
            </a:r>
            <a:endParaRPr lang="zh-CN" altLang="en-US" sz="1200" b="0" i="0" dirty="0">
              <a:solidFill>
                <a:srgbClr val="5C5C5C"/>
              </a:solidFill>
              <a:effectLst/>
              <a:latin typeface="Consolas" panose="020B0609020204030204" pitchFamily="49" charset="0"/>
            </a:endParaRPr>
          </a:p>
          <a:p>
            <a:pPr algn="l"/>
            <a:r>
              <a:rPr lang="zh-CN" altLang="en-US" sz="1200" b="0" i="0" dirty="0">
                <a:solidFill>
                  <a:srgbClr val="5C5C5C"/>
                </a:solidFill>
                <a:effectLst/>
                <a:latin typeface="Consolas" panose="020B0609020204030204" pitchFamily="49" charset="0"/>
              </a:rPr>
              <a:t>        </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 =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[j];</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&lt;j </a:t>
            </a:r>
            <a:r>
              <a:rPr lang="en-US" altLang="zh-CN" sz="1200" b="0" i="0" dirty="0">
                <a:solidFill>
                  <a:srgbClr val="A626A4"/>
                </a:solidFill>
                <a:effectLst/>
                <a:latin typeface="Consolas" panose="020B0609020204030204" pitchFamily="49" charset="0"/>
              </a:rPr>
              <a:t>and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]&lt;=pivot){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a:t>
            </a:r>
            <a:r>
              <a:rPr lang="zh-CN" altLang="en-US" sz="1200" b="0" i="1" dirty="0">
                <a:solidFill>
                  <a:srgbClr val="A0A1A7"/>
                </a:solidFill>
                <a:effectLst/>
                <a:latin typeface="Consolas" panose="020B0609020204030204" pitchFamily="49" charset="0"/>
              </a:rPr>
              <a:t>左边小于</a:t>
            </a:r>
            <a:r>
              <a:rPr lang="en-US" altLang="zh-CN" sz="1200" b="0" i="1" dirty="0">
                <a:solidFill>
                  <a:srgbClr val="A0A1A7"/>
                </a:solidFill>
                <a:effectLst/>
                <a:latin typeface="Consolas" panose="020B0609020204030204" pitchFamily="49" charset="0"/>
              </a:rPr>
              <a:t>pivot</a:t>
            </a:r>
            <a:r>
              <a:rPr lang="zh-CN" altLang="en-US" sz="1200" b="0" i="1" dirty="0">
                <a:solidFill>
                  <a:srgbClr val="A0A1A7"/>
                </a:solidFill>
                <a:effectLst/>
                <a:latin typeface="Consolas" panose="020B0609020204030204" pitchFamily="49" charset="0"/>
              </a:rPr>
              <a:t>的全部放到右边</a:t>
            </a:r>
            <a:endParaRPr lang="zh-CN" altLang="en-US" sz="1200" b="0" i="0" dirty="0">
              <a:solidFill>
                <a:srgbClr val="5C5C5C"/>
              </a:solidFill>
              <a:effectLst/>
              <a:latin typeface="Consolas" panose="020B0609020204030204" pitchFamily="49" charset="0"/>
            </a:endParaRPr>
          </a:p>
          <a:p>
            <a:pPr algn="l"/>
            <a:r>
              <a:rPr lang="zh-CN" altLang="en-US" sz="1200" b="0" i="0" dirty="0">
                <a:solidFill>
                  <a:srgbClr val="5C5C5C"/>
                </a:solidFill>
                <a:effectLst/>
                <a:latin typeface="Consolas" panose="020B0609020204030204" pitchFamily="49" charset="0"/>
              </a:rPr>
              <a:t>        </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 =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[j];</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 = pivot;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quick_sort</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 head, i</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quick_sort</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 j+</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tail);</a:t>
            </a:r>
          </a:p>
          <a:p>
            <a:pPr algn="l"/>
            <a:r>
              <a:rPr lang="en-US" altLang="zh-CN" sz="1200"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257222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快速排序</a:t>
            </a:r>
            <a:endParaRPr dirty="0"/>
          </a:p>
        </p:txBody>
      </p:sp>
      <p:sp>
        <p:nvSpPr>
          <p:cNvPr id="7" name="Google Shape;986;p46">
            <a:extLst>
              <a:ext uri="{FF2B5EF4-FFF2-40B4-BE49-F238E27FC236}">
                <a16:creationId xmlns:a16="http://schemas.microsoft.com/office/drawing/2014/main" id="{CBDD0A11-0CC2-5B0A-21E7-4E86A3C05845}"/>
              </a:ext>
            </a:extLst>
          </p:cNvPr>
          <p:cNvSpPr txBox="1">
            <a:spLocks/>
          </p:cNvSpPr>
          <p:nvPr/>
        </p:nvSpPr>
        <p:spPr>
          <a:xfrm>
            <a:off x="5086156" y="1328728"/>
            <a:ext cx="3816839" cy="30161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ra Code"/>
              <a:buNone/>
              <a:defRPr sz="15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lgn="l"/>
            <a:r>
              <a:rPr lang="zh-CN" altLang="en-US" dirty="0">
                <a:solidFill>
                  <a:srgbClr val="171717"/>
                </a:solidFill>
                <a:latin typeface="Segoe UI" panose="020B0502040204020203" pitchFamily="34" charset="0"/>
              </a:rPr>
              <a:t>首先将选定随机位置</a:t>
            </a:r>
            <a:r>
              <a:rPr lang="en-US" altLang="zh-CN" dirty="0">
                <a:solidFill>
                  <a:srgbClr val="171717"/>
                </a:solidFill>
                <a:latin typeface="Segoe UI" panose="020B0502040204020203" pitchFamily="34" charset="0"/>
              </a:rPr>
              <a:t>(</a:t>
            </a:r>
            <a:r>
              <a:rPr lang="zh-CN" altLang="en-US" dirty="0">
                <a:solidFill>
                  <a:srgbClr val="171717"/>
                </a:solidFill>
                <a:latin typeface="Segoe UI" panose="020B0502040204020203" pitchFamily="34" charset="0"/>
              </a:rPr>
              <a:t>这里就选在</a:t>
            </a:r>
            <a:r>
              <a:rPr lang="en-US" altLang="zh-CN" dirty="0">
                <a:solidFill>
                  <a:srgbClr val="171717"/>
                </a:solidFill>
                <a:latin typeface="Segoe UI" panose="020B0502040204020203" pitchFamily="34" charset="0"/>
              </a:rPr>
              <a:t>head</a:t>
            </a:r>
            <a:r>
              <a:rPr lang="zh-CN" altLang="en-US" dirty="0">
                <a:solidFill>
                  <a:srgbClr val="171717"/>
                </a:solidFill>
                <a:latin typeface="Segoe UI" panose="020B0502040204020203" pitchFamily="34" charset="0"/>
              </a:rPr>
              <a:t>处</a:t>
            </a:r>
            <a:r>
              <a:rPr lang="en-US" altLang="zh-CN" dirty="0">
                <a:solidFill>
                  <a:srgbClr val="171717"/>
                </a:solidFill>
                <a:latin typeface="Segoe UI" panose="020B0502040204020203" pitchFamily="34" charset="0"/>
              </a:rPr>
              <a:t>)</a:t>
            </a:r>
            <a:r>
              <a:rPr lang="zh-CN" altLang="en-US" dirty="0">
                <a:solidFill>
                  <a:srgbClr val="171717"/>
                </a:solidFill>
                <a:latin typeface="Segoe UI" panose="020B0502040204020203" pitchFamily="34" charset="0"/>
              </a:rPr>
              <a:t>的数抽出来单独存放，以便后续交换。</a:t>
            </a:r>
            <a:endParaRPr lang="en-US" altLang="zh-CN" dirty="0">
              <a:solidFill>
                <a:srgbClr val="171717"/>
              </a:solidFill>
              <a:latin typeface="Segoe UI" panose="020B0502040204020203" pitchFamily="34" charset="0"/>
            </a:endParaRPr>
          </a:p>
          <a:p>
            <a:pPr marL="0" indent="0" algn="l"/>
            <a:endParaRPr lang="en-US" altLang="zh-CN" dirty="0">
              <a:solidFill>
                <a:srgbClr val="171717"/>
              </a:solidFill>
              <a:latin typeface="Segoe UI" panose="020B0502040204020203" pitchFamily="34" charset="0"/>
            </a:endParaRPr>
          </a:p>
          <a:p>
            <a:pPr marL="0" indent="0" algn="l"/>
            <a:r>
              <a:rPr lang="zh-CN" altLang="en-US" dirty="0">
                <a:solidFill>
                  <a:srgbClr val="171717"/>
                </a:solidFill>
                <a:latin typeface="Segoe UI" panose="020B0502040204020203" pitchFamily="34" charset="0"/>
              </a:rPr>
              <a:t>设置</a:t>
            </a:r>
            <a:r>
              <a:rPr lang="en-US" altLang="zh-CN" dirty="0">
                <a:solidFill>
                  <a:srgbClr val="171717"/>
                </a:solidFill>
                <a:latin typeface="Segoe UI" panose="020B0502040204020203" pitchFamily="34" charset="0"/>
              </a:rPr>
              <a:t>I, j.</a:t>
            </a:r>
            <a:r>
              <a:rPr lang="zh-CN" altLang="en-US" dirty="0">
                <a:solidFill>
                  <a:srgbClr val="171717"/>
                </a:solidFill>
                <a:latin typeface="Segoe UI" panose="020B0502040204020203" pitchFamily="34" charset="0"/>
              </a:rPr>
              <a:t>准备进行移动</a:t>
            </a:r>
            <a:endParaRPr lang="en-US" altLang="zh-CN" dirty="0">
              <a:solidFill>
                <a:srgbClr val="171717"/>
              </a:solidFill>
              <a:latin typeface="Segoe UI" panose="020B0502040204020203" pitchFamily="34" charset="0"/>
            </a:endParaRPr>
          </a:p>
        </p:txBody>
      </p:sp>
      <p:sp>
        <p:nvSpPr>
          <p:cNvPr id="5" name="文本框 4">
            <a:extLst>
              <a:ext uri="{FF2B5EF4-FFF2-40B4-BE49-F238E27FC236}">
                <a16:creationId xmlns:a16="http://schemas.microsoft.com/office/drawing/2014/main" id="{DED6C6E6-0BFB-638C-E591-05BC1C019B09}"/>
              </a:ext>
            </a:extLst>
          </p:cNvPr>
          <p:cNvSpPr txBox="1"/>
          <p:nvPr/>
        </p:nvSpPr>
        <p:spPr>
          <a:xfrm>
            <a:off x="542261" y="1971335"/>
            <a:ext cx="4866167" cy="1200329"/>
          </a:xfrm>
          <a:prstGeom prst="rect">
            <a:avLst/>
          </a:prstGeom>
          <a:noFill/>
        </p:spPr>
        <p:txBody>
          <a:bodyPr wrap="square">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quick_sort</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head,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tail){</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(head&gt;=tail){</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=head, j=tail;</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int</a:t>
            </a:r>
            <a:r>
              <a:rPr lang="en-US" altLang="zh-CN" sz="1200" b="0" i="0" dirty="0">
                <a:solidFill>
                  <a:srgbClr val="5C5C5C"/>
                </a:solidFill>
                <a:effectLst/>
                <a:latin typeface="Consolas" panose="020B0609020204030204" pitchFamily="49" charset="0"/>
              </a:rPr>
              <a:t> pivot =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a:t>
            </a:r>
          </a:p>
        </p:txBody>
      </p:sp>
    </p:spTree>
    <p:extLst>
      <p:ext uri="{BB962C8B-B14F-4D97-AF65-F5344CB8AC3E}">
        <p14:creationId xmlns:p14="http://schemas.microsoft.com/office/powerpoint/2010/main" val="285821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快速排序</a:t>
            </a:r>
            <a:endParaRPr dirty="0"/>
          </a:p>
        </p:txBody>
      </p:sp>
      <p:sp>
        <p:nvSpPr>
          <p:cNvPr id="7" name="Google Shape;986;p46">
            <a:extLst>
              <a:ext uri="{FF2B5EF4-FFF2-40B4-BE49-F238E27FC236}">
                <a16:creationId xmlns:a16="http://schemas.microsoft.com/office/drawing/2014/main" id="{CBDD0A11-0CC2-5B0A-21E7-4E86A3C05845}"/>
              </a:ext>
            </a:extLst>
          </p:cNvPr>
          <p:cNvSpPr txBox="1">
            <a:spLocks/>
          </p:cNvSpPr>
          <p:nvPr/>
        </p:nvSpPr>
        <p:spPr>
          <a:xfrm>
            <a:off x="5086156" y="876691"/>
            <a:ext cx="3816839" cy="18681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ra Code"/>
              <a:buNone/>
              <a:defRPr sz="15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lgn="l"/>
            <a:r>
              <a:rPr lang="zh-CN" altLang="en-US" dirty="0">
                <a:solidFill>
                  <a:srgbClr val="171717"/>
                </a:solidFill>
                <a:latin typeface="Segoe UI" panose="020B0502040204020203" pitchFamily="34" charset="0"/>
              </a:rPr>
              <a:t>大循环</a:t>
            </a:r>
            <a:r>
              <a:rPr lang="en-US" altLang="zh-CN" dirty="0">
                <a:solidFill>
                  <a:srgbClr val="171717"/>
                </a:solidFill>
                <a:latin typeface="Segoe UI" panose="020B0502040204020203" pitchFamily="34" charset="0"/>
              </a:rPr>
              <a:t>(while(</a:t>
            </a:r>
            <a:r>
              <a:rPr lang="en-US" altLang="zh-CN" dirty="0" err="1">
                <a:solidFill>
                  <a:srgbClr val="171717"/>
                </a:solidFill>
                <a:latin typeface="Segoe UI" panose="020B0502040204020203" pitchFamily="34" charset="0"/>
              </a:rPr>
              <a:t>i</a:t>
            </a:r>
            <a:r>
              <a:rPr lang="en-US" altLang="zh-CN" dirty="0">
                <a:solidFill>
                  <a:srgbClr val="171717"/>
                </a:solidFill>
                <a:latin typeface="Segoe UI" panose="020B0502040204020203" pitchFamily="34" charset="0"/>
              </a:rPr>
              <a:t>&lt;j)),</a:t>
            </a:r>
            <a:r>
              <a:rPr lang="zh-CN" altLang="en-US" dirty="0">
                <a:solidFill>
                  <a:srgbClr val="171717"/>
                </a:solidFill>
                <a:latin typeface="Segoe UI" panose="020B0502040204020203" pitchFamily="34" charset="0"/>
              </a:rPr>
              <a:t>每次从右侧找出一个大于</a:t>
            </a:r>
            <a:r>
              <a:rPr lang="en-US" altLang="zh-CN" dirty="0">
                <a:solidFill>
                  <a:srgbClr val="171717"/>
                </a:solidFill>
                <a:latin typeface="Segoe UI" panose="020B0502040204020203" pitchFamily="34" charset="0"/>
              </a:rPr>
              <a:t>pivot</a:t>
            </a:r>
            <a:r>
              <a:rPr lang="zh-CN" altLang="en-US" dirty="0">
                <a:solidFill>
                  <a:srgbClr val="171717"/>
                </a:solidFill>
                <a:latin typeface="Segoe UI" panose="020B0502040204020203" pitchFamily="34" charset="0"/>
              </a:rPr>
              <a:t>的数放置到</a:t>
            </a:r>
            <a:r>
              <a:rPr lang="en-US" altLang="zh-CN" dirty="0">
                <a:solidFill>
                  <a:srgbClr val="171717"/>
                </a:solidFill>
                <a:latin typeface="Segoe UI" panose="020B0502040204020203" pitchFamily="34" charset="0"/>
              </a:rPr>
              <a:t>pivot</a:t>
            </a:r>
            <a:r>
              <a:rPr lang="zh-CN" altLang="en-US" dirty="0">
                <a:solidFill>
                  <a:srgbClr val="171717"/>
                </a:solidFill>
                <a:latin typeface="Segoe UI" panose="020B0502040204020203" pitchFamily="34" charset="0"/>
              </a:rPr>
              <a:t>中，出现 一个空隙。再从右侧找出一个小于</a:t>
            </a:r>
            <a:r>
              <a:rPr lang="en-US" altLang="zh-CN" dirty="0">
                <a:solidFill>
                  <a:srgbClr val="171717"/>
                </a:solidFill>
                <a:latin typeface="Segoe UI" panose="020B0502040204020203" pitchFamily="34" charset="0"/>
              </a:rPr>
              <a:t>pivot</a:t>
            </a:r>
            <a:r>
              <a:rPr lang="zh-CN" altLang="en-US" dirty="0">
                <a:solidFill>
                  <a:srgbClr val="171717"/>
                </a:solidFill>
                <a:latin typeface="Segoe UI" panose="020B0502040204020203" pitchFamily="34" charset="0"/>
              </a:rPr>
              <a:t>的数放置到右侧刚出现的空隙中。</a:t>
            </a:r>
            <a:r>
              <a:rPr lang="en-US" altLang="zh-CN" dirty="0" err="1">
                <a:solidFill>
                  <a:srgbClr val="171717"/>
                </a:solidFill>
                <a:latin typeface="Segoe UI" panose="020B0502040204020203" pitchFamily="34" charset="0"/>
              </a:rPr>
              <a:t>i</a:t>
            </a:r>
            <a:r>
              <a:rPr lang="en-US" altLang="zh-CN" dirty="0">
                <a:solidFill>
                  <a:srgbClr val="171717"/>
                </a:solidFill>
                <a:latin typeface="Segoe UI" panose="020B0502040204020203" pitchFamily="34" charset="0"/>
              </a:rPr>
              <a:t>=j</a:t>
            </a:r>
            <a:r>
              <a:rPr lang="zh-CN" altLang="en-US" dirty="0">
                <a:solidFill>
                  <a:srgbClr val="171717"/>
                </a:solidFill>
                <a:latin typeface="Segoe UI" panose="020B0502040204020203" pitchFamily="34" charset="0"/>
              </a:rPr>
              <a:t>时该次排序完成</a:t>
            </a:r>
            <a:endParaRPr lang="en-US" altLang="zh-CN" dirty="0">
              <a:solidFill>
                <a:srgbClr val="171717"/>
              </a:solidFill>
              <a:latin typeface="Segoe UI" panose="020B0502040204020203" pitchFamily="34" charset="0"/>
            </a:endParaRPr>
          </a:p>
        </p:txBody>
      </p:sp>
      <p:sp>
        <p:nvSpPr>
          <p:cNvPr id="5" name="文本框 4">
            <a:extLst>
              <a:ext uri="{FF2B5EF4-FFF2-40B4-BE49-F238E27FC236}">
                <a16:creationId xmlns:a16="http://schemas.microsoft.com/office/drawing/2014/main" id="{DED6C6E6-0BFB-638C-E591-05BC1C019B09}"/>
              </a:ext>
            </a:extLst>
          </p:cNvPr>
          <p:cNvSpPr txBox="1"/>
          <p:nvPr/>
        </p:nvSpPr>
        <p:spPr>
          <a:xfrm>
            <a:off x="219989" y="1690339"/>
            <a:ext cx="4866167" cy="2292935"/>
          </a:xfrm>
          <a:prstGeom prst="rect">
            <a:avLst/>
          </a:prstGeom>
          <a:noFill/>
        </p:spPr>
        <p:txBody>
          <a:bodyPr wrap="square">
            <a:spAutoFit/>
          </a:bodyPr>
          <a:lstStyle/>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&lt;j){</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&lt;j </a:t>
            </a:r>
            <a:r>
              <a:rPr lang="en-US" altLang="zh-CN" sz="1200" b="0" i="0" dirty="0">
                <a:solidFill>
                  <a:srgbClr val="A626A4"/>
                </a:solidFill>
                <a:effectLst/>
                <a:latin typeface="Consolas" panose="020B0609020204030204" pitchFamily="49" charset="0"/>
              </a:rPr>
              <a:t>and</a:t>
            </a:r>
            <a:r>
              <a:rPr lang="en-US" altLang="zh-CN" sz="1200" b="0" i="0" dirty="0">
                <a:solidFill>
                  <a:srgbClr val="5C5C5C"/>
                </a:solidFill>
                <a:effectLst/>
                <a:latin typeface="Consolas" panose="020B0609020204030204" pitchFamily="49" charset="0"/>
              </a:rPr>
              <a:t> pivot&lt;=</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[j]){</a:t>
            </a:r>
          </a:p>
          <a:p>
            <a:pPr algn="l"/>
            <a:r>
              <a:rPr lang="en-US" altLang="zh-CN" sz="1200" b="0" i="0" dirty="0">
                <a:solidFill>
                  <a:srgbClr val="5C5C5C"/>
                </a:solidFill>
                <a:effectLst/>
                <a:latin typeface="Consolas" panose="020B0609020204030204" pitchFamily="49" charset="0"/>
              </a:rPr>
              <a:t>            j--;    </a:t>
            </a:r>
            <a:r>
              <a:rPr lang="en-US" altLang="zh-CN" sz="1200" b="0" i="1" dirty="0">
                <a:solidFill>
                  <a:srgbClr val="A0A1A7"/>
                </a:solidFill>
                <a:effectLst/>
                <a:latin typeface="Consolas" panose="020B0609020204030204" pitchFamily="49" charset="0"/>
              </a:rPr>
              <a:t>// </a:t>
            </a:r>
            <a:r>
              <a:rPr lang="zh-CN" altLang="en-US" sz="1200" b="0" i="1" dirty="0">
                <a:solidFill>
                  <a:srgbClr val="A0A1A7"/>
                </a:solidFill>
                <a:effectLst/>
                <a:latin typeface="Consolas" panose="020B0609020204030204" pitchFamily="49" charset="0"/>
              </a:rPr>
              <a:t>右边大于</a:t>
            </a:r>
            <a:r>
              <a:rPr lang="en-US" altLang="zh-CN" sz="1200" b="0" i="1" dirty="0">
                <a:solidFill>
                  <a:srgbClr val="A0A1A7"/>
                </a:solidFill>
                <a:effectLst/>
                <a:latin typeface="Consolas" panose="020B0609020204030204" pitchFamily="49" charset="0"/>
              </a:rPr>
              <a:t>pivot</a:t>
            </a:r>
            <a:r>
              <a:rPr lang="zh-CN" altLang="en-US" sz="1200" b="0" i="1" dirty="0">
                <a:solidFill>
                  <a:srgbClr val="A0A1A7"/>
                </a:solidFill>
                <a:effectLst/>
                <a:latin typeface="Consolas" panose="020B0609020204030204" pitchFamily="49" charset="0"/>
              </a:rPr>
              <a:t>的全部放到左边</a:t>
            </a:r>
            <a:endParaRPr lang="zh-CN" altLang="en-US" sz="1200" b="0" i="0" dirty="0">
              <a:solidFill>
                <a:srgbClr val="5C5C5C"/>
              </a:solidFill>
              <a:effectLst/>
              <a:latin typeface="Consolas" panose="020B0609020204030204" pitchFamily="49" charset="0"/>
            </a:endParaRPr>
          </a:p>
          <a:p>
            <a:pPr algn="l"/>
            <a:r>
              <a:rPr lang="zh-CN" altLang="en-US" sz="1200" b="0" i="0" dirty="0">
                <a:solidFill>
                  <a:srgbClr val="5C5C5C"/>
                </a:solidFill>
                <a:effectLst/>
                <a:latin typeface="Consolas" panose="020B0609020204030204" pitchFamily="49" charset="0"/>
              </a:rPr>
              <a:t>        </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 =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[j];</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&lt;j </a:t>
            </a:r>
            <a:r>
              <a:rPr lang="en-US" altLang="zh-CN" sz="1200" b="0" i="0" dirty="0">
                <a:solidFill>
                  <a:srgbClr val="A626A4"/>
                </a:solidFill>
                <a:effectLst/>
                <a:latin typeface="Consolas" panose="020B0609020204030204" pitchFamily="49" charset="0"/>
              </a:rPr>
              <a:t>and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]&lt;=pivot){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a:t>
            </a:r>
            <a:r>
              <a:rPr lang="zh-CN" altLang="en-US" sz="1200" b="0" i="1" dirty="0">
                <a:solidFill>
                  <a:srgbClr val="A0A1A7"/>
                </a:solidFill>
                <a:effectLst/>
                <a:latin typeface="Consolas" panose="020B0609020204030204" pitchFamily="49" charset="0"/>
              </a:rPr>
              <a:t>左边小于</a:t>
            </a:r>
            <a:r>
              <a:rPr lang="en-US" altLang="zh-CN" sz="1200" b="0" i="1" dirty="0">
                <a:solidFill>
                  <a:srgbClr val="A0A1A7"/>
                </a:solidFill>
                <a:effectLst/>
                <a:latin typeface="Consolas" panose="020B0609020204030204" pitchFamily="49" charset="0"/>
              </a:rPr>
              <a:t>pivot</a:t>
            </a:r>
            <a:r>
              <a:rPr lang="zh-CN" altLang="en-US" sz="1200" b="0" i="1" dirty="0">
                <a:solidFill>
                  <a:srgbClr val="A0A1A7"/>
                </a:solidFill>
                <a:effectLst/>
                <a:latin typeface="Consolas" panose="020B0609020204030204" pitchFamily="49" charset="0"/>
              </a:rPr>
              <a:t>的全部放到右边</a:t>
            </a:r>
            <a:endParaRPr lang="zh-CN" altLang="en-US" sz="1200" b="0" i="0" dirty="0">
              <a:solidFill>
                <a:srgbClr val="5C5C5C"/>
              </a:solidFill>
              <a:effectLst/>
              <a:latin typeface="Consolas" panose="020B0609020204030204" pitchFamily="49" charset="0"/>
            </a:endParaRPr>
          </a:p>
          <a:p>
            <a:pPr algn="l"/>
            <a:r>
              <a:rPr lang="zh-CN" altLang="en-US" sz="1200" b="0" i="0" dirty="0">
                <a:solidFill>
                  <a:srgbClr val="5C5C5C"/>
                </a:solidFill>
                <a:effectLst/>
                <a:latin typeface="Consolas" panose="020B0609020204030204" pitchFamily="49" charset="0"/>
              </a:rPr>
              <a:t>        </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a:t>
            </a:r>
            <a:r>
              <a:rPr lang="en-US" altLang="zh-CN" sz="1200" b="0" i="0" dirty="0" err="1">
                <a:solidFill>
                  <a:srgbClr val="5C5C5C"/>
                </a:solidFill>
                <a:effectLst/>
                <a:latin typeface="Consolas" panose="020B0609020204030204" pitchFamily="49" charset="0"/>
              </a:rPr>
              <a:t>i</a:t>
            </a:r>
            <a:r>
              <a:rPr lang="en-US" altLang="zh-CN" sz="1200" b="0" i="0" dirty="0">
                <a:solidFill>
                  <a:srgbClr val="5C5C5C"/>
                </a:solidFill>
                <a:effectLst/>
                <a:latin typeface="Consolas" panose="020B0609020204030204" pitchFamily="49" charset="0"/>
              </a:rPr>
              <a:t>] = </a:t>
            </a:r>
            <a:r>
              <a:rPr lang="en-US" altLang="zh-CN" sz="1200" b="0" i="0" dirty="0" err="1">
                <a:solidFill>
                  <a:srgbClr val="5C5C5C"/>
                </a:solidFill>
                <a:effectLst/>
                <a:latin typeface="Consolas" panose="020B0609020204030204" pitchFamily="49" charset="0"/>
              </a:rPr>
              <a:t>vec</a:t>
            </a:r>
            <a:r>
              <a:rPr lang="en-US" altLang="zh-CN" sz="1200" b="0" i="0" dirty="0">
                <a:solidFill>
                  <a:srgbClr val="5C5C5C"/>
                </a:solidFill>
                <a:effectLst/>
                <a:latin typeface="Consolas" panose="020B0609020204030204" pitchFamily="49" charset="0"/>
              </a:rPr>
              <a:t>[j];</a:t>
            </a:r>
          </a:p>
          <a:p>
            <a:pPr algn="l"/>
            <a:r>
              <a:rPr lang="en-US" altLang="zh-CN" sz="1200" b="0" i="0" dirty="0">
                <a:solidFill>
                  <a:srgbClr val="5C5C5C"/>
                </a:solidFill>
                <a:effectLst/>
                <a:latin typeface="Consolas" panose="020B0609020204030204" pitchFamily="49" charset="0"/>
              </a:rPr>
              <a:t>    }</a:t>
            </a:r>
          </a:p>
          <a:p>
            <a:br>
              <a:rPr lang="en-US" altLang="zh-CN" sz="1200" dirty="0"/>
            </a:br>
            <a:endParaRPr lang="en-US" altLang="zh-CN" sz="1050" b="0" i="0" dirty="0">
              <a:solidFill>
                <a:srgbClr val="5C5C5C"/>
              </a:solidFill>
              <a:effectLst/>
              <a:latin typeface="Consolas" panose="020B0609020204030204" pitchFamily="49" charset="0"/>
            </a:endParaRPr>
          </a:p>
        </p:txBody>
      </p:sp>
      <p:pic>
        <p:nvPicPr>
          <p:cNvPr id="3074" name="Picture 2">
            <a:extLst>
              <a:ext uri="{FF2B5EF4-FFF2-40B4-BE49-F238E27FC236}">
                <a16:creationId xmlns:a16="http://schemas.microsoft.com/office/drawing/2014/main" id="{85E3224A-3A28-96B0-CDAC-BBD0843ED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906" y="2361885"/>
            <a:ext cx="3184094" cy="258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71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快速排序</a:t>
            </a:r>
            <a:endParaRPr dirty="0"/>
          </a:p>
        </p:txBody>
      </p:sp>
      <p:sp>
        <p:nvSpPr>
          <p:cNvPr id="7" name="Google Shape;986;p46">
            <a:extLst>
              <a:ext uri="{FF2B5EF4-FFF2-40B4-BE49-F238E27FC236}">
                <a16:creationId xmlns:a16="http://schemas.microsoft.com/office/drawing/2014/main" id="{CBDD0A11-0CC2-5B0A-21E7-4E86A3C05845}"/>
              </a:ext>
            </a:extLst>
          </p:cNvPr>
          <p:cNvSpPr txBox="1">
            <a:spLocks/>
          </p:cNvSpPr>
          <p:nvPr/>
        </p:nvSpPr>
        <p:spPr>
          <a:xfrm>
            <a:off x="4894771" y="1296214"/>
            <a:ext cx="3816839" cy="9541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Fira Code"/>
              <a:buNone/>
              <a:defRPr sz="15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lgn="l"/>
            <a:endParaRPr lang="en-US" altLang="zh-CN" dirty="0">
              <a:solidFill>
                <a:srgbClr val="171717"/>
              </a:solidFill>
              <a:latin typeface="Segoe UI" panose="020B0502040204020203" pitchFamily="34" charset="0"/>
            </a:endParaRPr>
          </a:p>
          <a:p>
            <a:pPr marL="0" indent="0" algn="l"/>
            <a:r>
              <a:rPr lang="zh-CN" altLang="en-US" dirty="0">
                <a:solidFill>
                  <a:srgbClr val="171717"/>
                </a:solidFill>
                <a:latin typeface="Segoe UI" panose="020B0502040204020203" pitchFamily="34" charset="0"/>
              </a:rPr>
              <a:t>该次排序完成后，将最开始取出的</a:t>
            </a:r>
            <a:r>
              <a:rPr lang="en-US" altLang="zh-CN" dirty="0">
                <a:solidFill>
                  <a:srgbClr val="171717"/>
                </a:solidFill>
                <a:latin typeface="Segoe UI" panose="020B0502040204020203" pitchFamily="34" charset="0"/>
              </a:rPr>
              <a:t>pivot</a:t>
            </a:r>
            <a:r>
              <a:rPr lang="zh-CN" altLang="en-US" dirty="0">
                <a:solidFill>
                  <a:srgbClr val="171717"/>
                </a:solidFill>
                <a:latin typeface="Segoe UI" panose="020B0502040204020203" pitchFamily="34" charset="0"/>
              </a:rPr>
              <a:t>放入当前位置。</a:t>
            </a:r>
            <a:endParaRPr lang="en-US" altLang="zh-CN" dirty="0">
              <a:solidFill>
                <a:srgbClr val="171717"/>
              </a:solidFill>
              <a:latin typeface="Segoe UI" panose="020B0502040204020203" pitchFamily="34" charset="0"/>
            </a:endParaRPr>
          </a:p>
          <a:p>
            <a:pPr marL="0" indent="0" algn="l"/>
            <a:r>
              <a:rPr lang="zh-CN" altLang="en-US" dirty="0">
                <a:solidFill>
                  <a:srgbClr val="171717"/>
                </a:solidFill>
                <a:latin typeface="Segoe UI" panose="020B0502040204020203" pitchFamily="34" charset="0"/>
              </a:rPr>
              <a:t>再就当前位置左右两侧开始下一次递归。</a:t>
            </a:r>
            <a:endParaRPr lang="en-US" altLang="zh-CN" dirty="0">
              <a:solidFill>
                <a:srgbClr val="171717"/>
              </a:solidFill>
              <a:latin typeface="Segoe UI" panose="020B0502040204020203" pitchFamily="34" charset="0"/>
            </a:endParaRPr>
          </a:p>
        </p:txBody>
      </p:sp>
      <p:sp>
        <p:nvSpPr>
          <p:cNvPr id="5" name="文本框 4">
            <a:extLst>
              <a:ext uri="{FF2B5EF4-FFF2-40B4-BE49-F238E27FC236}">
                <a16:creationId xmlns:a16="http://schemas.microsoft.com/office/drawing/2014/main" id="{DED6C6E6-0BFB-638C-E591-05BC1C019B09}"/>
              </a:ext>
            </a:extLst>
          </p:cNvPr>
          <p:cNvSpPr txBox="1"/>
          <p:nvPr/>
        </p:nvSpPr>
        <p:spPr>
          <a:xfrm>
            <a:off x="4777563" y="3145308"/>
            <a:ext cx="3934047" cy="954107"/>
          </a:xfrm>
          <a:prstGeom prst="rect">
            <a:avLst/>
          </a:prstGeom>
          <a:noFill/>
        </p:spPr>
        <p:txBody>
          <a:bodyPr wrap="square">
            <a:spAutoFit/>
          </a:bodyPr>
          <a:lstStyle/>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vec</a:t>
            </a:r>
            <a:r>
              <a:rPr lang="en-US" altLang="zh-CN" b="0" i="0" dirty="0">
                <a:solidFill>
                  <a:srgbClr val="5C5C5C"/>
                </a:solidFill>
                <a:effectLst/>
                <a:latin typeface="Consolas" panose="020B0609020204030204" pitchFamily="49" charset="0"/>
              </a:rPr>
              <a:t>[</a:t>
            </a:r>
            <a:r>
              <a:rPr lang="en-US" altLang="zh-CN" b="0" i="0" dirty="0" err="1">
                <a:solidFill>
                  <a:srgbClr val="5C5C5C"/>
                </a:solidFill>
                <a:effectLst/>
                <a:latin typeface="Consolas" panose="020B0609020204030204" pitchFamily="49" charset="0"/>
              </a:rPr>
              <a:t>i</a:t>
            </a:r>
            <a:r>
              <a:rPr lang="en-US" altLang="zh-CN" b="0" i="0" dirty="0">
                <a:solidFill>
                  <a:srgbClr val="5C5C5C"/>
                </a:solidFill>
                <a:effectLst/>
                <a:latin typeface="Consolas" panose="020B0609020204030204" pitchFamily="49" charset="0"/>
              </a:rPr>
              <a:t>] = pivot;</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quick_sort</a:t>
            </a:r>
            <a:r>
              <a:rPr lang="en-US" altLang="zh-CN" b="0" i="0" dirty="0">
                <a:solidFill>
                  <a:srgbClr val="5C5C5C"/>
                </a:solidFill>
                <a:effectLst/>
                <a:latin typeface="Consolas" panose="020B0609020204030204" pitchFamily="49" charset="0"/>
              </a:rPr>
              <a:t>(</a:t>
            </a:r>
            <a:r>
              <a:rPr lang="en-US" altLang="zh-CN" b="0" i="0" dirty="0" err="1">
                <a:solidFill>
                  <a:srgbClr val="5C5C5C"/>
                </a:solidFill>
                <a:effectLst/>
                <a:latin typeface="Consolas" panose="020B0609020204030204" pitchFamily="49" charset="0"/>
              </a:rPr>
              <a:t>vec</a:t>
            </a:r>
            <a:r>
              <a:rPr lang="en-US" altLang="zh-CN" b="0" i="0" dirty="0">
                <a:solidFill>
                  <a:srgbClr val="5C5C5C"/>
                </a:solidFill>
                <a:effectLst/>
                <a:latin typeface="Consolas" panose="020B0609020204030204" pitchFamily="49" charset="0"/>
              </a:rPr>
              <a:t>, head, i</a:t>
            </a:r>
            <a:r>
              <a:rPr lang="en-US" altLang="zh-CN" b="0" i="0" dirty="0">
                <a:solidFill>
                  <a:srgbClr val="986801"/>
                </a:solidFill>
                <a:effectLst/>
                <a:latin typeface="Consolas" panose="020B0609020204030204" pitchFamily="49" charset="0"/>
              </a:rPr>
              <a:t>-1</a:t>
            </a:r>
            <a:r>
              <a:rPr lang="en-US" altLang="zh-CN" b="0" i="0" dirty="0">
                <a:solidFill>
                  <a:srgbClr val="5C5C5C"/>
                </a:solidFill>
                <a:effectLst/>
                <a:latin typeface="Consolas" panose="020B0609020204030204" pitchFamily="49" charset="0"/>
              </a:rPr>
              <a:t>);</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quick_sort</a:t>
            </a:r>
            <a:r>
              <a:rPr lang="en-US" altLang="zh-CN" b="0" i="0" dirty="0">
                <a:solidFill>
                  <a:srgbClr val="5C5C5C"/>
                </a:solidFill>
                <a:effectLst/>
                <a:latin typeface="Consolas" panose="020B0609020204030204" pitchFamily="49" charset="0"/>
              </a:rPr>
              <a:t>(</a:t>
            </a:r>
            <a:r>
              <a:rPr lang="en-US" altLang="zh-CN" b="0" i="0" dirty="0" err="1">
                <a:solidFill>
                  <a:srgbClr val="5C5C5C"/>
                </a:solidFill>
                <a:effectLst/>
                <a:latin typeface="Consolas" panose="020B0609020204030204" pitchFamily="49" charset="0"/>
              </a:rPr>
              <a:t>vec</a:t>
            </a:r>
            <a:r>
              <a:rPr lang="en-US" altLang="zh-CN" b="0" i="0" dirty="0">
                <a:solidFill>
                  <a:srgbClr val="5C5C5C"/>
                </a:solidFill>
                <a:effectLst/>
                <a:latin typeface="Consolas" panose="020B0609020204030204" pitchFamily="49" charset="0"/>
              </a:rPr>
              <a:t>, j+</a:t>
            </a:r>
            <a:r>
              <a:rPr lang="en-US" altLang="zh-CN" b="0" i="0" dirty="0">
                <a:solidFill>
                  <a:srgbClr val="986801"/>
                </a:solidFill>
                <a:effectLst/>
                <a:latin typeface="Consolas" panose="020B0609020204030204" pitchFamily="49" charset="0"/>
              </a:rPr>
              <a:t>1</a:t>
            </a:r>
            <a:r>
              <a:rPr lang="en-US" altLang="zh-CN" b="0" i="0" dirty="0">
                <a:solidFill>
                  <a:srgbClr val="5C5C5C"/>
                </a:solidFill>
                <a:effectLst/>
                <a:latin typeface="Consolas" panose="020B0609020204030204" pitchFamily="49" charset="0"/>
              </a:rPr>
              <a:t>, tail);</a:t>
            </a:r>
          </a:p>
          <a:p>
            <a:pPr algn="l"/>
            <a:r>
              <a:rPr lang="en-US" altLang="zh-CN" b="0" i="0" dirty="0">
                <a:solidFill>
                  <a:srgbClr val="5C5C5C"/>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A076CCFF-1D11-E474-D439-F6CDF9AAA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600" y="1309062"/>
            <a:ext cx="2716507" cy="297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17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性能分析</a:t>
            </a:r>
            <a:endParaRPr dirty="0"/>
          </a:p>
        </p:txBody>
      </p:sp>
      <p:sp>
        <p:nvSpPr>
          <p:cNvPr id="3" name="文本框 2">
            <a:extLst>
              <a:ext uri="{FF2B5EF4-FFF2-40B4-BE49-F238E27FC236}">
                <a16:creationId xmlns:a16="http://schemas.microsoft.com/office/drawing/2014/main" id="{014EB355-270F-840C-4C20-CE7D9278F5EF}"/>
              </a:ext>
            </a:extLst>
          </p:cNvPr>
          <p:cNvSpPr txBox="1"/>
          <p:nvPr/>
        </p:nvSpPr>
        <p:spPr>
          <a:xfrm>
            <a:off x="4486939" y="1214206"/>
            <a:ext cx="4572000" cy="3323987"/>
          </a:xfrm>
          <a:prstGeom prst="rect">
            <a:avLst/>
          </a:prstGeom>
          <a:noFill/>
        </p:spPr>
        <p:txBody>
          <a:bodyPr wrap="square">
            <a:spAutoFit/>
          </a:bodyPr>
          <a:lstStyle/>
          <a:p>
            <a:pPr algn="l" fontAlgn="base"/>
            <a:r>
              <a:rPr lang="en-US" altLang="zh-CN" b="1" dirty="0">
                <a:solidFill>
                  <a:srgbClr val="444444"/>
                </a:solidFill>
                <a:latin typeface="Microsoft YaHei" panose="020B0503020204020204" pitchFamily="34" charset="-122"/>
                <a:ea typeface="Microsoft YaHei" panose="020B0503020204020204" pitchFamily="34" charset="-122"/>
              </a:rPr>
              <a:t>1</a:t>
            </a:r>
            <a:r>
              <a:rPr lang="zh-CN" altLang="en-US" b="1" i="0" dirty="0">
                <a:solidFill>
                  <a:srgbClr val="444444"/>
                </a:solidFill>
                <a:effectLst/>
                <a:latin typeface="Microsoft YaHei" panose="020B0503020204020204" pitchFamily="34" charset="-122"/>
                <a:ea typeface="Microsoft YaHei" panose="020B0503020204020204" pitchFamily="34" charset="-122"/>
              </a:rPr>
              <a:t>、时间复杂度</a:t>
            </a:r>
          </a:p>
          <a:p>
            <a:pPr algn="l" fontAlgn="base"/>
            <a:r>
              <a:rPr lang="zh-CN" altLang="en-US" b="0" i="0" dirty="0">
                <a:solidFill>
                  <a:srgbClr val="444444"/>
                </a:solidFill>
                <a:effectLst/>
                <a:latin typeface="Microsoft YaHei" panose="020B0503020204020204" pitchFamily="34" charset="-122"/>
                <a:ea typeface="Microsoft YaHei" panose="020B0503020204020204" pitchFamily="34" charset="-122"/>
              </a:rPr>
              <a:t>当数据有序时，以第一个关键字为基准分为两个子序列，前一个子序列为空，此时执行效率最差。</a:t>
            </a:r>
          </a:p>
          <a:p>
            <a:pPr algn="l" fontAlgn="base"/>
            <a:r>
              <a:rPr lang="zh-CN" altLang="en-US" b="0" i="0" dirty="0">
                <a:solidFill>
                  <a:srgbClr val="444444"/>
                </a:solidFill>
                <a:effectLst/>
                <a:latin typeface="Microsoft YaHei" panose="020B0503020204020204" pitchFamily="34" charset="-122"/>
                <a:ea typeface="Microsoft YaHei" panose="020B0503020204020204" pitchFamily="34" charset="-122"/>
              </a:rPr>
              <a:t>而当数据随机分布时，以第一个关键字为基准分为两个子序列，两个子序列的元素个数接近相等，此时执行效率最好。</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l" fontAlgn="base"/>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l" fontAlgn="base"/>
            <a:r>
              <a:rPr lang="en-US" altLang="zh-CN" b="1" dirty="0">
                <a:solidFill>
                  <a:srgbClr val="444444"/>
                </a:solidFill>
                <a:latin typeface="Microsoft YaHei" panose="020B0503020204020204" pitchFamily="34" charset="-122"/>
                <a:ea typeface="Microsoft YaHei" panose="020B0503020204020204" pitchFamily="34" charset="-122"/>
              </a:rPr>
              <a:t>2</a:t>
            </a:r>
            <a:r>
              <a:rPr lang="zh-CN" altLang="en-US" b="1" i="0" dirty="0">
                <a:solidFill>
                  <a:srgbClr val="444444"/>
                </a:solidFill>
                <a:effectLst/>
                <a:latin typeface="Microsoft YaHei" panose="020B0503020204020204" pitchFamily="34" charset="-122"/>
                <a:ea typeface="Microsoft YaHei" panose="020B0503020204020204" pitchFamily="34" charset="-122"/>
              </a:rPr>
              <a:t>、时间复杂度</a:t>
            </a:r>
          </a:p>
          <a:p>
            <a:pPr algn="l" fontAlgn="base"/>
            <a:r>
              <a:rPr lang="zh-CN" altLang="en-US" b="0" i="0" dirty="0">
                <a:solidFill>
                  <a:srgbClr val="444444"/>
                </a:solidFill>
                <a:effectLst/>
                <a:latin typeface="Microsoft YaHei" panose="020B0503020204020204" pitchFamily="34" charset="-122"/>
                <a:ea typeface="Microsoft YaHei" panose="020B0503020204020204" pitchFamily="34" charset="-122"/>
              </a:rPr>
              <a:t>快速排序在每次分割的过程中，需要 </a:t>
            </a:r>
            <a:r>
              <a:rPr lang="en-US" altLang="zh-CN" b="0" i="0" dirty="0">
                <a:solidFill>
                  <a:srgbClr val="444444"/>
                </a:solidFill>
                <a:effectLst/>
                <a:latin typeface="Microsoft YaHei" panose="020B0503020204020204" pitchFamily="34" charset="-122"/>
                <a:ea typeface="Microsoft YaHei" panose="020B0503020204020204" pitchFamily="34" charset="-122"/>
              </a:rPr>
              <a:t>1 </a:t>
            </a:r>
            <a:r>
              <a:rPr lang="zh-CN" altLang="en-US" b="0" i="0" dirty="0">
                <a:solidFill>
                  <a:srgbClr val="444444"/>
                </a:solidFill>
                <a:effectLst/>
                <a:latin typeface="Microsoft YaHei" panose="020B0503020204020204" pitchFamily="34" charset="-122"/>
                <a:ea typeface="Microsoft YaHei" panose="020B0503020204020204" pitchFamily="34" charset="-122"/>
              </a:rPr>
              <a:t>个空间存储基准值。而快速排序的大概需要 </a:t>
            </a:r>
            <a:r>
              <a:rPr lang="en-US" altLang="zh-CN" b="0" i="0" dirty="0" err="1">
                <a:solidFill>
                  <a:srgbClr val="444444"/>
                </a:solidFill>
                <a:effectLst/>
                <a:latin typeface="Microsoft YaHei" panose="020B0503020204020204" pitchFamily="34" charset="-122"/>
                <a:ea typeface="Microsoft YaHei" panose="020B0503020204020204" pitchFamily="34" charset="-122"/>
              </a:rPr>
              <a:t>logN</a:t>
            </a:r>
            <a:r>
              <a:rPr lang="zh-CN" altLang="en-US" b="0" i="0" dirty="0">
                <a:solidFill>
                  <a:srgbClr val="444444"/>
                </a:solidFill>
                <a:effectLst/>
                <a:latin typeface="Microsoft YaHei" panose="020B0503020204020204" pitchFamily="34" charset="-122"/>
                <a:ea typeface="Microsoft YaHei" panose="020B0503020204020204" pitchFamily="34" charset="-122"/>
              </a:rPr>
              <a:t>次的分割处理，所以占用空间也是 </a:t>
            </a:r>
            <a:r>
              <a:rPr lang="en-US" altLang="zh-CN" b="0" i="0" dirty="0" err="1">
                <a:solidFill>
                  <a:srgbClr val="444444"/>
                </a:solidFill>
                <a:effectLst/>
                <a:latin typeface="Microsoft YaHei" panose="020B0503020204020204" pitchFamily="34" charset="-122"/>
                <a:ea typeface="Microsoft YaHei" panose="020B0503020204020204" pitchFamily="34" charset="-122"/>
              </a:rPr>
              <a:t>logN</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个。</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l" fontAlgn="base"/>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l" fontAlgn="base"/>
            <a:r>
              <a:rPr lang="en-US" altLang="zh-CN" b="1" dirty="0">
                <a:solidFill>
                  <a:srgbClr val="444444"/>
                </a:solidFill>
                <a:latin typeface="Microsoft YaHei" panose="020B0503020204020204" pitchFamily="34" charset="-122"/>
                <a:ea typeface="Microsoft YaHei" panose="020B0503020204020204" pitchFamily="34" charset="-122"/>
              </a:rPr>
              <a:t>3</a:t>
            </a:r>
            <a:r>
              <a:rPr lang="zh-CN" altLang="en-US" b="1" i="0" dirty="0">
                <a:solidFill>
                  <a:srgbClr val="444444"/>
                </a:solidFill>
                <a:effectLst/>
                <a:latin typeface="Microsoft YaHei" panose="020B0503020204020204" pitchFamily="34" charset="-122"/>
                <a:ea typeface="Microsoft YaHei" panose="020B0503020204020204" pitchFamily="34" charset="-122"/>
              </a:rPr>
              <a:t>、算法稳定性</a:t>
            </a:r>
          </a:p>
          <a:p>
            <a:pPr algn="l" fontAlgn="base"/>
            <a:r>
              <a:rPr lang="zh-CN" altLang="en-US" b="0" i="0" dirty="0">
                <a:solidFill>
                  <a:srgbClr val="444444"/>
                </a:solidFill>
                <a:effectLst/>
                <a:latin typeface="Microsoft YaHei" panose="020B0503020204020204" pitchFamily="34" charset="-122"/>
                <a:ea typeface="Microsoft YaHei" panose="020B0503020204020204" pitchFamily="34" charset="-122"/>
              </a:rPr>
              <a:t>在快速排序中，相等元素可能会因为分区而交换顺序，所以它是不稳定的算法。</a:t>
            </a:r>
          </a:p>
        </p:txBody>
      </p:sp>
      <p:pic>
        <p:nvPicPr>
          <p:cNvPr id="8194" name="Picture 2" descr="排序（4）：快速排序">
            <a:extLst>
              <a:ext uri="{FF2B5EF4-FFF2-40B4-BE49-F238E27FC236}">
                <a16:creationId xmlns:a16="http://schemas.microsoft.com/office/drawing/2014/main" id="{AC094334-54FC-F2E0-1AEB-935BD0EBD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55" y="2135206"/>
            <a:ext cx="4176853" cy="87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Google Shape;997;p47"/>
          <p:cNvSpPr txBox="1">
            <a:spLocks noGrp="1"/>
          </p:cNvSpPr>
          <p:nvPr>
            <p:ph type="title" idx="2"/>
          </p:nvPr>
        </p:nvSpPr>
        <p:spPr>
          <a:xfrm>
            <a:off x="715098" y="1300850"/>
            <a:ext cx="74790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 </a:t>
            </a:r>
            <a:r>
              <a:rPr lang="zh-CN" altLang="en-US" dirty="0"/>
              <a:t>归并排序</a:t>
            </a:r>
            <a:endParaRPr dirty="0">
              <a:latin typeface="黑体" panose="02010609060101010101" pitchFamily="49" charset="-122"/>
              <a:ea typeface="黑体" panose="02010609060101010101" pitchFamily="49" charset="-122"/>
            </a:endParaRPr>
          </a:p>
        </p:txBody>
      </p:sp>
      <p:pic>
        <p:nvPicPr>
          <p:cNvPr id="4098" name="Picture 2">
            <a:extLst>
              <a:ext uri="{FF2B5EF4-FFF2-40B4-BE49-F238E27FC236}">
                <a16:creationId xmlns:a16="http://schemas.microsoft.com/office/drawing/2014/main" id="{F53075F8-6ACD-8EBD-1EDC-AA36656C7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246" y="3000851"/>
            <a:ext cx="2513271" cy="1507963"/>
          </a:xfrm>
          <a:prstGeom prst="rect">
            <a:avLst/>
          </a:prstGeom>
          <a:noFill/>
          <a:extLst>
            <a:ext uri="{909E8E84-426E-40DD-AFC4-6F175D3DCCD1}">
              <a14:hiddenFill xmlns:a14="http://schemas.microsoft.com/office/drawing/2010/main">
                <a:solidFill>
                  <a:srgbClr val="FFFFFF"/>
                </a:solidFill>
              </a14:hiddenFill>
            </a:ext>
          </a:extLst>
        </p:spPr>
      </p:pic>
      <p:sp>
        <p:nvSpPr>
          <p:cNvPr id="964" name="文本框 963">
            <a:extLst>
              <a:ext uri="{FF2B5EF4-FFF2-40B4-BE49-F238E27FC236}">
                <a16:creationId xmlns:a16="http://schemas.microsoft.com/office/drawing/2014/main" id="{D6F1CC80-F740-F347-A7FC-11DF07523B10}"/>
              </a:ext>
            </a:extLst>
          </p:cNvPr>
          <p:cNvSpPr txBox="1"/>
          <p:nvPr/>
        </p:nvSpPr>
        <p:spPr>
          <a:xfrm>
            <a:off x="1378246" y="2389441"/>
            <a:ext cx="4572000" cy="954107"/>
          </a:xfrm>
          <a:prstGeom prst="rect">
            <a:avLst/>
          </a:prstGeom>
          <a:noFill/>
        </p:spPr>
        <p:txBody>
          <a:bodyPr wrap="square">
            <a:spAutoFit/>
          </a:bodyPr>
          <a:lstStyle/>
          <a:p>
            <a:r>
              <a:rPr lang="zh-CN" altLang="en-US" b="0" i="0" dirty="0">
                <a:solidFill>
                  <a:srgbClr val="333333"/>
                </a:solidFill>
                <a:effectLst/>
                <a:latin typeface="Helvetica Neue"/>
              </a:rPr>
              <a:t>归并是一种典型的分而治之思想的算法应用，也是典型的递归算法的应用。</a:t>
            </a:r>
            <a:endParaRPr lang="en-US" altLang="zh-CN" b="0" i="0" dirty="0">
              <a:solidFill>
                <a:srgbClr val="333333"/>
              </a:solidFill>
              <a:effectLst/>
              <a:latin typeface="Helvetica Neue"/>
            </a:endParaRPr>
          </a:p>
          <a:p>
            <a:endParaRPr lang="en-US" altLang="zh-CN" dirty="0">
              <a:solidFill>
                <a:srgbClr val="333333"/>
              </a:solidFill>
              <a:latin typeface="Helvetica Neue"/>
            </a:endParaRPr>
          </a:p>
          <a:p>
            <a:r>
              <a:rPr lang="zh-CN" altLang="en-US" b="0" i="0" dirty="0">
                <a:solidFill>
                  <a:srgbClr val="333333"/>
                </a:solidFill>
                <a:effectLst/>
                <a:latin typeface="Helvetica Neue"/>
              </a:rPr>
              <a:t>不过他也可以使用循环来实现</a:t>
            </a:r>
            <a:endParaRPr lang="en-US" altLang="zh-CN" b="0" i="0" dirty="0">
              <a:solidFill>
                <a:srgbClr val="333333"/>
              </a:solidFill>
              <a:effectLst/>
              <a:latin typeface="Helvetica Neue"/>
            </a:endParaRPr>
          </a:p>
        </p:txBody>
      </p:sp>
    </p:spTree>
    <p:extLst>
      <p:ext uri="{BB962C8B-B14F-4D97-AF65-F5344CB8AC3E}">
        <p14:creationId xmlns:p14="http://schemas.microsoft.com/office/powerpoint/2010/main" val="3608321845"/>
      </p:ext>
    </p:extLst>
  </p:cSld>
  <p:clrMapOvr>
    <a:masterClrMapping/>
  </p:clrMapOvr>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TotalTime>
  <Words>1416</Words>
  <Application>Microsoft Office PowerPoint</Application>
  <PresentationFormat>全屏显示(16:9)</PresentationFormat>
  <Paragraphs>149</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黑体</vt:lpstr>
      <vt:lpstr>Fira Code</vt:lpstr>
      <vt:lpstr>Consolas</vt:lpstr>
      <vt:lpstr>Helvetica Neue</vt:lpstr>
      <vt:lpstr>inherit</vt:lpstr>
      <vt:lpstr>Chakra Petch Medium</vt:lpstr>
      <vt:lpstr>Microsoft YaHei</vt:lpstr>
      <vt:lpstr>Arial</vt:lpstr>
      <vt:lpstr>-apple-system</vt:lpstr>
      <vt:lpstr>CIDFont+F4</vt:lpstr>
      <vt:lpstr>Segoe UI</vt:lpstr>
      <vt:lpstr>Computer Science &amp; Mathematics Major for College: Software &amp; Media Applications by Slidesgo</vt:lpstr>
      <vt:lpstr>排序</vt:lpstr>
      <vt:lpstr>快速排序</vt:lpstr>
      <vt:lpstr>快速排序</vt:lpstr>
      <vt:lpstr>快速排序</vt:lpstr>
      <vt:lpstr>快速排序</vt:lpstr>
      <vt:lpstr>快速排序</vt:lpstr>
      <vt:lpstr>快速排序</vt:lpstr>
      <vt:lpstr>性能分析</vt:lpstr>
      <vt:lpstr>02 归并排序</vt:lpstr>
      <vt:lpstr>归并排序</vt:lpstr>
      <vt:lpstr>归并排序</vt:lpstr>
      <vt:lpstr>性能分析</vt:lpstr>
      <vt:lpstr>02 如何找最大100数</vt:lpstr>
      <vt:lpstr>冒泡排序为此算法而生</vt:lpstr>
      <vt:lpstr>抽屉存储</vt:lpstr>
      <vt:lpstr>巨巨巨巨巨巨巨巨大数组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大数乘法</dc:title>
  <dc:creator>Ding Ruogu</dc:creator>
  <cp:lastModifiedBy>Ding Ruogu</cp:lastModifiedBy>
  <cp:revision>49</cp:revision>
  <dcterms:modified xsi:type="dcterms:W3CDTF">2022-10-09T10:55:38Z</dcterms:modified>
</cp:coreProperties>
</file>