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58" r:id="rId5"/>
    <p:sldId id="259" r:id="rId6"/>
    <p:sldId id="276" r:id="rId7"/>
    <p:sldId id="275" r:id="rId8"/>
    <p:sldId id="263" r:id="rId9"/>
    <p:sldId id="267" r:id="rId10"/>
    <p:sldId id="261" r:id="rId11"/>
    <p:sldId id="264" r:id="rId12"/>
    <p:sldId id="265" r:id="rId13"/>
    <p:sldId id="271" r:id="rId14"/>
    <p:sldId id="272" r:id="rId15"/>
    <p:sldId id="278" r:id="rId16"/>
    <p:sldId id="274" r:id="rId17"/>
    <p:sldId id="273" r:id="rId1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94660"/>
  </p:normalViewPr>
  <p:slideViewPr>
    <p:cSldViewPr snapToGrid="0" snapToObjects="1">
      <p:cViewPr varScale="1">
        <p:scale>
          <a:sx n="104" d="100"/>
          <a:sy n="104" d="100"/>
        </p:scale>
        <p:origin x="131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datahub.itu.int/dashboards/idi/?e=ISR&amp;y=2025" TargetMode="External"/><Relationship Id="rId2" Type="http://schemas.openxmlformats.org/officeDocument/2006/relationships/hyperlink" Target="https://datahub.itu.int/"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88" y="2520000"/>
            <a:ext cx="11007052" cy="553998"/>
          </a:xfrm>
          <a:prstGeom prst="rect">
            <a:avLst/>
          </a:prstGeom>
          <a:noFill/>
        </p:spPr>
        <p:txBody>
          <a:bodyPr wrap="none" lIns="0" tIns="0" rIns="0" bIns="0">
            <a:spAutoFit/>
          </a:bodyPr>
          <a:lstStyle/>
          <a:p>
            <a:pPr algn="ctr">
              <a:defRPr sz="3200" b="1" i="0">
                <a:latin typeface="Calibri"/>
              </a:defRPr>
            </a:pPr>
            <a:r>
              <a:rPr lang="en-US" sz="3600">
                <a:solidFill>
                  <a:schemeClr val="accent1">
                    <a:lumMod val="50000"/>
                  </a:schemeClr>
                </a:solidFill>
              </a:rPr>
              <a:t>Mobile Voice Communications </a:t>
            </a:r>
            <a:r>
              <a:rPr lang="en-US" sz="3600" dirty="0">
                <a:solidFill>
                  <a:schemeClr val="accent1">
                    <a:lumMod val="50000"/>
                  </a:schemeClr>
                </a:solidFill>
              </a:rPr>
              <a:t>Development in 2008-2023</a:t>
            </a:r>
            <a:endParaRPr sz="3600" dirty="0">
              <a:solidFill>
                <a:schemeClr val="accent1">
                  <a:lumMod val="50000"/>
                </a:schemeClr>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5564913" y="6300000"/>
            <a:ext cx="1110177" cy="246221"/>
          </a:xfrm>
          <a:prstGeom prst="rect">
            <a:avLst/>
          </a:prstGeom>
          <a:noFill/>
        </p:spPr>
        <p:txBody>
          <a:bodyPr wrap="none" lIns="0" tIns="0" rIns="0" bIns="0">
            <a:spAutoFit/>
          </a:bodyPr>
          <a:lstStyle/>
          <a:p>
            <a:pPr algn="ctr">
              <a:defRPr sz="1600" b="1" i="0">
                <a:latin typeface="Calibri"/>
              </a:defRPr>
            </a:pPr>
            <a:r>
              <a:rPr lang="en-US" dirty="0">
                <a:solidFill>
                  <a:srgbClr val="000000"/>
                </a:solidFill>
              </a:rPr>
              <a:t>August, 2025</a:t>
            </a:r>
            <a:endParaRPr dirty="0">
              <a:solidFill>
                <a:srgbClr val="000000"/>
              </a:solidFill>
            </a:endParaRPr>
          </a:p>
        </p:txBody>
      </p:sp>
      <p:pic>
        <p:nvPicPr>
          <p:cNvPr id="1028" name="Picture 4" descr="https://thf.bing.com/th/id/OIG4.eyRjp5.GOxRl0Dr0xpb_?cb=thfc1&amp;pid=ImgGn">
            <a:extLst>
              <a:ext uri="{FF2B5EF4-FFF2-40B4-BE49-F238E27FC236}">
                <a16:creationId xmlns:a16="http://schemas.microsoft.com/office/drawing/2014/main" id="{F0867F74-2C93-458D-B8EA-E5D91320B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for a presentation global mobile voice data market overview  the golden era of mobile voice market was mainly completed growth till 2012 shifting to data and messengers from 2013 and on  despite the common expectation for the analyz">
            <a:extLst>
              <a:ext uri="{FF2B5EF4-FFF2-40B4-BE49-F238E27FC236}">
                <a16:creationId xmlns:a16="http://schemas.microsoft.com/office/drawing/2014/main" id="{8BE14727-DD5D-432B-BE1F-21BE2C6523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387"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for a presentation mobile operators are seeking for new content- and service- based growth models">
            <a:extLst>
              <a:ext uri="{FF2B5EF4-FFF2-40B4-BE49-F238E27FC236}">
                <a16:creationId xmlns:a16="http://schemas.microsoft.com/office/drawing/2014/main" id="{63C04B8D-D862-4427-BCE0-525394F80F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29923"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image funding from development organizations, private investments and government support improve infrastructure, expand coverage, and accelerate the digitalization  key to msme">
            <a:extLst>
              <a:ext uri="{FF2B5EF4-FFF2-40B4-BE49-F238E27FC236}">
                <a16:creationId xmlns:a16="http://schemas.microsoft.com/office/drawing/2014/main" id="{D5C513B6-E1C5-478E-B900-0BF8342C45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7500" y="587682"/>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0" name="AutoShape 22" descr="generate an image for a presentation Mobile operators are seeking for new content- and service- based growth models ">
            <a:extLst>
              <a:ext uri="{FF2B5EF4-FFF2-40B4-BE49-F238E27FC236}">
                <a16:creationId xmlns:a16="http://schemas.microsoft.com/office/drawing/2014/main" id="{D2468F4F-304C-46E0-89E5-0AADB0196E02}"/>
              </a:ext>
            </a:extLst>
          </p:cNvPr>
          <p:cNvSpPr>
            <a:spLocks noChangeAspect="1" noChangeArrowheads="1"/>
          </p:cNvSpPr>
          <p:nvPr/>
        </p:nvSpPr>
        <p:spPr bwMode="auto">
          <a:xfrm>
            <a:off x="5942013"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50" name="Picture 26" descr="https://thf.bing.com/th/id/OIG3.4fgjgtPsvLydRKtBE0qb?cb=thfc1&amp;pid=ImgGn">
            <a:extLst>
              <a:ext uri="{FF2B5EF4-FFF2-40B4-BE49-F238E27FC236}">
                <a16:creationId xmlns:a16="http://schemas.microsoft.com/office/drawing/2014/main" id="{F632F114-2DE2-4A1C-8133-6AB234BE7FA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1179" y="3205018"/>
            <a:ext cx="1800000" cy="180000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8F8B03B2-15DF-41F6-B2F6-83D81F54DFD3}"/>
              </a:ext>
            </a:extLst>
          </p:cNvPr>
          <p:cNvSpPr/>
          <p:nvPr/>
        </p:nvSpPr>
        <p:spPr>
          <a:xfrm>
            <a:off x="729923" y="2520000"/>
            <a:ext cx="10800000" cy="12700"/>
          </a:xfrm>
          <a:prstGeom prst="rect">
            <a:avLst/>
          </a:prstGeom>
          <a:solidFill>
            <a:schemeClr val="accent1">
              <a:lumMod val="50000"/>
            </a:schemeClr>
          </a:solidFill>
          <a:ln w="15240">
            <a:solidFill>
              <a:schemeClr val="accent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62503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Growth Drivers: Subscribers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8"/>
            <a:ext cx="10800000" cy="2520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The growth in the number of subscribers was the key driver for the global mobile voice market since the start of the market in 1990s </a:t>
            </a:r>
          </a:p>
          <a:p>
            <a:r>
              <a:rPr lang="en-US" b="0" i="0" dirty="0"/>
              <a:t>However, the correlation for 2008 – 2023 was negative (0.75) with the key reasons being: </a:t>
            </a:r>
          </a:p>
          <a:p>
            <a:pPr marL="742950" lvl="1" indent="-285750">
              <a:spcAft>
                <a:spcPts val="1200"/>
              </a:spcAft>
              <a:buFont typeface="Calibri" panose="020F0502020204030204" pitchFamily="34" charset="0"/>
              <a:buChar char="‒"/>
            </a:pPr>
            <a:r>
              <a:rPr lang="en-US" sz="1400" dirty="0">
                <a:solidFill>
                  <a:srgbClr val="000000"/>
                </a:solidFill>
                <a:latin typeface="Calibri"/>
              </a:rPr>
              <a:t>Most of the market growth happened in late 1990s -2008, which we don’t see in the available data </a:t>
            </a:r>
          </a:p>
          <a:p>
            <a:pPr marL="742950" lvl="1" indent="-285750">
              <a:spcAft>
                <a:spcPts val="1200"/>
              </a:spcAft>
              <a:buFont typeface="Calibri" panose="020F0502020204030204" pitchFamily="34" charset="0"/>
              <a:buChar char="‒"/>
            </a:pPr>
            <a:r>
              <a:rPr lang="en-US" sz="1400" dirty="0">
                <a:solidFill>
                  <a:srgbClr val="000000"/>
                </a:solidFill>
                <a:latin typeface="Calibri"/>
              </a:rPr>
              <a:t>The mobile voice market was falling after 2012 explained by the shift to data and messengers with cheaper package-pricing for data traffic and no interconnection and landing fees  </a:t>
            </a:r>
          </a:p>
          <a:p>
            <a:pPr marL="742950" lvl="1" indent="-285750">
              <a:spcAft>
                <a:spcPts val="1200"/>
              </a:spcAft>
              <a:buFont typeface="Calibri" panose="020F0502020204030204" pitchFamily="34" charset="0"/>
              <a:buChar char="‒"/>
            </a:pPr>
            <a:r>
              <a:rPr lang="en-US" sz="1400" dirty="0">
                <a:solidFill>
                  <a:srgbClr val="000000"/>
                </a:solidFill>
                <a:latin typeface="Calibri"/>
              </a:rPr>
              <a:t>General preference to interact in writing compared to making voice calls </a:t>
            </a:r>
          </a:p>
          <a:p>
            <a:r>
              <a:rPr lang="en-US" b="0" i="0" dirty="0"/>
              <a:t>Mobile operators are seeking for new business models including the provision of more content and building of eco-systems, some still suggest taxing social network and messenger companies a traffic charge for consumer access to social media content  </a:t>
            </a:r>
          </a:p>
          <a:p>
            <a:pPr marL="742950" lvl="1" indent="-285750">
              <a:spcAft>
                <a:spcPts val="1200"/>
              </a:spcAft>
              <a:buFont typeface="Calibri" panose="020F0502020204030204" pitchFamily="34" charset="0"/>
              <a:buChar char="‒"/>
            </a:pPr>
            <a:endParaRPr lang="en-US" sz="1400" b="1" i="1" dirty="0">
              <a:solidFill>
                <a:srgbClr val="000000"/>
              </a:solidFill>
              <a:latin typeface="Calibri"/>
            </a:endParaRPr>
          </a:p>
        </p:txBody>
      </p:sp>
      <p:sp>
        <p:nvSpPr>
          <p:cNvPr id="6" name="TextBox 5"/>
          <p:cNvSpPr txBox="1"/>
          <p:nvPr/>
        </p:nvSpPr>
        <p:spPr>
          <a:xfrm>
            <a:off x="720000" y="3636000"/>
            <a:ext cx="383816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Voice Subscribers and Market Size Regression </a:t>
            </a:r>
            <a:endParaRPr dirty="0">
              <a:solidFill>
                <a:srgbClr val="000000"/>
              </a:solidFill>
            </a:endParaRPr>
          </a:p>
        </p:txBody>
      </p:sp>
      <p:sp>
        <p:nvSpPr>
          <p:cNvPr id="7" name="Rectangle 6"/>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903633"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Global Mobile Market Size and Subscriber Base Development </a:t>
            </a:r>
            <a:endParaRPr dirty="0">
              <a:solidFill>
                <a:srgbClr val="000000"/>
              </a:solidFill>
            </a:endParaRPr>
          </a:p>
        </p:txBody>
      </p:sp>
      <p:sp>
        <p:nvSpPr>
          <p:cNvPr id="10" name="Rectangle 9"/>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6</a:t>
            </a:r>
          </a:p>
        </p:txBody>
      </p:sp>
      <p:sp>
        <p:nvSpPr>
          <p:cNvPr id="16" name="TextBox 15">
            <a:extLst>
              <a:ext uri="{FF2B5EF4-FFF2-40B4-BE49-F238E27FC236}">
                <a16:creationId xmlns:a16="http://schemas.microsoft.com/office/drawing/2014/main" id="{BD3F9157-0BC4-4C13-9CC5-DF24CCC966F8}"/>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305FA56C-CCD2-443A-A03C-BC042174091C}"/>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D275A10F-8C96-4E01-BB4A-03195EAF9B57}"/>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88809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Growth Drivers: ARPU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2034001"/>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ARPU decline over 2008-2023 was, unlike subscriber growth, the continuation of the trend </a:t>
            </a:r>
          </a:p>
          <a:p>
            <a:r>
              <a:rPr lang="en-US" b="0" i="0" dirty="0"/>
              <a:t>ARPU was falling a the technology was becoming cheaper (Moore’s law), economies of scale, transition to data traffic (VOLTE/VOIP) also in the emerging markets around 2008-2012, competition, and almost no government regulation, which is a strong advantage </a:t>
            </a:r>
          </a:p>
          <a:p>
            <a:r>
              <a:rPr lang="en-US" b="0" i="0" dirty="0"/>
              <a:t>One should note that penetration rate growth well beyond 100% accounts for the users having several numbers, e.g., private and business and a share of business mobile numbers </a:t>
            </a:r>
          </a:p>
          <a:p>
            <a:r>
              <a:rPr lang="en-US" b="0" i="0" dirty="0"/>
              <a:t>Correlation of ARPU decline and penetration rate growth was almost perfect - minus (0.95%) </a:t>
            </a:r>
          </a:p>
        </p:txBody>
      </p:sp>
      <p:sp>
        <p:nvSpPr>
          <p:cNvPr id="6" name="TextBox 5"/>
          <p:cNvSpPr txBox="1"/>
          <p:nvPr/>
        </p:nvSpPr>
        <p:spPr>
          <a:xfrm>
            <a:off x="720000" y="3636000"/>
            <a:ext cx="2821863"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Voice Penetration and ARPU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62682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Global Mobile ARPU and Penetration Rate Development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7</a:t>
            </a:r>
          </a:p>
        </p:txBody>
      </p:sp>
      <p:sp>
        <p:nvSpPr>
          <p:cNvPr id="16" name="TextBox 15">
            <a:extLst>
              <a:ext uri="{FF2B5EF4-FFF2-40B4-BE49-F238E27FC236}">
                <a16:creationId xmlns:a16="http://schemas.microsoft.com/office/drawing/2014/main" id="{6FD00CB1-50C1-4A86-8B30-1D98D55E51D1}"/>
              </a:ext>
            </a:extLst>
          </p:cNvPr>
          <p:cNvSpPr txBox="1"/>
          <p:nvPr/>
        </p:nvSpPr>
        <p:spPr>
          <a:xfrm>
            <a:off x="719812" y="6178584"/>
            <a:ext cx="4784964" cy="123111"/>
          </a:xfrm>
          <a:prstGeom prst="rect">
            <a:avLst/>
          </a:prstGeom>
          <a:noFill/>
        </p:spPr>
        <p:txBody>
          <a:bodyPr wrap="none" lIns="0" tIns="0" rIns="0" bIns="0">
            <a:spAutoFit/>
          </a:bodyPr>
          <a:lstStyle/>
          <a:p>
            <a:pPr>
              <a:defRPr sz="800" b="1" i="1">
                <a:latin typeface="Calibri"/>
              </a:defRPr>
            </a:pPr>
            <a:r>
              <a:rPr lang="en-US" sz="800" dirty="0">
                <a:solidFill>
                  <a:srgbClr val="000000"/>
                </a:solidFill>
              </a:rPr>
              <a:t>Note: correlation charts were produced manually in the preprocessing file because of their non-standard format</a:t>
            </a:r>
            <a:endParaRPr sz="800" dirty="0">
              <a:solidFill>
                <a:srgbClr val="000000"/>
              </a:solidFill>
            </a:endParaRPr>
          </a:p>
        </p:txBody>
      </p:sp>
      <p:pic>
        <p:nvPicPr>
          <p:cNvPr id="17" name="Picture 16" descr="image.png">
            <a:extLst>
              <a:ext uri="{FF2B5EF4-FFF2-40B4-BE49-F238E27FC236}">
                <a16:creationId xmlns:a16="http://schemas.microsoft.com/office/drawing/2014/main" id="{95E22782-2998-4F03-8F97-5360C21ABB7E}"/>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8" name="Picture 17" descr="image.png">
            <a:extLst>
              <a:ext uri="{FF2B5EF4-FFF2-40B4-BE49-F238E27FC236}">
                <a16:creationId xmlns:a16="http://schemas.microsoft.com/office/drawing/2014/main" id="{82929F66-551A-4765-B0B0-D82291D25AD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10800000" cy="369332"/>
          </a:xfrm>
          <a:prstGeom prst="rect">
            <a:avLst/>
          </a:prstGeom>
          <a:noFill/>
        </p:spPr>
        <p:txBody>
          <a:bodyPr wrap="square" lIns="0" tIns="0" rIns="0" bIns="0">
            <a:spAutoFit/>
          </a:bodyPr>
          <a:lstStyle/>
          <a:p>
            <a:pPr>
              <a:defRPr sz="2400" b="1" i="0">
                <a:latin typeface="Calibri"/>
              </a:defRPr>
            </a:pPr>
            <a:r>
              <a:rPr lang="en-US" dirty="0">
                <a:solidFill>
                  <a:srgbClr val="000000"/>
                </a:solidFill>
              </a:rPr>
              <a:t>Mobile Voice Communications Penetration Rates Development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10800000" cy="1880224"/>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b="0" i="0" dirty="0"/>
              <a:t>Mobile voice penetration rates in higher income regions were above the world average drive by business segment and IOT, while this is still a less significant factor in lower income economies </a:t>
            </a:r>
          </a:p>
          <a:p>
            <a:r>
              <a:rPr lang="en-US" b="0" i="0" dirty="0"/>
              <a:t>While the highest penetration rates in 2008-2023 in mobile voice market was in the CIS region the highest growth was in Asia and Africa </a:t>
            </a:r>
          </a:p>
          <a:p>
            <a:r>
              <a:rPr lang="en-US" b="0" i="0" dirty="0"/>
              <a:t>High CIS penetration rates are explained by low ARPU, popularity of corporate phones and frequent change of tariffs and operators </a:t>
            </a:r>
          </a:p>
        </p:txBody>
      </p:sp>
      <p:sp>
        <p:nvSpPr>
          <p:cNvPr id="6" name="TextBox 5"/>
          <p:cNvSpPr txBox="1"/>
          <p:nvPr/>
        </p:nvSpPr>
        <p:spPr>
          <a:xfrm>
            <a:off x="720000" y="3636000"/>
            <a:ext cx="4209614"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Mobile Voice Penetration Rates in Key Economies by Income Split </a:t>
            </a:r>
            <a:endParaRPr dirty="0">
              <a:solidFill>
                <a:srgbClr val="000000"/>
              </a:solidFill>
            </a:endParaRP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4254626"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Penetration Rates in Key Economies by Regional Split </a:t>
            </a:r>
            <a:endParaRPr dirty="0">
              <a:solidFill>
                <a:srgbClr val="000000"/>
              </a:solidFill>
            </a:endParaRP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8</a:t>
            </a:r>
          </a:p>
        </p:txBody>
      </p:sp>
      <p:pic>
        <p:nvPicPr>
          <p:cNvPr id="16" name="Picture 15" descr="image.png">
            <a:extLst>
              <a:ext uri="{FF2B5EF4-FFF2-40B4-BE49-F238E27FC236}">
                <a16:creationId xmlns:a16="http://schemas.microsoft.com/office/drawing/2014/main" id="{6922ACE0-E2AE-4E47-B075-4B64E090C91D}"/>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225B6CFE-AA00-41BC-8B28-87EC1C6909F2}"/>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10786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Selected Developed vs. Emerging Comparison – Kenya : Sweden </a:t>
            </a:r>
            <a:endParaRPr dirty="0">
              <a:solidFill>
                <a:srgbClr val="000000"/>
              </a:solidFill>
            </a:endParaRP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984721"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Except for high/low income divide and earlier market saturation Kenya and Sweden are consistent with the global mobile voice trends </a:t>
            </a:r>
            <a:endParaRPr dirty="0">
              <a:solidFill>
                <a:srgbClr val="000000"/>
              </a:solidFill>
              <a:latin typeface="Calibri"/>
            </a:endParaRPr>
          </a:p>
        </p:txBody>
      </p:sp>
      <p:sp>
        <p:nvSpPr>
          <p:cNvPr id="8" name="TextBox 7"/>
          <p:cNvSpPr txBox="1"/>
          <p:nvPr/>
        </p:nvSpPr>
        <p:spPr>
          <a:xfrm>
            <a:off x="668825" y="1283901"/>
            <a:ext cx="5091175" cy="1969770"/>
          </a:xfrm>
          <a:prstGeom prst="rect">
            <a:avLst/>
          </a:prstGeom>
          <a:noFill/>
        </p:spPr>
        <p:txBody>
          <a:bodyPr wrap="square" lIns="0" tIns="0" rIns="0" bIns="0">
            <a:spAutoFit/>
          </a:bodyPr>
          <a:lstStyle/>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Despite a ~5.x difference in population the mobile voice market size in Kenya and Sweden is almost the same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 ARPU reflects a reducing gap between a developed and an emerging market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Mobile voice market continued falling except around </a:t>
            </a:r>
            <a:r>
              <a:rPr lang="en-US" sz="1200" dirty="0" err="1">
                <a:solidFill>
                  <a:srgbClr val="000000"/>
                </a:solidFill>
                <a:latin typeface="Calibri"/>
              </a:rPr>
              <a:t>Covid</a:t>
            </a:r>
            <a:r>
              <a:rPr lang="en-US" sz="1200" dirty="0">
                <a:solidFill>
                  <a:srgbClr val="000000"/>
                </a:solidFill>
                <a:latin typeface="Calibri"/>
              </a:rPr>
              <a:t>-time in Kenya (there was no strict lockdown in Sweden)</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The shift to data started around 2008 or even earlier for both Kenya and Sweden </a:t>
            </a:r>
          </a:p>
          <a:p>
            <a:pPr marL="228600" indent="-228600" algn="l">
              <a:spcAft>
                <a:spcPts val="600"/>
              </a:spcAft>
              <a:buClr>
                <a:srgbClr val="C00000"/>
              </a:buClr>
              <a:buFont typeface="Wingdings" panose="05000000000000000000" pitchFamily="2" charset="2"/>
              <a:buChar char="§"/>
              <a:defRPr sz="1100" b="0" i="0">
                <a:latin typeface="Calibri"/>
              </a:defRPr>
            </a:pPr>
            <a:r>
              <a:rPr lang="en-US" sz="1200" dirty="0">
                <a:solidFill>
                  <a:srgbClr val="000000"/>
                </a:solidFill>
                <a:latin typeface="Calibri"/>
              </a:rPr>
              <a:t>Penetration rate in Kenya reached 100% only in 2019, Sweden’s ARPU was stagnant over the period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ARPU Development </a:t>
            </a:r>
            <a:endParaRPr dirty="0">
              <a:solidFill>
                <a:srgbClr val="000000"/>
              </a:solidFill>
            </a:endParaRP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Market Size Development </a:t>
            </a:r>
            <a:endParaRPr dirty="0">
              <a:solidFill>
                <a:srgbClr val="000000"/>
              </a:solidFill>
            </a:endParaRP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lgn="l">
              <a:defRPr sz="1200" b="1" i="0">
                <a:latin typeface="Calibri"/>
              </a:defRPr>
            </a:pPr>
            <a:r>
              <a:rPr lang="en-US" dirty="0">
                <a:solidFill>
                  <a:srgbClr val="000000"/>
                </a:solidFill>
              </a:rPr>
              <a:t>Penetration Rate </a:t>
            </a:r>
            <a:endParaRPr dirty="0">
              <a:solidFill>
                <a:srgbClr val="000000"/>
              </a:solidFill>
            </a:endParaRP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14</a:t>
            </a:r>
          </a:p>
        </p:txBody>
      </p:sp>
      <p:pic>
        <p:nvPicPr>
          <p:cNvPr id="17" name="Picture 16" descr="image.png">
            <a:extLst>
              <a:ext uri="{FF2B5EF4-FFF2-40B4-BE49-F238E27FC236}">
                <a16:creationId xmlns:a16="http://schemas.microsoft.com/office/drawing/2014/main" id="{E7DBA9B1-64C9-4351-8954-B7625A404601}"/>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F2CC52BC-7931-4149-8248-1E4090D7C414}"/>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AF81F0D4-E954-436A-BEF2-31629861609D}"/>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806022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Selected Developed vs. Emerging Comparison – Japan : Mexico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6000"/>
            <a:ext cx="9208483" cy="215444"/>
          </a:xfrm>
          <a:prstGeom prst="rect">
            <a:avLst/>
          </a:prstGeom>
          <a:noFill/>
        </p:spPr>
        <p:txBody>
          <a:bodyPr wrap="none" lIns="0" tIns="0" rIns="0" bIns="0">
            <a:spAutoFit/>
          </a:bodyPr>
          <a:lstStyle/>
          <a:p>
            <a:pPr algn="l">
              <a:defRPr sz="1400" b="1" i="0">
                <a:latin typeface="Calibri"/>
              </a:defRPr>
            </a:pPr>
            <a:r>
              <a:rPr lang="en-US" dirty="0">
                <a:solidFill>
                  <a:srgbClr val="000000"/>
                </a:solidFill>
                <a:latin typeface="Calibri"/>
              </a:rPr>
              <a:t>Mexico fits into the general mobile voice pattern, while Japan reflects stronger cultural preference for voice communication </a:t>
            </a:r>
            <a:endParaRPr dirty="0">
              <a:solidFill>
                <a:srgbClr val="000000"/>
              </a:solidFill>
              <a:latin typeface="Calibri"/>
            </a:endParaRPr>
          </a:p>
        </p:txBody>
      </p:sp>
      <p:sp>
        <p:nvSpPr>
          <p:cNvPr id="8" name="TextBox 7"/>
          <p:cNvSpPr txBox="1"/>
          <p:nvPr/>
        </p:nvSpPr>
        <p:spPr>
          <a:xfrm>
            <a:off x="786675" y="1283301"/>
            <a:ext cx="5040000" cy="2077492"/>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Japans market is larger than Mexico’s by both population and market but the decline in mobile voice after 2012 is still visible (except </a:t>
            </a:r>
            <a:r>
              <a:rPr lang="en-US" sz="1200" dirty="0" err="1"/>
              <a:t>Covid</a:t>
            </a:r>
            <a:r>
              <a:rPr lang="en-US" sz="1200" dirty="0"/>
              <a:t>) </a:t>
            </a:r>
          </a:p>
          <a:p>
            <a:r>
              <a:rPr lang="en-US" sz="1200" dirty="0"/>
              <a:t>ARPU development in Japan appears less consistent, the drop in 2008-2010 was probably due to subprime crisis and lower business activities but otherwise it is probably a cultural feature of Japan to have more voice communication </a:t>
            </a:r>
          </a:p>
          <a:p>
            <a:r>
              <a:rPr lang="en-US" sz="1200" dirty="0"/>
              <a:t>Penetration rate growth in Japan is outstanding even for a developed market and may be an indicator of the future for the rest of the world </a:t>
            </a:r>
          </a:p>
          <a:p>
            <a:r>
              <a:rPr lang="en-US" sz="1200" dirty="0"/>
              <a:t>Penetration rate in Japan reflect the culture of separate profile for business and private purposes, which seams both reasonable and ethical </a:t>
            </a:r>
          </a:p>
        </p:txBody>
      </p:sp>
      <p:sp>
        <p:nvSpPr>
          <p:cNvPr id="9" name="TextBox 8"/>
          <p:cNvSpPr txBox="1"/>
          <p:nvPr/>
        </p:nvSpPr>
        <p:spPr>
          <a:xfrm>
            <a:off x="6480000" y="1296000"/>
            <a:ext cx="1296445"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ARPU Development </a:t>
            </a:r>
          </a:p>
        </p:txBody>
      </p:sp>
      <p:sp>
        <p:nvSpPr>
          <p:cNvPr id="10" name="Rectangle 9"/>
          <p:cNvSpPr/>
          <p:nvPr/>
        </p:nvSpPr>
        <p:spPr>
          <a:xfrm>
            <a:off x="6480000" y="154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 y="3816000"/>
            <a:ext cx="1677832"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Market Size Development </a:t>
            </a:r>
          </a:p>
        </p:txBody>
      </p:sp>
      <p:sp>
        <p:nvSpPr>
          <p:cNvPr id="13" name="Rectangle 12"/>
          <p:cNvSpPr/>
          <p:nvPr/>
        </p:nvSpPr>
        <p:spPr>
          <a:xfrm>
            <a:off x="72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5" name="TextBox 14"/>
          <p:cNvSpPr txBox="1"/>
          <p:nvPr/>
        </p:nvSpPr>
        <p:spPr>
          <a:xfrm>
            <a:off x="6480000" y="3816000"/>
            <a:ext cx="1110497"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Penetration Rate </a:t>
            </a:r>
          </a:p>
        </p:txBody>
      </p:sp>
      <p:sp>
        <p:nvSpPr>
          <p:cNvPr id="16" name="Rectangle 15"/>
          <p:cNvSpPr/>
          <p:nvPr/>
        </p:nvSpPr>
        <p:spPr>
          <a:xfrm>
            <a:off x="6480000" y="406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8" name="TextBox 17"/>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22" name="TextBox 21"/>
          <p:cNvSpPr txBox="1"/>
          <p:nvPr/>
        </p:nvSpPr>
        <p:spPr>
          <a:xfrm>
            <a:off x="11288952" y="6498000"/>
            <a:ext cx="720000" cy="360000"/>
          </a:xfrm>
          <a:prstGeom prst="rect">
            <a:avLst/>
          </a:prstGeom>
          <a:noFill/>
        </p:spPr>
        <p:txBody>
          <a:bodyPr wrap="none">
            <a:spAutoFit/>
          </a:bodyPr>
          <a:lstStyle/>
          <a:p>
            <a:pPr algn="ctr">
              <a:defRPr sz="1000" b="1"/>
            </a:pPr>
            <a:r>
              <a:t>15</a:t>
            </a:r>
          </a:p>
        </p:txBody>
      </p:sp>
      <p:pic>
        <p:nvPicPr>
          <p:cNvPr id="17" name="Picture 16" descr="image.png">
            <a:extLst>
              <a:ext uri="{FF2B5EF4-FFF2-40B4-BE49-F238E27FC236}">
                <a16:creationId xmlns:a16="http://schemas.microsoft.com/office/drawing/2014/main" id="{B10C4565-9A76-427B-B97F-6F6AD2F9BCDD}"/>
              </a:ext>
            </a:extLst>
          </p:cNvPr>
          <p:cNvPicPr>
            <a:picLocks noChangeAspect="1"/>
          </p:cNvPicPr>
          <p:nvPr/>
        </p:nvPicPr>
        <p:blipFill>
          <a:blip r:embed="rId2"/>
          <a:stretch>
            <a:fillRect/>
          </a:stretch>
        </p:blipFill>
        <p:spPr>
          <a:xfrm>
            <a:off x="6480000" y="1620000"/>
            <a:ext cx="5040000" cy="2160000"/>
          </a:xfrm>
          <a:prstGeom prst="rect">
            <a:avLst/>
          </a:prstGeom>
        </p:spPr>
      </p:pic>
      <p:pic>
        <p:nvPicPr>
          <p:cNvPr id="23" name="Picture 22" descr="image.png">
            <a:extLst>
              <a:ext uri="{FF2B5EF4-FFF2-40B4-BE49-F238E27FC236}">
                <a16:creationId xmlns:a16="http://schemas.microsoft.com/office/drawing/2014/main" id="{EA93ACF0-C47F-4621-9609-AC32BCEEEE68}"/>
              </a:ext>
            </a:extLst>
          </p:cNvPr>
          <p:cNvPicPr>
            <a:picLocks noChangeAspect="1"/>
          </p:cNvPicPr>
          <p:nvPr/>
        </p:nvPicPr>
        <p:blipFill>
          <a:blip r:embed="rId3"/>
          <a:stretch>
            <a:fillRect/>
          </a:stretch>
        </p:blipFill>
        <p:spPr>
          <a:xfrm>
            <a:off x="720000" y="4140000"/>
            <a:ext cx="5040000" cy="2160000"/>
          </a:xfrm>
          <a:prstGeom prst="rect">
            <a:avLst/>
          </a:prstGeom>
        </p:spPr>
      </p:pic>
      <p:pic>
        <p:nvPicPr>
          <p:cNvPr id="24" name="Picture 23" descr="image.png">
            <a:extLst>
              <a:ext uri="{FF2B5EF4-FFF2-40B4-BE49-F238E27FC236}">
                <a16:creationId xmlns:a16="http://schemas.microsoft.com/office/drawing/2014/main" id="{BCCA4C1F-A59B-4C86-9F40-EB8EDFDB94EA}"/>
              </a:ext>
            </a:extLst>
          </p:cNvPr>
          <p:cNvPicPr>
            <a:picLocks noChangeAspect="1"/>
          </p:cNvPicPr>
          <p:nvPr/>
        </p:nvPicPr>
        <p:blipFill>
          <a:blip r:embed="rId4"/>
          <a:stretch>
            <a:fillRect/>
          </a:stretch>
        </p:blipFill>
        <p:spPr>
          <a:xfrm>
            <a:off x="6480000" y="4140000"/>
            <a:ext cx="5040000" cy="2160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72069"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Unusual Findings</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243143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Despite the common expectation for the analyzed market phase the growth of subscribers leads to the decline of mobile voice market, however, it means that revenues shift to data and media market segments</a:t>
            </a:r>
          </a:p>
          <a:p>
            <a:r>
              <a:rPr lang="en-US" dirty="0"/>
              <a:t>Kenya’s population is roughly 5.x larger than Sweden’s, however, the market sizes are very similar </a:t>
            </a:r>
          </a:p>
          <a:p>
            <a:r>
              <a:rPr lang="en-US" dirty="0"/>
              <a:t>COVID-19 affected countries in quite different ways. In progressive Sweden ARPU increased dramatically because there was no real lockdown at all; yet, communications substituted most of personal contacts </a:t>
            </a:r>
          </a:p>
          <a:p>
            <a:r>
              <a:rPr lang="en-US" dirty="0"/>
              <a:t>Some markets do not follow the trends. For example mobile penetration rates in Japan, the model country of the future,  continue growing to 180% due to cultural preferences for voice communication and ethics, a separate phone for business purposes, not to mention IOT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extLst>
      <p:ext uri="{BB962C8B-B14F-4D97-AF65-F5344CB8AC3E}">
        <p14:creationId xmlns:p14="http://schemas.microsoft.com/office/powerpoint/2010/main" val="1017096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397358"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Key Findings &amp; Recommendations</a:t>
            </a:r>
            <a:r>
              <a:rPr lang="ru-RU" dirty="0">
                <a:solidFill>
                  <a:srgbClr val="000000"/>
                </a:solidFill>
              </a:rPr>
              <a:t>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862870"/>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pPr marL="0" indent="0">
              <a:spcAft>
                <a:spcPts val="600"/>
              </a:spcAft>
              <a:buNone/>
            </a:pPr>
            <a:r>
              <a:rPr lang="en-US" b="1" dirty="0">
                <a:solidFill>
                  <a:schemeClr val="accent1">
                    <a:lumMod val="50000"/>
                  </a:schemeClr>
                </a:solidFill>
              </a:rPr>
              <a:t>Key Findings</a:t>
            </a:r>
            <a:r>
              <a:rPr lang="en-US" dirty="0"/>
              <a:t> </a:t>
            </a:r>
            <a:endParaRPr lang="ru-RU" dirty="0"/>
          </a:p>
          <a:p>
            <a:pPr>
              <a:spcAft>
                <a:spcPts val="600"/>
              </a:spcAft>
            </a:pPr>
            <a:r>
              <a:rPr lang="en-US" dirty="0"/>
              <a:t>Peak of the global mobile voice services in 2012, then decline in all regions except Asia </a:t>
            </a:r>
          </a:p>
          <a:p>
            <a:pPr>
              <a:spcAft>
                <a:spcPts val="600"/>
              </a:spcAft>
            </a:pPr>
            <a:r>
              <a:rPr lang="en-US" dirty="0"/>
              <a:t>Subscriber growth no longer drives revenue growth (negative correlation with market size) </a:t>
            </a:r>
          </a:p>
          <a:p>
            <a:pPr>
              <a:spcAft>
                <a:spcPts val="600"/>
              </a:spcAft>
            </a:pPr>
            <a:r>
              <a:rPr lang="en-US" dirty="0"/>
              <a:t>ARPU drop due to cheaper technology, competition, and shift to messengers (r ≈ -0.95 with penetration rate) </a:t>
            </a:r>
          </a:p>
          <a:p>
            <a:pPr>
              <a:spcAft>
                <a:spcPts val="600"/>
              </a:spcAft>
            </a:pPr>
            <a:r>
              <a:rPr lang="en-US" dirty="0"/>
              <a:t>High penetration (&gt;100%) in many countries driven by multiple SIM cards and corporate contracts </a:t>
            </a:r>
          </a:p>
          <a:p>
            <a:pPr>
              <a:spcAft>
                <a:spcPts val="600"/>
              </a:spcAft>
            </a:pPr>
            <a:r>
              <a:rPr lang="en-US" dirty="0"/>
              <a:t>Developed markets reached saturation earlier and lost revenue faster; emerging markets followed the same trend later </a:t>
            </a:r>
            <a:endParaRPr lang="en-US" b="1" dirty="0">
              <a:solidFill>
                <a:schemeClr val="accent1">
                  <a:lumMod val="50000"/>
                </a:schemeClr>
              </a:solidFill>
            </a:endParaRPr>
          </a:p>
          <a:p>
            <a:pPr marL="0" indent="0">
              <a:spcAft>
                <a:spcPts val="600"/>
              </a:spcAft>
              <a:buNone/>
            </a:pPr>
            <a:r>
              <a:rPr lang="en-US" b="1" dirty="0">
                <a:solidFill>
                  <a:schemeClr val="accent1">
                    <a:lumMod val="50000"/>
                  </a:schemeClr>
                </a:solidFill>
              </a:rPr>
              <a:t>Recommendations </a:t>
            </a:r>
          </a:p>
          <a:p>
            <a:pPr>
              <a:spcAft>
                <a:spcPts val="600"/>
              </a:spcAft>
            </a:pPr>
            <a:r>
              <a:rPr lang="en-US" dirty="0"/>
              <a:t>Targeted tariffs in high-penetration countries to increase ARPU </a:t>
            </a:r>
          </a:p>
          <a:p>
            <a:pPr>
              <a:spcAft>
                <a:spcPts val="600"/>
              </a:spcAft>
            </a:pPr>
            <a:r>
              <a:rPr lang="en-US" dirty="0"/>
              <a:t>Personalized pricing and upsell in countries with high saturation using big data analytics to sell additional packages (speed, content, services) without increasing the number of SIM cards </a:t>
            </a:r>
          </a:p>
          <a:p>
            <a:pPr>
              <a:spcAft>
                <a:spcPts val="600"/>
              </a:spcAft>
            </a:pPr>
            <a:r>
              <a:rPr lang="en-US" dirty="0"/>
              <a:t>Promoting own ecosystems to fight back against social networks and messengers as a mix of content and value added-services - streaming video, music, cloud storage, gaming services etc. to increase ARPU at a moderate </a:t>
            </a:r>
            <a:r>
              <a:rPr lang="en-US" dirty="0" err="1"/>
              <a:t>CapEx</a:t>
            </a:r>
            <a:r>
              <a:rPr lang="en-US" dirty="0"/>
              <a:t>  </a:t>
            </a:r>
          </a:p>
          <a:p>
            <a:pPr>
              <a:spcAft>
                <a:spcPts val="600"/>
              </a:spcAft>
            </a:pPr>
            <a:r>
              <a:rPr lang="en-US" dirty="0"/>
              <a:t>Expansion of premium services, IoT solutions, AI-based services </a:t>
            </a:r>
          </a:p>
          <a:p>
            <a:pPr>
              <a:spcAft>
                <a:spcPts val="600"/>
              </a:spcAft>
            </a:pPr>
            <a:r>
              <a:rPr lang="en-US" dirty="0"/>
              <a:t>Expansion of corporate services, M2M communications, smart devices, </a:t>
            </a:r>
            <a:r>
              <a:rPr lang="en-US" dirty="0" err="1"/>
              <a:t>eSIM</a:t>
            </a:r>
            <a:r>
              <a:rPr lang="en-US" dirty="0"/>
              <a:t>, and industry IoT platforms (logistics, </a:t>
            </a:r>
            <a:r>
              <a:rPr lang="en-US" dirty="0" err="1"/>
              <a:t>agritech</a:t>
            </a:r>
            <a:r>
              <a:rPr lang="en-US" dirty="0"/>
              <a:t>, energy etc.)</a:t>
            </a:r>
          </a:p>
          <a:p>
            <a:pPr>
              <a:spcAft>
                <a:spcPts val="600"/>
              </a:spcAft>
            </a:pPr>
            <a:r>
              <a:rPr lang="en-US" dirty="0"/>
              <a:t>Growth potential in about 2 dozen countries with low penetration (50%-70%) and political risks often with development banks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pic>
        <p:nvPicPr>
          <p:cNvPr id="6" name="Рисунок 3">
            <a:extLst>
              <a:ext uri="{FF2B5EF4-FFF2-40B4-BE49-F238E27FC236}">
                <a16:creationId xmlns:a16="http://schemas.microsoft.com/office/drawing/2014/main" id="{514B8819-C45F-43F9-B740-815283AD6101}"/>
              </a:ext>
            </a:extLst>
          </p:cNvPr>
          <p:cNvPicPr>
            <a:picLocks noChangeAspect="1"/>
          </p:cNvPicPr>
          <p:nvPr/>
        </p:nvPicPr>
        <p:blipFill>
          <a:blip r:embed="rId2"/>
          <a:stretch>
            <a:fillRect/>
          </a:stretch>
        </p:blipFill>
        <p:spPr>
          <a:xfrm>
            <a:off x="10230885" y="972000"/>
            <a:ext cx="1289115" cy="1393815"/>
          </a:xfrm>
          <a:prstGeom prst="rect">
            <a:avLst/>
          </a:prstGeom>
        </p:spPr>
      </p:pic>
    </p:spTree>
    <p:extLst>
      <p:ext uri="{BB962C8B-B14F-4D97-AF65-F5344CB8AC3E}">
        <p14:creationId xmlns:p14="http://schemas.microsoft.com/office/powerpoint/2010/main" val="4143523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161874"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Project Snapshot</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40690"/>
            <a:ext cx="10800000" cy="569387"/>
          </a:xfrm>
          <a:prstGeom prst="rect">
            <a:avLst/>
          </a:prstGeom>
          <a:noFill/>
        </p:spPr>
        <p:txBody>
          <a:bodyPr wrap="square" lIns="0" tIns="0" rIns="0" bIns="0">
            <a:spAutoFit/>
          </a:bodyPr>
          <a:lstStyle/>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pre-processes csv mobile voice data from ITU website and automates making charts, slides and presentations  </a:t>
            </a:r>
          </a:p>
          <a:p>
            <a:pPr marL="285750" indent="-285750">
              <a:spcAft>
                <a:spcPts val="6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Project menu launched from </a:t>
            </a:r>
            <a:r>
              <a:rPr lang="en-US" sz="1600" dirty="0" err="1">
                <a:solidFill>
                  <a:srgbClr val="000000"/>
                </a:solidFill>
                <a:latin typeface="Calibri"/>
              </a:rPr>
              <a:t>ITU_Main</a:t>
            </a:r>
            <a:r>
              <a:rPr lang="en-US" sz="1600" dirty="0">
                <a:solidFill>
                  <a:srgbClr val="000000"/>
                </a:solidFill>
                <a:latin typeface="Calibri"/>
              </a:rPr>
              <a:t>, supporting files include </a:t>
            </a:r>
            <a:r>
              <a:rPr lang="en-US" sz="1600" dirty="0" err="1">
                <a:solidFill>
                  <a:srgbClr val="000000"/>
                </a:solidFill>
                <a:latin typeface="Calibri"/>
              </a:rPr>
              <a:t>ITU_Utilities</a:t>
            </a:r>
            <a:r>
              <a:rPr lang="en-US" sz="1600" dirty="0">
                <a:solidFill>
                  <a:srgbClr val="000000"/>
                </a:solidFill>
                <a:latin typeface="Calibri"/>
              </a:rPr>
              <a:t> , </a:t>
            </a:r>
            <a:r>
              <a:rPr lang="en-US" sz="1600" dirty="0" err="1">
                <a:solidFill>
                  <a:srgbClr val="000000"/>
                </a:solidFill>
                <a:latin typeface="Calibri"/>
              </a:rPr>
              <a:t>Create_Charts</a:t>
            </a: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grpSp>
        <p:nvGrpSpPr>
          <p:cNvPr id="12" name="Group 11">
            <a:extLst>
              <a:ext uri="{FF2B5EF4-FFF2-40B4-BE49-F238E27FC236}">
                <a16:creationId xmlns:a16="http://schemas.microsoft.com/office/drawing/2014/main" id="{288C4081-DC5F-46EF-82C1-A0FBE785CCE9}"/>
              </a:ext>
            </a:extLst>
          </p:cNvPr>
          <p:cNvGrpSpPr/>
          <p:nvPr/>
        </p:nvGrpSpPr>
        <p:grpSpPr>
          <a:xfrm>
            <a:off x="1108145" y="1707128"/>
            <a:ext cx="8516146" cy="5170647"/>
            <a:chOff x="572436" y="1369228"/>
            <a:chExt cx="8516146" cy="5170647"/>
          </a:xfrm>
        </p:grpSpPr>
        <p:sp>
          <p:nvSpPr>
            <p:cNvPr id="8" name="TextBox 7">
              <a:extLst>
                <a:ext uri="{FF2B5EF4-FFF2-40B4-BE49-F238E27FC236}">
                  <a16:creationId xmlns:a16="http://schemas.microsoft.com/office/drawing/2014/main" id="{7F01087F-4948-46A8-A7ED-C122FDBAED94}"/>
                </a:ext>
              </a:extLst>
            </p:cNvPr>
            <p:cNvSpPr txBox="1"/>
            <p:nvPr/>
          </p:nvSpPr>
          <p:spPr>
            <a:xfrm>
              <a:off x="572436" y="1369230"/>
              <a:ext cx="2318546" cy="3631763"/>
            </a:xfrm>
            <a:prstGeom prst="rect">
              <a:avLst/>
            </a:prstGeom>
            <a:noFill/>
          </p:spPr>
          <p:txBody>
            <a:bodyPr wrap="square" rtlCol="0">
              <a:spAutoFit/>
            </a:bodyPr>
            <a:lstStyle/>
            <a:p>
              <a:r>
                <a:rPr lang="en-US" sz="1000" b="1" dirty="0"/>
                <a:t>Menu:</a:t>
              </a:r>
            </a:p>
            <a:p>
              <a:r>
                <a:rPr lang="en-US" sz="1000" b="1" dirty="0"/>
                <a:t>0. Load </a:t>
              </a:r>
              <a:r>
                <a:rPr lang="en-US" sz="1000" b="1" dirty="0" err="1"/>
                <a:t>dataframe</a:t>
              </a:r>
              <a:r>
                <a:rPr lang="en-US" sz="1000" b="1" dirty="0"/>
                <a:t> – in the beginning</a:t>
              </a:r>
            </a:p>
            <a:p>
              <a:endParaRPr lang="en-US" sz="1000" dirty="0"/>
            </a:p>
            <a:p>
              <a:r>
                <a:rPr lang="en-US" sz="1000" dirty="0"/>
                <a:t>Menu:</a:t>
              </a:r>
            </a:p>
            <a:p>
              <a:r>
                <a:rPr lang="en-US" sz="1000" dirty="0"/>
                <a:t>0. Load </a:t>
              </a:r>
              <a:r>
                <a:rPr lang="en-US" sz="1000" dirty="0" err="1"/>
                <a:t>dataframe</a:t>
              </a:r>
              <a:endParaRPr lang="en-US" sz="1000" dirty="0"/>
            </a:p>
            <a:p>
              <a:r>
                <a:rPr lang="en-US" sz="1000" dirty="0"/>
                <a:t>1. Create new charts</a:t>
              </a:r>
            </a:p>
            <a:p>
              <a:r>
                <a:rPr lang="en-US" sz="1000" dirty="0"/>
                <a:t>2. Read charts</a:t>
              </a:r>
            </a:p>
            <a:p>
              <a:r>
                <a:rPr lang="en-US" sz="1000" dirty="0"/>
                <a:t>3. Prepare slides</a:t>
              </a:r>
            </a:p>
            <a:p>
              <a:r>
                <a:rPr lang="en-US" sz="1000" dirty="0"/>
                <a:t>4. Compile slides into presentations</a:t>
              </a:r>
            </a:p>
            <a:p>
              <a:r>
                <a:rPr lang="en-US" sz="1000" dirty="0"/>
                <a:t>5. Delete charts and slides</a:t>
              </a:r>
            </a:p>
            <a:p>
              <a:r>
                <a:rPr lang="en-US" sz="1000" dirty="0"/>
                <a:t>6. Exit</a:t>
              </a:r>
            </a:p>
            <a:p>
              <a:r>
                <a:rPr lang="en-US" sz="1000" b="1" dirty="0"/>
                <a:t>Choose action: 0</a:t>
              </a:r>
            </a:p>
            <a:p>
              <a:r>
                <a:rPr lang="en-US" sz="1000" b="1" dirty="0"/>
                <a:t>✅ </a:t>
              </a:r>
              <a:r>
                <a:rPr lang="en-US" sz="1000" b="1" dirty="0" err="1"/>
                <a:t>DataFrame</a:t>
              </a:r>
              <a:r>
                <a:rPr lang="en-US" sz="1000" b="1" dirty="0"/>
                <a:t> loaded and formatted.</a:t>
              </a:r>
            </a:p>
            <a:p>
              <a:endParaRPr lang="en-US" sz="1000" dirty="0"/>
            </a:p>
            <a:p>
              <a:r>
                <a:rPr lang="en-US" sz="1000" b="1" dirty="0"/>
                <a:t>Choose action: 1</a:t>
              </a:r>
            </a:p>
            <a:p>
              <a:endParaRPr lang="en-US" sz="1000" dirty="0"/>
            </a:p>
            <a:p>
              <a:r>
                <a:rPr lang="en-US" sz="1000" dirty="0"/>
                <a:t>Available Indicators:</a:t>
              </a:r>
            </a:p>
            <a:p>
              <a:r>
                <a:rPr lang="en-US" sz="1000" dirty="0"/>
                <a:t>1. ARPU</a:t>
              </a:r>
            </a:p>
            <a:p>
              <a:r>
                <a:rPr lang="en-US" sz="1000" dirty="0"/>
                <a:t>2. Population</a:t>
              </a:r>
            </a:p>
            <a:p>
              <a:r>
                <a:rPr lang="en-US" sz="1000" dirty="0"/>
                <a:t>3. Subscribers</a:t>
              </a:r>
            </a:p>
            <a:p>
              <a:r>
                <a:rPr lang="en-US" sz="1000" dirty="0"/>
                <a:t>4. Market Size</a:t>
              </a:r>
            </a:p>
            <a:p>
              <a:r>
                <a:rPr lang="en-US" sz="1000" dirty="0"/>
                <a:t>5. Penetration Rate</a:t>
              </a:r>
            </a:p>
            <a:p>
              <a:r>
                <a:rPr lang="en-US" sz="1000" dirty="0"/>
                <a:t>Select indicator(s) (e.g., '1,3-4’):</a:t>
              </a:r>
            </a:p>
          </p:txBody>
        </p:sp>
        <p:sp>
          <p:nvSpPr>
            <p:cNvPr id="9" name="TextBox 8">
              <a:extLst>
                <a:ext uri="{FF2B5EF4-FFF2-40B4-BE49-F238E27FC236}">
                  <a16:creationId xmlns:a16="http://schemas.microsoft.com/office/drawing/2014/main" id="{1B4717E1-6501-4ED5-A574-62B3CFCA1450}"/>
                </a:ext>
              </a:extLst>
            </p:cNvPr>
            <p:cNvSpPr txBox="1"/>
            <p:nvPr/>
          </p:nvSpPr>
          <p:spPr>
            <a:xfrm>
              <a:off x="2890982" y="1369229"/>
              <a:ext cx="3048000" cy="5170646"/>
            </a:xfrm>
            <a:prstGeom prst="rect">
              <a:avLst/>
            </a:prstGeom>
            <a:noFill/>
          </p:spPr>
          <p:txBody>
            <a:bodyPr wrap="square" rtlCol="0">
              <a:spAutoFit/>
            </a:bodyPr>
            <a:lstStyle/>
            <a:p>
              <a:r>
                <a:rPr lang="en-US" sz="1000" b="1" dirty="0"/>
                <a:t>Choose action: 2</a:t>
              </a:r>
            </a:p>
            <a:p>
              <a:r>
                <a:rPr lang="en-US" sz="1000" dirty="0"/>
                <a:t>Select files (e.g., 1,3,5-7):</a:t>
              </a:r>
            </a:p>
            <a:p>
              <a:endParaRPr lang="en-US" sz="1000" dirty="0"/>
            </a:p>
            <a:p>
              <a:r>
                <a:rPr lang="en-US" sz="1000" b="1" dirty="0"/>
                <a:t>Choose action: 3</a:t>
              </a:r>
              <a:r>
                <a:rPr lang="en-US" sz="1000" dirty="0"/>
                <a:t> </a:t>
              </a:r>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r>
                <a:rPr lang="en-US" sz="1000" b="1" dirty="0"/>
                <a:t>Choose action: 4</a:t>
              </a:r>
            </a:p>
            <a:p>
              <a:r>
                <a:rPr lang="en-US" sz="1000" dirty="0"/>
                <a:t>Select an option:</a:t>
              </a:r>
            </a:p>
            <a:p>
              <a:r>
                <a:rPr lang="en-US" sz="1000" dirty="0"/>
                <a:t>1. Create a new presentation from selected slides.</a:t>
              </a:r>
            </a:p>
            <a:p>
              <a:r>
                <a:rPr lang="en-US" sz="1000" dirty="0"/>
                <a:t>2. Insert slide(s) into an existing presentation.</a:t>
              </a:r>
            </a:p>
            <a:p>
              <a:r>
                <a:rPr lang="en-US" sz="1000" dirty="0"/>
                <a:t>Enter option number (1 or 2):</a:t>
              </a:r>
            </a:p>
            <a:p>
              <a:endParaRPr lang="en-US" sz="1000" dirty="0"/>
            </a:p>
            <a:p>
              <a:r>
                <a:rPr lang="en-US" sz="1000" dirty="0"/>
                <a:t>1. Available Slide Files:</a:t>
              </a:r>
            </a:p>
            <a:p>
              <a:r>
                <a:rPr lang="en-US" sz="1000" dirty="0"/>
                <a:t>Enter slide numbers in desired order (e.g., 1,2,4-5):</a:t>
              </a:r>
            </a:p>
            <a:p>
              <a:endParaRPr lang="en-US" sz="1000" dirty="0"/>
            </a:p>
            <a:p>
              <a:r>
                <a:rPr lang="en-US" sz="1000" dirty="0"/>
                <a:t>2. Available Presentations:</a:t>
              </a:r>
            </a:p>
            <a:p>
              <a:r>
                <a:rPr lang="en-US" sz="1000" dirty="0"/>
                <a:t>Select a presentation number to insert into:</a:t>
              </a:r>
            </a:p>
            <a:p>
              <a:r>
                <a:rPr lang="en-US" sz="1000" dirty="0"/>
                <a:t>Available Slide Files:</a:t>
              </a:r>
            </a:p>
            <a:p>
              <a:r>
                <a:rPr lang="en-US" sz="1000" dirty="0"/>
                <a:t>Enter slide numbers to insert (e.g., 1,3-4):</a:t>
              </a:r>
            </a:p>
            <a:p>
              <a:r>
                <a:rPr lang="en-US" sz="1000" dirty="0"/>
                <a:t>Presentation has 13 slides.</a:t>
              </a:r>
            </a:p>
            <a:p>
              <a:r>
                <a:rPr lang="en-US" sz="1000" dirty="0"/>
                <a:t>Insert after which slide number(s)? (e.g., 2,4): </a:t>
              </a:r>
            </a:p>
            <a:p>
              <a:r>
                <a:rPr lang="en-US" sz="1000" dirty="0"/>
                <a:t>✅ Presentation saved as Presentation5.pptx in 'Presentations' folder.</a:t>
              </a:r>
            </a:p>
          </p:txBody>
        </p:sp>
        <p:pic>
          <p:nvPicPr>
            <p:cNvPr id="10" name="Picture 9">
              <a:extLst>
                <a:ext uri="{FF2B5EF4-FFF2-40B4-BE49-F238E27FC236}">
                  <a16:creationId xmlns:a16="http://schemas.microsoft.com/office/drawing/2014/main" id="{BEF765A3-6B5C-426E-B38E-28821CB88C9A}"/>
                </a:ext>
              </a:extLst>
            </p:cNvPr>
            <p:cNvPicPr>
              <a:picLocks noChangeAspect="1"/>
            </p:cNvPicPr>
            <p:nvPr/>
          </p:nvPicPr>
          <p:blipFill>
            <a:blip r:embed="rId2"/>
            <a:stretch>
              <a:fillRect/>
            </a:stretch>
          </p:blipFill>
          <p:spPr>
            <a:xfrm>
              <a:off x="2955950" y="2074606"/>
              <a:ext cx="1695687" cy="1600423"/>
            </a:xfrm>
            <a:prstGeom prst="rect">
              <a:avLst/>
            </a:prstGeom>
          </p:spPr>
        </p:pic>
        <p:sp>
          <p:nvSpPr>
            <p:cNvPr id="11" name="TextBox 10">
              <a:extLst>
                <a:ext uri="{FF2B5EF4-FFF2-40B4-BE49-F238E27FC236}">
                  <a16:creationId xmlns:a16="http://schemas.microsoft.com/office/drawing/2014/main" id="{3CF57D10-C99B-4486-9B39-0A762D139946}"/>
                </a:ext>
              </a:extLst>
            </p:cNvPr>
            <p:cNvSpPr txBox="1"/>
            <p:nvPr/>
          </p:nvSpPr>
          <p:spPr>
            <a:xfrm>
              <a:off x="5938982" y="1369228"/>
              <a:ext cx="3149600" cy="4247317"/>
            </a:xfrm>
            <a:prstGeom prst="rect">
              <a:avLst/>
            </a:prstGeom>
            <a:noFill/>
          </p:spPr>
          <p:txBody>
            <a:bodyPr wrap="square" rtlCol="0">
              <a:spAutoFit/>
            </a:bodyPr>
            <a:lstStyle/>
            <a:p>
              <a:r>
                <a:rPr lang="en-US" sz="1000" b="1" dirty="0"/>
                <a:t>Choose action: 5</a:t>
              </a:r>
            </a:p>
            <a:p>
              <a:endParaRPr lang="en-US" sz="1000" dirty="0"/>
            </a:p>
            <a:p>
              <a:r>
                <a:rPr lang="en-US" sz="1000" dirty="0"/>
                <a:t>Which folder would you like to manage?</a:t>
              </a:r>
            </a:p>
            <a:p>
              <a:r>
                <a:rPr lang="en-US" sz="1000" dirty="0"/>
                <a:t>1. Charts</a:t>
              </a:r>
            </a:p>
            <a:p>
              <a:r>
                <a:rPr lang="en-US" sz="1000" dirty="0"/>
                <a:t>2. Slides </a:t>
              </a:r>
            </a:p>
            <a:p>
              <a:r>
                <a:rPr lang="en-US" sz="1000" dirty="0"/>
                <a:t>3. Presentations </a:t>
              </a:r>
            </a:p>
            <a:p>
              <a:endParaRPr lang="en-US" sz="1000" dirty="0"/>
            </a:p>
            <a:p>
              <a:r>
                <a:rPr lang="en-US" sz="1000" dirty="0"/>
                <a:t>Enter your choice: 1 </a:t>
              </a:r>
            </a:p>
            <a:p>
              <a:r>
                <a:rPr lang="en-US" sz="1000" dirty="0"/>
                <a:t>Enter file numbers to delete (e.g., 1,3-4):</a:t>
              </a:r>
            </a:p>
            <a:p>
              <a:endParaRPr lang="en-US" sz="1000" dirty="0"/>
            </a:p>
            <a:p>
              <a:r>
                <a:rPr lang="en-US" sz="1000" dirty="0"/>
                <a:t>Enter your choice: 2</a:t>
              </a:r>
            </a:p>
            <a:p>
              <a:r>
                <a:rPr lang="en-US" sz="1000" dirty="0"/>
                <a:t>Enter file numbers to delete (e.g., 1,3-4):</a:t>
              </a:r>
            </a:p>
            <a:p>
              <a:endParaRPr lang="en-US" sz="1000" dirty="0"/>
            </a:p>
            <a:p>
              <a:r>
                <a:rPr lang="en-US" sz="1000" dirty="0"/>
                <a:t>Enter your choice: 3</a:t>
              </a:r>
            </a:p>
            <a:p>
              <a:endParaRPr lang="en-US" sz="1000" dirty="0"/>
            </a:p>
            <a:p>
              <a:r>
                <a:rPr lang="en-US" sz="1000" dirty="0"/>
                <a:t>Files in Presentations:</a:t>
              </a:r>
            </a:p>
            <a:p>
              <a:r>
                <a:rPr lang="en-US" sz="1000" dirty="0"/>
                <a:t>1. ITU Mobile Telecoms by Pandas Presentation.pptx</a:t>
              </a:r>
            </a:p>
            <a:p>
              <a:r>
                <a:rPr lang="en-US" sz="1000" dirty="0"/>
                <a:t>2. ITU Mobile Telecoms by Pandas Presentation2.pptx</a:t>
              </a:r>
            </a:p>
            <a:p>
              <a:r>
                <a:rPr lang="en-US" sz="1000" dirty="0"/>
                <a:t>3. Presentation1.pptx</a:t>
              </a:r>
            </a:p>
            <a:p>
              <a:r>
                <a:rPr lang="en-US" sz="1000" dirty="0"/>
                <a:t>4. Presentation4.pptx</a:t>
              </a:r>
            </a:p>
            <a:p>
              <a:r>
                <a:rPr lang="en-US" sz="1000" dirty="0"/>
                <a:t>5. Presentation_1.pptx</a:t>
              </a:r>
            </a:p>
            <a:p>
              <a:endParaRPr lang="en-US" sz="1000" dirty="0"/>
            </a:p>
            <a:p>
              <a:r>
                <a:rPr lang="en-US" sz="1000" dirty="0"/>
                <a:t>Presentation management options:</a:t>
              </a:r>
            </a:p>
            <a:p>
              <a:r>
                <a:rPr lang="en-US" sz="1000" dirty="0"/>
                <a:t>1. Delete Slides from Presentation</a:t>
              </a:r>
            </a:p>
            <a:p>
              <a:r>
                <a:rPr lang="en-US" sz="1000" dirty="0"/>
                <a:t>2. Delete Entire Presentation</a:t>
              </a:r>
            </a:p>
            <a:p>
              <a:r>
                <a:rPr lang="en-US" sz="1000" dirty="0"/>
                <a:t>Enter your choice (1-3):</a:t>
              </a:r>
            </a:p>
            <a:p>
              <a:endParaRPr lang="en-US" sz="1000" dirty="0"/>
            </a:p>
          </p:txBody>
        </p:sp>
      </p:grpSp>
    </p:spTree>
    <p:extLst>
      <p:ext uri="{BB962C8B-B14F-4D97-AF65-F5344CB8AC3E}">
        <p14:creationId xmlns:p14="http://schemas.microsoft.com/office/powerpoint/2010/main" val="39097083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7562" y="2520000"/>
            <a:ext cx="3784883"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 . Data Pre-Processing</a:t>
            </a: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3830792"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Data Pre-Processing Overview</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5663089"/>
          </a:xfrm>
          <a:prstGeom prst="rect">
            <a:avLst/>
          </a:prstGeom>
          <a:noFill/>
        </p:spPr>
        <p:txBody>
          <a:bodyPr wrap="square" lIns="0" tIns="0" rIns="0" bIns="0">
            <a:spAutoFit/>
          </a:bodyPr>
          <a:lstStyle/>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was obtained in *.zip from the public website of </a:t>
            </a:r>
            <a:r>
              <a:rPr lang="en-US" sz="1600" b="1" dirty="0">
                <a:solidFill>
                  <a:srgbClr val="000000"/>
                </a:solidFill>
                <a:latin typeface="Calibri"/>
              </a:rPr>
              <a:t>International Telecommunications Union</a:t>
            </a:r>
            <a:r>
              <a:rPr lang="en-US" sz="1600" dirty="0">
                <a:solidFill>
                  <a:srgbClr val="000000"/>
                </a:solidFill>
                <a:latin typeface="Calibri"/>
              </a:rPr>
              <a:t>, </a:t>
            </a:r>
            <a:r>
              <a:rPr lang="en-US" sz="1600" dirty="0">
                <a:solidFill>
                  <a:srgbClr val="000000"/>
                </a:solidFill>
                <a:latin typeface="Calibri"/>
                <a:hlinkClick r:id="rId2"/>
              </a:rPr>
              <a:t>https://datahub.itu.int/</a:t>
            </a:r>
            <a:r>
              <a:rPr lang="en-US" sz="1600" dirty="0">
                <a:solidFill>
                  <a:srgbClr val="000000"/>
                </a:solidFill>
                <a:latin typeface="Calibri"/>
              </a:rPr>
              <a:t>  except for summary table with country classification - </a:t>
            </a:r>
            <a:r>
              <a:rPr lang="en-US" sz="1600" dirty="0">
                <a:solidFill>
                  <a:srgbClr val="000000"/>
                </a:solidFill>
                <a:latin typeface="Calibri"/>
                <a:hlinkClick r:id="rId3"/>
              </a:rPr>
              <a:t>https://datahub.itu.int/dashboards/idi/?e=ISR&amp;y=2025</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Zip files are saved and unpacked locally because downloading them from the website is inefficient and slower </a:t>
            </a:r>
            <a:r>
              <a:rPr sz="1600" dirty="0">
                <a:solidFill>
                  <a:srgbClr val="000000"/>
                </a:solidFill>
                <a:latin typeface="Calibri"/>
              </a:rPr>
              <a:t>
</a:t>
            </a:r>
            <a:r>
              <a:rPr lang="en-US" sz="1600" dirty="0">
                <a:solidFill>
                  <a:srgbClr val="000000"/>
                </a:solidFill>
                <a:latin typeface="Calibri"/>
              </a:rPr>
              <a:t>Data includes </a:t>
            </a:r>
            <a:r>
              <a:rPr lang="en-US" sz="1600" b="1" dirty="0">
                <a:solidFill>
                  <a:srgbClr val="000000"/>
                </a:solidFill>
                <a:latin typeface="Calibri"/>
              </a:rPr>
              <a:t>3 </a:t>
            </a:r>
            <a:r>
              <a:rPr lang="en-US" sz="1600" b="1" dirty="0" err="1">
                <a:solidFill>
                  <a:srgbClr val="000000"/>
                </a:solidFill>
                <a:latin typeface="Calibri"/>
              </a:rPr>
              <a:t>dataframes</a:t>
            </a:r>
            <a:r>
              <a:rPr lang="en-US" sz="1600" b="1" dirty="0">
                <a:solidFill>
                  <a:srgbClr val="000000"/>
                </a:solidFill>
                <a:latin typeface="Calibri"/>
              </a:rPr>
              <a:t> </a:t>
            </a:r>
            <a:r>
              <a:rPr lang="en-US" sz="1600" dirty="0">
                <a:solidFill>
                  <a:srgbClr val="000000"/>
                </a:solidFill>
                <a:latin typeface="Calibri"/>
              </a:rPr>
              <a:t>– mobile voice indicators, population and subscribers and country income and regional classification</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a:t>
            </a:r>
            <a:r>
              <a:rPr lang="en-US" sz="1600" dirty="0" err="1">
                <a:solidFill>
                  <a:srgbClr val="000000"/>
                </a:solidFill>
                <a:latin typeface="Calibri"/>
              </a:rPr>
              <a:t>dataframes</a:t>
            </a:r>
            <a:r>
              <a:rPr lang="en-US" sz="1600" dirty="0">
                <a:solidFill>
                  <a:srgbClr val="000000"/>
                </a:solidFill>
                <a:latin typeface="Calibri"/>
              </a:rPr>
              <a:t> were merged, data for 2003-2008 was deleted due to data unavailability for some indicators, countries with more that one zero except the last year were dropped. The remaining data for 137 countries in incomplete but is quite representative for the objective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Data for 2004 is mainly missing, so further analysis shows comparable data analysis for </a:t>
            </a:r>
            <a:r>
              <a:rPr lang="en-US" sz="1600" b="1" dirty="0">
                <a:solidFill>
                  <a:srgbClr val="000000"/>
                </a:solidFill>
                <a:latin typeface="Calibri"/>
              </a:rPr>
              <a:t>2008-2023</a:t>
            </a:r>
            <a:r>
              <a:rPr lang="en-US" sz="1600" dirty="0">
                <a:solidFill>
                  <a:srgbClr val="000000"/>
                </a:solidFill>
                <a:latin typeface="Calibri"/>
              </a:rPr>
              <a:t>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New indicators were calculated further in </a:t>
            </a:r>
            <a:r>
              <a:rPr lang="en-US" sz="1600" dirty="0" err="1">
                <a:solidFill>
                  <a:srgbClr val="000000"/>
                </a:solidFill>
                <a:latin typeface="Calibri"/>
              </a:rPr>
              <a:t>ITU_Utilities</a:t>
            </a:r>
            <a:r>
              <a:rPr lang="en-US" sz="1600" dirty="0">
                <a:solidFill>
                  <a:srgbClr val="000000"/>
                </a:solidFill>
                <a:latin typeface="Calibri"/>
              </a:rPr>
              <a:t> – 1. </a:t>
            </a:r>
            <a:r>
              <a:rPr lang="en-US" sz="1600" b="1" dirty="0">
                <a:solidFill>
                  <a:srgbClr val="000000"/>
                </a:solidFill>
                <a:latin typeface="Calibri"/>
              </a:rPr>
              <a:t>Market Size</a:t>
            </a:r>
            <a:r>
              <a:rPr lang="en-US" sz="1600" dirty="0">
                <a:solidFill>
                  <a:srgbClr val="000000"/>
                </a:solidFill>
                <a:latin typeface="Calibri"/>
              </a:rPr>
              <a:t> (ARPU * Subscribers *12) and 2.  </a:t>
            </a:r>
            <a:r>
              <a:rPr lang="en-US" sz="1600" b="1" dirty="0">
                <a:solidFill>
                  <a:srgbClr val="000000"/>
                </a:solidFill>
                <a:latin typeface="Calibri"/>
              </a:rPr>
              <a:t>Penetration Rate</a:t>
            </a:r>
            <a:r>
              <a:rPr lang="en-US" sz="1600" dirty="0">
                <a:solidFill>
                  <a:srgbClr val="000000"/>
                </a:solidFill>
                <a:latin typeface="Calibri"/>
              </a:rPr>
              <a:t> (Subscribers / Population)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err="1">
                <a:solidFill>
                  <a:srgbClr val="000000"/>
                </a:solidFill>
                <a:latin typeface="Calibri"/>
              </a:rPr>
              <a:t>ITU_Utilities</a:t>
            </a:r>
            <a:r>
              <a:rPr lang="en-US" sz="1600" dirty="0">
                <a:solidFill>
                  <a:srgbClr val="000000"/>
                </a:solidFill>
                <a:latin typeface="Calibri"/>
              </a:rPr>
              <a:t> also calculates </a:t>
            </a:r>
            <a:r>
              <a:rPr lang="en-US" sz="1600" b="1" dirty="0">
                <a:solidFill>
                  <a:srgbClr val="000000"/>
                </a:solidFill>
                <a:latin typeface="Calibri"/>
              </a:rPr>
              <a:t>means for country aggregates classified by income, region and World</a:t>
            </a:r>
            <a:r>
              <a:rPr lang="en-US" sz="1600" dirty="0">
                <a:solidFill>
                  <a:srgbClr val="000000"/>
                </a:solidFill>
                <a:latin typeface="Calibri"/>
              </a:rPr>
              <a:t> ARPU and Penetration Rates and also includes the </a:t>
            </a:r>
            <a:r>
              <a:rPr lang="en-US" sz="1600" b="1" dirty="0">
                <a:solidFill>
                  <a:srgbClr val="000000"/>
                </a:solidFill>
                <a:latin typeface="Calibri"/>
              </a:rPr>
              <a:t>totals</a:t>
            </a:r>
            <a:r>
              <a:rPr lang="en-US" sz="1600" dirty="0">
                <a:solidFill>
                  <a:srgbClr val="000000"/>
                </a:solidFill>
                <a:latin typeface="Calibri"/>
              </a:rPr>
              <a:t> for the other country-aggregate indicators </a:t>
            </a:r>
          </a:p>
          <a:p>
            <a:pPr marL="285750" indent="-285750">
              <a:spcAft>
                <a:spcPts val="1200"/>
              </a:spcAft>
              <a:buClr>
                <a:srgbClr val="C00000"/>
              </a:buClr>
              <a:buFont typeface="Wingdings" panose="05000000000000000000" pitchFamily="2" charset="2"/>
              <a:buChar char="§"/>
              <a:defRPr sz="1400" b="0" i="0">
                <a:latin typeface="Calibri"/>
              </a:defRPr>
            </a:pPr>
            <a:r>
              <a:rPr lang="en-US" sz="1600" dirty="0">
                <a:solidFill>
                  <a:srgbClr val="000000"/>
                </a:solidFill>
                <a:latin typeface="Calibri"/>
              </a:rPr>
              <a:t>The resulting </a:t>
            </a:r>
            <a:r>
              <a:rPr lang="en-US" sz="1600" dirty="0" err="1">
                <a:solidFill>
                  <a:srgbClr val="000000"/>
                </a:solidFill>
                <a:latin typeface="Calibri"/>
              </a:rPr>
              <a:t>dataframe</a:t>
            </a:r>
            <a:r>
              <a:rPr lang="en-US" sz="1600" dirty="0">
                <a:solidFill>
                  <a:srgbClr val="000000"/>
                </a:solidFill>
                <a:latin typeface="Calibri"/>
              </a:rPr>
              <a:t> for further manipulations in </a:t>
            </a:r>
            <a:r>
              <a:rPr lang="en-US" sz="1600" dirty="0" err="1">
                <a:solidFill>
                  <a:srgbClr val="000000"/>
                </a:solidFill>
                <a:latin typeface="Calibri"/>
              </a:rPr>
              <a:t>ITU_Main</a:t>
            </a:r>
            <a:r>
              <a:rPr lang="en-US" sz="1600" dirty="0">
                <a:solidFill>
                  <a:srgbClr val="000000"/>
                </a:solidFill>
                <a:latin typeface="Calibri"/>
              </a:rPr>
              <a:t>, </a:t>
            </a:r>
            <a:r>
              <a:rPr lang="en-US" sz="1600" dirty="0" err="1">
                <a:solidFill>
                  <a:srgbClr val="000000"/>
                </a:solidFill>
                <a:latin typeface="Calibri"/>
              </a:rPr>
              <a:t>ITU_Utilities</a:t>
            </a:r>
            <a:r>
              <a:rPr lang="en-US" sz="1600" dirty="0">
                <a:solidFill>
                  <a:srgbClr val="000000"/>
                </a:solidFill>
                <a:latin typeface="Calibri"/>
              </a:rPr>
              <a:t> and </a:t>
            </a:r>
            <a:r>
              <a:rPr lang="en-US" sz="1600" dirty="0" err="1">
                <a:solidFill>
                  <a:srgbClr val="000000"/>
                </a:solidFill>
                <a:latin typeface="Calibri"/>
              </a:rPr>
              <a:t>Create_Charts</a:t>
            </a:r>
            <a:r>
              <a:rPr lang="en-US" sz="1600" dirty="0">
                <a:solidFill>
                  <a:srgbClr val="000000"/>
                </a:solidFill>
                <a:latin typeface="Calibri"/>
              </a:rPr>
              <a:t> files is opened in the file ‘</a:t>
            </a:r>
            <a:r>
              <a:rPr lang="en-US" sz="1600" dirty="0" err="1">
                <a:solidFill>
                  <a:srgbClr val="000000"/>
                </a:solidFill>
                <a:latin typeface="Calibri"/>
              </a:rPr>
              <a:t>ITU_Mobile_Telecoms</a:t>
            </a:r>
            <a:r>
              <a:rPr lang="en-US" sz="1600" dirty="0">
                <a:solidFill>
                  <a:srgbClr val="000000"/>
                </a:solidFill>
                <a:latin typeface="Calibri"/>
              </a:rPr>
              <a:t> ‘, was called ‘</a:t>
            </a:r>
            <a:r>
              <a:rPr lang="en-US" sz="1600" b="1" dirty="0">
                <a:solidFill>
                  <a:srgbClr val="000000"/>
                </a:solidFill>
                <a:latin typeface="Calibri"/>
              </a:rPr>
              <a:t>formatted_for_sbrn.xlsx</a:t>
            </a:r>
            <a:r>
              <a:rPr lang="en-US" sz="1600" dirty="0">
                <a:solidFill>
                  <a:srgbClr val="000000"/>
                </a:solidFill>
                <a:latin typeface="Calibri"/>
              </a:rPr>
              <a:t>’ </a:t>
            </a:r>
            <a:r>
              <a:rPr sz="1600" dirty="0">
                <a:solidFill>
                  <a:srgbClr val="000000"/>
                </a:solidFill>
                <a:latin typeface="Calibri"/>
              </a:rPr>
              <a:t>
</a:t>
            </a:r>
            <a:r>
              <a:rPr lang="en-US" sz="1600" dirty="0">
                <a:solidFill>
                  <a:srgbClr val="000000"/>
                </a:solidFill>
                <a:latin typeface="Calibri"/>
              </a:rPr>
              <a:t>The analysis on the following slides is </a:t>
            </a:r>
            <a:r>
              <a:rPr lang="en-US" sz="1600" b="1" dirty="0">
                <a:solidFill>
                  <a:srgbClr val="000000"/>
                </a:solidFill>
                <a:latin typeface="Calibri"/>
              </a:rPr>
              <a:t>based only on mobile voice data</a:t>
            </a:r>
            <a:r>
              <a:rPr lang="en-US" sz="1600" dirty="0">
                <a:solidFill>
                  <a:srgbClr val="000000"/>
                </a:solidFill>
                <a:latin typeface="Calibri"/>
              </a:rPr>
              <a:t>, for shortcut the missing conclusions are provided by the author, because the focus of this is python-based data processing capacity rather than full-scale financial analysis </a:t>
            </a:r>
            <a:br>
              <a:rPr sz="1600" dirty="0"/>
            </a:br>
            <a:endParaRPr sz="1600" dirty="0"/>
          </a:p>
        </p:txBody>
      </p:sp>
      <p:sp>
        <p:nvSpPr>
          <p:cNvPr id="5" name="TextBox 4"/>
          <p:cNvSpPr txBox="1"/>
          <p:nvPr/>
        </p:nvSpPr>
        <p:spPr>
          <a:xfrm>
            <a:off x="11292119" y="6390000"/>
            <a:ext cx="720000" cy="360000"/>
          </a:xfrm>
          <a:prstGeom prst="rect">
            <a:avLst/>
          </a:prstGeom>
          <a:noFill/>
        </p:spPr>
        <p:txBody>
          <a:bodyPr wrap="none" lIns="0" tIns="0" rIns="0" bIns="0">
            <a:spAutoFit/>
          </a:bodyPr>
          <a:lstStyle/>
          <a:p>
            <a:pPr algn="r">
              <a:defRPr sz="1000" b="0" i="1">
                <a:latin typeface="Calibri"/>
              </a:defRPr>
            </a:pPr>
            <a:r>
              <a:rPr>
                <a:solidFill>
                  <a:srgbClr val="000000"/>
                </a:solidFill>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69891" y="2520000"/>
            <a:ext cx="2700227" cy="492443"/>
          </a:xfrm>
          <a:prstGeom prst="rect">
            <a:avLst/>
          </a:prstGeom>
          <a:noFill/>
        </p:spPr>
        <p:txBody>
          <a:bodyPr wrap="none" lIns="0" tIns="0" rIns="0" bIns="0">
            <a:spAutoFit/>
          </a:bodyPr>
          <a:lstStyle/>
          <a:p>
            <a:pPr algn="ctr">
              <a:defRPr sz="3200" b="1" i="0">
                <a:latin typeface="Calibri"/>
              </a:defRPr>
            </a:pPr>
            <a:r>
              <a:rPr lang="en-US" dirty="0">
                <a:solidFill>
                  <a:srgbClr val="000000"/>
                </a:solidFill>
              </a:rPr>
              <a:t>II. Data Analysis</a:t>
            </a:r>
            <a:endParaRPr dirty="0">
              <a:solidFill>
                <a:srgbClr val="000000"/>
              </a:solidFill>
            </a:endParaRPr>
          </a:p>
        </p:txBody>
      </p:sp>
      <p:sp>
        <p:nvSpPr>
          <p:cNvPr id="3" name="Rectangle 2"/>
          <p:cNvSpPr/>
          <p:nvPr/>
        </p:nvSpPr>
        <p:spPr>
          <a:xfrm>
            <a:off x="720000" y="3060000"/>
            <a:ext cx="10800000" cy="12700"/>
          </a:xfrm>
          <a:prstGeom prst="rect">
            <a:avLst/>
          </a:prstGeom>
          <a:noFill/>
          <a:ln w="1524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2202078"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Applicable Areas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1138773"/>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sz="1800" dirty="0">
                <a:solidFill>
                  <a:schemeClr val="tx1"/>
                </a:solidFill>
              </a:rPr>
              <a:t>Market research  for commerce and foreign trade </a:t>
            </a:r>
          </a:p>
          <a:p>
            <a:r>
              <a:rPr lang="en-US" sz="1800" dirty="0">
                <a:solidFill>
                  <a:schemeClr val="tx1"/>
                </a:solidFill>
              </a:rPr>
              <a:t>Economic development programs analysis (ITU is part of UN) for development banks like World Bank, IMF etc. </a:t>
            </a:r>
          </a:p>
          <a:p>
            <a:r>
              <a:rPr lang="en-US" sz="1800" dirty="0">
                <a:solidFill>
                  <a:schemeClr val="tx1"/>
                </a:solidFill>
              </a:rPr>
              <a:t>Securities investment research for upside potential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5549981" cy="369332"/>
          </a:xfrm>
          <a:prstGeom prst="rect">
            <a:avLst/>
          </a:prstGeom>
          <a:noFill/>
        </p:spPr>
        <p:txBody>
          <a:bodyPr wrap="none" lIns="0" tIns="0" rIns="0" bIns="0">
            <a:spAutoFit/>
          </a:bodyPr>
          <a:lstStyle/>
          <a:p>
            <a:pPr algn="l">
              <a:defRPr sz="2400" b="1" i="0">
                <a:latin typeface="Calibri"/>
              </a:defRPr>
            </a:pPr>
            <a:r>
              <a:rPr lang="en-US" dirty="0">
                <a:solidFill>
                  <a:srgbClr val="000000"/>
                </a:solidFill>
              </a:rPr>
              <a:t>Global Mobile Voice Data Market Overview </a:t>
            </a:r>
            <a:endParaRPr dirty="0">
              <a:solidFill>
                <a:srgbClr val="000000"/>
              </a:solidFill>
            </a:endParaRPr>
          </a:p>
        </p:txBody>
      </p:sp>
      <p:sp>
        <p:nvSpPr>
          <p:cNvPr id="3" name="Rectangle 2"/>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4" name="TextBox 3"/>
          <p:cNvSpPr txBox="1"/>
          <p:nvPr/>
        </p:nvSpPr>
        <p:spPr>
          <a:xfrm>
            <a:off x="720000" y="972000"/>
            <a:ext cx="10800000" cy="4924425"/>
          </a:xfrm>
          <a:prstGeom prst="rect">
            <a:avLst/>
          </a:prstGeom>
          <a:noFill/>
        </p:spPr>
        <p:txBody>
          <a:bodyPr wrap="square" lIns="0" tIns="0" rIns="0" bIns="0">
            <a:spAutoFit/>
          </a:bodyPr>
          <a:lstStyle>
            <a:defPPr>
              <a:defRPr lang="en-US"/>
            </a:defPPr>
            <a:lvl1pPr marL="285750" indent="-285750">
              <a:spcAft>
                <a:spcPts val="1200"/>
              </a:spcAft>
              <a:buClr>
                <a:srgbClr val="C00000"/>
              </a:buClr>
              <a:buFont typeface="Wingdings" panose="05000000000000000000" pitchFamily="2" charset="2"/>
              <a:buChar char="§"/>
              <a:defRPr sz="1600" b="0" i="0">
                <a:solidFill>
                  <a:srgbClr val="000000"/>
                </a:solidFill>
                <a:latin typeface="Calibri"/>
              </a:defRPr>
            </a:lvl1pPr>
          </a:lstStyle>
          <a:p>
            <a:r>
              <a:rPr lang="en-US" dirty="0"/>
              <a:t>The golden era of mobile voice market was disrupted by 2012 shifting to data and messengers from 2013 </a:t>
            </a:r>
            <a:r>
              <a:rPr dirty="0"/>
              <a:t>
</a:t>
            </a:r>
            <a:r>
              <a:rPr lang="en-US" dirty="0"/>
              <a:t>Despite the common expectation the growth of subscribers leads to the decline of mobile voice market, however, it means that revenues shift to data and media market segments </a:t>
            </a:r>
          </a:p>
          <a:p>
            <a:r>
              <a:rPr lang="en-US" dirty="0"/>
              <a:t>Part of revenues was lost to social media and mobile apps driving EBITDA margins from the peaks of 52%-58% (higher than FAANNG – Facebook, Amazon, Apple, Netflix, Nvidia, Google) down to 32%-38% range </a:t>
            </a:r>
          </a:p>
          <a:p>
            <a:r>
              <a:rPr lang="en-US" dirty="0"/>
              <a:t>Mobile operators are seeking for new content- and service- based growth models to avoid becoming a data traffic pipeline with varying but limited success (from negative to less than 10% EBITDA margin effect)</a:t>
            </a:r>
          </a:p>
          <a:p>
            <a:r>
              <a:rPr lang="en-US" dirty="0"/>
              <a:t>Mobile penetration rates exceeded 100% in most countries due to business voice communications, where businesses and employees have additional SIM cards or </a:t>
            </a:r>
            <a:r>
              <a:rPr lang="en-US" dirty="0" err="1"/>
              <a:t>eSIM</a:t>
            </a:r>
            <a:r>
              <a:rPr lang="en-US" dirty="0"/>
              <a:t> accounts </a:t>
            </a:r>
          </a:p>
          <a:p>
            <a:r>
              <a:rPr lang="en-US" dirty="0"/>
              <a:t>Due to mobile number portability people change operators more often than before and often keep promotional SIM cards  </a:t>
            </a:r>
          </a:p>
          <a:p>
            <a:r>
              <a:rPr lang="en-US" dirty="0"/>
              <a:t>Less developed emerging markets started the shift towards data before the market saturation due to apparent cost savings </a:t>
            </a:r>
          </a:p>
          <a:p>
            <a:r>
              <a:rPr lang="en-US" dirty="0"/>
              <a:t>For the future of mobile communications market data, media and value chain segments have to be taken into the analysis but they were not in the scope and </a:t>
            </a:r>
            <a:r>
              <a:rPr lang="en-US" dirty="0" err="1"/>
              <a:t>dataframes</a:t>
            </a:r>
            <a:r>
              <a:rPr lang="en-US" dirty="0"/>
              <a:t> of this presentation  </a:t>
            </a:r>
          </a:p>
          <a:p>
            <a:r>
              <a:rPr lang="en-US" dirty="0"/>
              <a:t>Penetration growth over 100% due to the surge of data services and IOT is a known fact but this presentation is based on mobile voice data to demonstrate Python application skills and does not factor data services and other trends into account </a:t>
            </a:r>
          </a:p>
        </p:txBody>
      </p:sp>
      <p:sp>
        <p:nvSpPr>
          <p:cNvPr id="5" name="TextBox 4"/>
          <p:cNvSpPr txBox="1"/>
          <p:nvPr/>
        </p:nvSpPr>
        <p:spPr>
          <a:xfrm>
            <a:off x="11288952" y="6498000"/>
            <a:ext cx="720000" cy="360000"/>
          </a:xfrm>
          <a:prstGeom prst="rect">
            <a:avLst/>
          </a:prstGeom>
          <a:noFill/>
        </p:spPr>
        <p:txBody>
          <a:bodyPr wrap="none">
            <a:spAutoFit/>
          </a:bodyPr>
          <a:lstStyle/>
          <a:p>
            <a:pPr algn="ctr">
              <a:defRPr sz="1000" b="1"/>
            </a:pPr>
            <a:r>
              <a:t>4</a:t>
            </a:r>
          </a:p>
        </p:txBody>
      </p:sp>
    </p:spTree>
    <p:extLst>
      <p:ext uri="{BB962C8B-B14F-4D97-AF65-F5344CB8AC3E}">
        <p14:creationId xmlns:p14="http://schemas.microsoft.com/office/powerpoint/2010/main" val="1730355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9812" y="333090"/>
            <a:ext cx="2667846"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Investment Potential</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9"/>
            <a:ext cx="10797186" cy="215444"/>
          </a:xfrm>
          <a:prstGeom prst="rect">
            <a:avLst/>
          </a:prstGeom>
          <a:noFill/>
        </p:spPr>
        <p:txBody>
          <a:bodyPr wrap="square" lIns="0" tIns="0" rIns="0" bIns="0">
            <a:spAutoFit/>
          </a:bodyPr>
          <a:lstStyle/>
          <a:p>
            <a:pPr algn="l">
              <a:defRPr sz="1400" b="1" i="0">
                <a:latin typeface="Calibri"/>
              </a:defRPr>
            </a:pPr>
            <a:r>
              <a:rPr lang="en-US" sz="1400" dirty="0">
                <a:solidFill>
                  <a:srgbClr val="000000"/>
                </a:solidFill>
                <a:latin typeface="Calibri"/>
              </a:rPr>
              <a:t>Despite the market maturity mobile communications market provides strong investment and development potential in some emerging markets  </a:t>
            </a:r>
            <a:endParaRPr sz="1400" dirty="0">
              <a:solidFill>
                <a:srgbClr val="000000"/>
              </a:solidFill>
              <a:latin typeface="Calibri"/>
            </a:endParaRPr>
          </a:p>
        </p:txBody>
      </p:sp>
      <p:sp>
        <p:nvSpPr>
          <p:cNvPr id="8" name="TextBox 7"/>
          <p:cNvSpPr txBox="1"/>
          <p:nvPr/>
        </p:nvSpPr>
        <p:spPr>
          <a:xfrm>
            <a:off x="719811" y="1301856"/>
            <a:ext cx="10797187" cy="1492716"/>
          </a:xfrm>
          <a:prstGeom prst="rect">
            <a:avLst/>
          </a:prstGeom>
          <a:noFill/>
        </p:spPr>
        <p:txBody>
          <a:bodyPr wrap="square" lIns="0" tIns="0" rIns="0" bIns="0">
            <a:spAutoFit/>
          </a:bodyPr>
          <a:lstStyle>
            <a:defPPr>
              <a:defRPr lang="en-US"/>
            </a:defPPr>
            <a:lvl1pPr marL="228600" indent="-228600">
              <a:spcAft>
                <a:spcPts val="600"/>
              </a:spcAft>
              <a:buClr>
                <a:srgbClr val="C00000"/>
              </a:buClr>
              <a:buFont typeface="Wingdings" panose="05000000000000000000" pitchFamily="2" charset="2"/>
              <a:buChar char="§"/>
              <a:defRPr sz="1100" b="0" i="0">
                <a:solidFill>
                  <a:srgbClr val="000000"/>
                </a:solidFill>
                <a:latin typeface="Calibri"/>
              </a:defRPr>
            </a:lvl1pPr>
          </a:lstStyle>
          <a:p>
            <a:r>
              <a:rPr lang="en-US" sz="1200" dirty="0"/>
              <a:t>By 2023 the cost of mobile and internet access has become acceptable globally </a:t>
            </a:r>
          </a:p>
          <a:p>
            <a:r>
              <a:rPr lang="en-US" sz="1200" dirty="0"/>
              <a:t>The remaining digital divide still provides opportunities for strategic investment</a:t>
            </a:r>
          </a:p>
          <a:p>
            <a:r>
              <a:rPr lang="en-US" sz="1200" dirty="0"/>
              <a:t>Funding from development organizations, private investments and government support improve infrastructure, expand coverage, and accelerate the digitalization </a:t>
            </a:r>
          </a:p>
          <a:p>
            <a:r>
              <a:rPr lang="en-US" sz="1200" dirty="0"/>
              <a:t>Increasing access to mobile communications provides opportunities for residents to study, work, business, and receipt of services  </a:t>
            </a:r>
          </a:p>
          <a:p>
            <a:r>
              <a:rPr lang="en-US" sz="1200" dirty="0"/>
              <a:t>Communications provide multiplication effect for economic growth for both individuals and countries </a:t>
            </a:r>
          </a:p>
          <a:p>
            <a:r>
              <a:rPr lang="en-US" sz="1200" dirty="0"/>
              <a:t>Market capitalization growth potential still provides strong investment potential in some less developed parts of the world, at least lowest 20 countries by penetration </a:t>
            </a:r>
            <a:endParaRPr sz="1200" dirty="0"/>
          </a:p>
        </p:txBody>
      </p:sp>
      <p:sp>
        <p:nvSpPr>
          <p:cNvPr id="18" name="TextBox 17"/>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a:solidFill>
                  <a:srgbClr val="000000"/>
                </a:solidFill>
              </a:rPr>
              <a:t>Source: ITU</a:t>
            </a:r>
          </a:p>
        </p:txBody>
      </p:sp>
      <p:sp>
        <p:nvSpPr>
          <p:cNvPr id="19" name="TextBox 18">
            <a:extLst>
              <a:ext uri="{FF2B5EF4-FFF2-40B4-BE49-F238E27FC236}">
                <a16:creationId xmlns:a16="http://schemas.microsoft.com/office/drawing/2014/main" id="{677E67CF-ECF1-4E0B-814E-FA764FAE9253}"/>
              </a:ext>
            </a:extLst>
          </p:cNvPr>
          <p:cNvSpPr txBox="1"/>
          <p:nvPr/>
        </p:nvSpPr>
        <p:spPr>
          <a:xfrm>
            <a:off x="11288952" y="6498000"/>
            <a:ext cx="720000" cy="360000"/>
          </a:xfrm>
          <a:prstGeom prst="rect">
            <a:avLst/>
          </a:prstGeom>
          <a:noFill/>
        </p:spPr>
        <p:txBody>
          <a:bodyPr wrap="none">
            <a:spAutoFit/>
          </a:bodyPr>
          <a:lstStyle/>
          <a:p>
            <a:pPr algn="ctr">
              <a:defRPr sz="1000" b="1"/>
            </a:pPr>
            <a:r>
              <a:rPr dirty="0"/>
              <a:t>5</a:t>
            </a:r>
          </a:p>
        </p:txBody>
      </p:sp>
      <p:sp>
        <p:nvSpPr>
          <p:cNvPr id="21" name="TextBox 20">
            <a:extLst>
              <a:ext uri="{FF2B5EF4-FFF2-40B4-BE49-F238E27FC236}">
                <a16:creationId xmlns:a16="http://schemas.microsoft.com/office/drawing/2014/main" id="{692576BB-EA92-40F8-91D0-2C5A551CF64C}"/>
              </a:ext>
            </a:extLst>
          </p:cNvPr>
          <p:cNvSpPr txBox="1"/>
          <p:nvPr/>
        </p:nvSpPr>
        <p:spPr>
          <a:xfrm>
            <a:off x="720000" y="3636000"/>
            <a:ext cx="2298578"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Cost of Mobile Access (% GNI), 2023</a:t>
            </a:r>
          </a:p>
        </p:txBody>
      </p:sp>
      <p:sp>
        <p:nvSpPr>
          <p:cNvPr id="22" name="Rectangle 21">
            <a:extLst>
              <a:ext uri="{FF2B5EF4-FFF2-40B4-BE49-F238E27FC236}">
                <a16:creationId xmlns:a16="http://schemas.microsoft.com/office/drawing/2014/main" id="{9AC7252E-38F9-44F1-B078-72C764CF4C42}"/>
              </a:ext>
            </a:extLst>
          </p:cNvPr>
          <p:cNvSpPr/>
          <p:nvPr/>
        </p:nvSpPr>
        <p:spPr>
          <a:xfrm>
            <a:off x="72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23" name="TextBox 22">
            <a:extLst>
              <a:ext uri="{FF2B5EF4-FFF2-40B4-BE49-F238E27FC236}">
                <a16:creationId xmlns:a16="http://schemas.microsoft.com/office/drawing/2014/main" id="{534092CE-BFF9-45E6-8B7C-5FD7858D1A49}"/>
              </a:ext>
            </a:extLst>
          </p:cNvPr>
          <p:cNvSpPr txBox="1"/>
          <p:nvPr/>
        </p:nvSpPr>
        <p:spPr>
          <a:xfrm>
            <a:off x="6480000" y="3636000"/>
            <a:ext cx="2995820"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Lowest 20 Mobile Penetration Countries, 2023 </a:t>
            </a:r>
          </a:p>
        </p:txBody>
      </p:sp>
      <p:sp>
        <p:nvSpPr>
          <p:cNvPr id="24" name="Rectangle 23">
            <a:extLst>
              <a:ext uri="{FF2B5EF4-FFF2-40B4-BE49-F238E27FC236}">
                <a16:creationId xmlns:a16="http://schemas.microsoft.com/office/drawing/2014/main" id="{88AEA3EE-4261-4D79-AF68-0696A4633A38}"/>
              </a:ext>
            </a:extLst>
          </p:cNvPr>
          <p:cNvSpPr/>
          <p:nvPr/>
        </p:nvSpPr>
        <p:spPr>
          <a:xfrm>
            <a:off x="6480000" y="3887999"/>
            <a:ext cx="504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5" name="Picture 24" descr="image.png">
            <a:extLst>
              <a:ext uri="{FF2B5EF4-FFF2-40B4-BE49-F238E27FC236}">
                <a16:creationId xmlns:a16="http://schemas.microsoft.com/office/drawing/2014/main" id="{7132C0A1-C5AA-4B5B-953A-86DF0FE6F735}"/>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26" name="Picture 25" descr="image.png">
            <a:extLst>
              <a:ext uri="{FF2B5EF4-FFF2-40B4-BE49-F238E27FC236}">
                <a16:creationId xmlns:a16="http://schemas.microsoft.com/office/drawing/2014/main" id="{498C4591-6539-4BE1-9403-CEA78C8808DE}"/>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19812" y="360799"/>
            <a:ext cx="5956695" cy="369204"/>
          </a:xfrm>
          <a:prstGeom prst="rect">
            <a:avLst/>
          </a:prstGeom>
          <a:noFill/>
        </p:spPr>
        <p:txBody>
          <a:bodyPr wrap="none" lIns="0" tIns="0" rIns="0" bIns="0">
            <a:spAutoFit/>
          </a:bodyPr>
          <a:lstStyle/>
          <a:p>
            <a:pPr algn="l">
              <a:defRPr sz="2400" b="1" i="0">
                <a:latin typeface="Calibri"/>
              </a:defRPr>
            </a:pPr>
            <a:r>
              <a:rPr lang="en-US" sz="2399" dirty="0">
                <a:solidFill>
                  <a:srgbClr val="000000"/>
                </a:solidFill>
              </a:rPr>
              <a:t>Mobile Telecommunications Market Overview </a:t>
            </a:r>
            <a:endParaRPr sz="2399" dirty="0">
              <a:solidFill>
                <a:srgbClr val="000000"/>
              </a:solidFill>
            </a:endParaRPr>
          </a:p>
        </p:txBody>
      </p:sp>
      <p:sp>
        <p:nvSpPr>
          <p:cNvPr id="4" name="Rectangle 3"/>
          <p:cNvSpPr/>
          <p:nvPr/>
        </p:nvSpPr>
        <p:spPr>
          <a:xfrm>
            <a:off x="719812" y="792687"/>
            <a:ext cx="10797188" cy="12697"/>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5" name="TextBox 4"/>
          <p:cNvSpPr txBox="1"/>
          <p:nvPr/>
        </p:nvSpPr>
        <p:spPr>
          <a:xfrm>
            <a:off x="719812" y="936648"/>
            <a:ext cx="10797187" cy="1865999"/>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1" i="1">
                <a:solidFill>
                  <a:srgbClr val="000000"/>
                </a:solidFill>
                <a:latin typeface="Calibri"/>
              </a:defRPr>
            </a:lvl1pPr>
          </a:lstStyle>
          <a:p>
            <a:r>
              <a:rPr lang="en-US" b="0" i="0" dirty="0"/>
              <a:t>Mobile voice data market was the fastest growing industry in the world ever </a:t>
            </a:r>
          </a:p>
          <a:p>
            <a:r>
              <a:rPr lang="en-US" b="0" i="0" dirty="0"/>
              <a:t>By 2014 the global penetration rate exceeded the global population due to several numbers for voice data. Other factors, not related to voice services, also include wireless data modems, data only services and Internet of things (IOT) with individual additional SIM cards </a:t>
            </a:r>
          </a:p>
          <a:p>
            <a:r>
              <a:rPr lang="en-US" b="0" i="0" dirty="0"/>
              <a:t>Average Global ARPU enabled the market growth driven both by the economies scale, technological improvements, competition, pay-as-you-go tariffs, transition from voice to lower cost data traffic in voice over LTE/Internet (VOLTE/VOIP) in mobile networks and data in messengers   </a:t>
            </a:r>
          </a:p>
          <a:p>
            <a:r>
              <a:rPr lang="en-US" b="0" i="0" dirty="0"/>
              <a:t>Those changes were different for individual countries and regions </a:t>
            </a:r>
            <a:endParaRPr b="0" i="0" dirty="0"/>
          </a:p>
        </p:txBody>
      </p:sp>
      <p:sp>
        <p:nvSpPr>
          <p:cNvPr id="6" name="TextBox 5"/>
          <p:cNvSpPr txBox="1"/>
          <p:nvPr/>
        </p:nvSpPr>
        <p:spPr>
          <a:xfrm>
            <a:off x="719812" y="3635946"/>
            <a:ext cx="3128549" cy="184666"/>
          </a:xfrm>
          <a:prstGeom prst="rect">
            <a:avLst/>
          </a:prstGeom>
          <a:noFill/>
        </p:spPr>
        <p:txBody>
          <a:bodyPr wrap="none" lIns="0" tIns="0" rIns="0" bIns="0">
            <a:spAutoFit/>
          </a:bodyPr>
          <a:lstStyle/>
          <a:p>
            <a:pPr algn="l">
              <a:defRPr sz="1200" b="1" i="0">
                <a:latin typeface="Calibri"/>
              </a:defRPr>
            </a:pPr>
            <a:r>
              <a:rPr lang="en-US" sz="1200" dirty="0">
                <a:solidFill>
                  <a:srgbClr val="000000"/>
                </a:solidFill>
              </a:rPr>
              <a:t>Global Population and Subscribers Development </a:t>
            </a:r>
            <a:endParaRPr sz="1200" dirty="0">
              <a:solidFill>
                <a:srgbClr val="000000"/>
              </a:solidFill>
            </a:endParaRPr>
          </a:p>
        </p:txBody>
      </p:sp>
      <p:sp>
        <p:nvSpPr>
          <p:cNvPr id="7" name="Rectangle 6"/>
          <p:cNvSpPr/>
          <p:nvPr/>
        </p:nvSpPr>
        <p:spPr>
          <a:xfrm>
            <a:off x="7198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9" name="TextBox 8"/>
          <p:cNvSpPr txBox="1"/>
          <p:nvPr/>
        </p:nvSpPr>
        <p:spPr>
          <a:xfrm>
            <a:off x="6478312" y="3635946"/>
            <a:ext cx="4430957" cy="184666"/>
          </a:xfrm>
          <a:prstGeom prst="rect">
            <a:avLst/>
          </a:prstGeom>
          <a:noFill/>
        </p:spPr>
        <p:txBody>
          <a:bodyPr wrap="none" lIns="0" tIns="0" rIns="0" bIns="0">
            <a:spAutoFit/>
          </a:bodyPr>
          <a:lstStyle/>
          <a:p>
            <a:pPr>
              <a:defRPr sz="1200" b="1" i="0">
                <a:latin typeface="Calibri"/>
              </a:defRPr>
            </a:pPr>
            <a:r>
              <a:rPr lang="en-US" sz="1200" dirty="0">
                <a:solidFill>
                  <a:srgbClr val="000000"/>
                </a:solidFill>
              </a:rPr>
              <a:t>Global Mobile Voice Average Revenue per User (ARPU) Development </a:t>
            </a:r>
            <a:endParaRPr sz="1200" dirty="0">
              <a:solidFill>
                <a:srgbClr val="000000"/>
              </a:solidFill>
            </a:endParaRPr>
          </a:p>
        </p:txBody>
      </p:sp>
      <p:sp>
        <p:nvSpPr>
          <p:cNvPr id="10" name="Rectangle 9"/>
          <p:cNvSpPr/>
          <p:nvPr/>
        </p:nvSpPr>
        <p:spPr>
          <a:xfrm>
            <a:off x="6478312" y="3887879"/>
            <a:ext cx="5038688" cy="12697"/>
          </a:xfrm>
          <a:prstGeom prst="rect">
            <a:avLst/>
          </a:prstGeom>
          <a:solidFill>
            <a:srgbClr val="C00000"/>
          </a:solid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sz="1799"/>
          </a:p>
        </p:txBody>
      </p:sp>
      <p:sp>
        <p:nvSpPr>
          <p:cNvPr id="12" name="TextBox 11"/>
          <p:cNvSpPr txBox="1"/>
          <p:nvPr/>
        </p:nvSpPr>
        <p:spPr>
          <a:xfrm>
            <a:off x="11034621" y="6317248"/>
            <a:ext cx="482378" cy="123079"/>
          </a:xfrm>
          <a:prstGeom prst="rect">
            <a:avLst/>
          </a:prstGeom>
          <a:noFill/>
        </p:spPr>
        <p:txBody>
          <a:bodyPr wrap="none" lIns="0" tIns="0" rIns="0" bIns="0">
            <a:spAutoFit/>
          </a:bodyPr>
          <a:lstStyle/>
          <a:p>
            <a:pPr algn="r">
              <a:defRPr sz="800" b="1" i="1">
                <a:latin typeface="Calibri"/>
              </a:defRPr>
            </a:pPr>
            <a:r>
              <a:rPr sz="800" dirty="0">
                <a:solidFill>
                  <a:srgbClr val="000000"/>
                </a:solidFill>
              </a:rPr>
              <a:t>Source: ITU</a:t>
            </a:r>
          </a:p>
        </p:txBody>
      </p:sp>
      <p:sp>
        <p:nvSpPr>
          <p:cNvPr id="13" name="TextBox 12">
            <a:extLst>
              <a:ext uri="{FF2B5EF4-FFF2-40B4-BE49-F238E27FC236}">
                <a16:creationId xmlns:a16="http://schemas.microsoft.com/office/drawing/2014/main" id="{29C8F390-29DC-49E8-A24A-DAB2CBC1E0D5}"/>
              </a:ext>
            </a:extLst>
          </p:cNvPr>
          <p:cNvSpPr txBox="1"/>
          <p:nvPr/>
        </p:nvSpPr>
        <p:spPr>
          <a:xfrm>
            <a:off x="11288952" y="6498000"/>
            <a:ext cx="720000" cy="360000"/>
          </a:xfrm>
          <a:prstGeom prst="rect">
            <a:avLst/>
          </a:prstGeom>
          <a:noFill/>
        </p:spPr>
        <p:txBody>
          <a:bodyPr wrap="none">
            <a:spAutoFit/>
          </a:bodyPr>
          <a:lstStyle/>
          <a:p>
            <a:pPr algn="ctr">
              <a:defRPr sz="1000" b="1"/>
            </a:pPr>
            <a:r>
              <a:rPr dirty="0"/>
              <a:t>5</a:t>
            </a:r>
          </a:p>
        </p:txBody>
      </p:sp>
      <p:pic>
        <p:nvPicPr>
          <p:cNvPr id="14" name="Picture 13" descr="image.png">
            <a:extLst>
              <a:ext uri="{FF2B5EF4-FFF2-40B4-BE49-F238E27FC236}">
                <a16:creationId xmlns:a16="http://schemas.microsoft.com/office/drawing/2014/main" id="{74B2FBE3-F32A-4696-B1DE-5CA0B3BBE9C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5" name="Picture 14" descr="image.png">
            <a:extLst>
              <a:ext uri="{FF2B5EF4-FFF2-40B4-BE49-F238E27FC236}">
                <a16:creationId xmlns:a16="http://schemas.microsoft.com/office/drawing/2014/main" id="{8EADEF9A-16B2-47FC-BFF1-F7B9E547D67D}"/>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20000" y="360000"/>
            <a:ext cx="4589270" cy="369332"/>
          </a:xfrm>
          <a:prstGeom prst="rect">
            <a:avLst/>
          </a:prstGeom>
          <a:noFill/>
        </p:spPr>
        <p:txBody>
          <a:bodyPr wrap="none" lIns="0" tIns="0" rIns="0" bIns="0">
            <a:spAutoFit/>
          </a:bodyPr>
          <a:lstStyle/>
          <a:p>
            <a:pPr>
              <a:defRPr sz="2400" b="1" i="0">
                <a:latin typeface="Calibri"/>
              </a:defRPr>
            </a:pPr>
            <a:r>
              <a:rPr lang="en-US" dirty="0">
                <a:solidFill>
                  <a:srgbClr val="000000"/>
                </a:solidFill>
              </a:rPr>
              <a:t>Mobile Voice Market Size Overview </a:t>
            </a:r>
          </a:p>
        </p:txBody>
      </p:sp>
      <p:sp>
        <p:nvSpPr>
          <p:cNvPr id="4" name="Rectangle 3"/>
          <p:cNvSpPr/>
          <p:nvPr/>
        </p:nvSpPr>
        <p:spPr>
          <a:xfrm>
            <a:off x="720000" y="792000"/>
            <a:ext cx="10800000" cy="12700"/>
          </a:xfrm>
          <a:prstGeom prst="rect">
            <a:avLst/>
          </a:prstGeom>
          <a:noFill/>
          <a:ln w="12700">
            <a:solidFill>
              <a:srgbClr val="C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5" name="TextBox 4"/>
          <p:cNvSpPr txBox="1"/>
          <p:nvPr/>
        </p:nvSpPr>
        <p:spPr>
          <a:xfrm>
            <a:off x="720000" y="935999"/>
            <a:ext cx="10800000" cy="1873875"/>
          </a:xfrm>
          <a:prstGeom prst="rect">
            <a:avLst/>
          </a:prstGeom>
          <a:noFill/>
        </p:spPr>
        <p:txBody>
          <a:bodyPr wrap="square" lIns="0" tIns="0" rIns="0" bIns="0">
            <a:noAutofit/>
          </a:bodyPr>
          <a:lstStyle>
            <a:defPPr>
              <a:defRPr lang="en-US"/>
            </a:defPPr>
            <a:lvl1pPr marL="285750" indent="-285750">
              <a:spcAft>
                <a:spcPts val="1200"/>
              </a:spcAft>
              <a:buClr>
                <a:srgbClr val="C00000"/>
              </a:buClr>
              <a:buFont typeface="Wingdings" panose="05000000000000000000" pitchFamily="2" charset="2"/>
              <a:buChar char="§"/>
              <a:defRPr sz="1400" b="0" i="0">
                <a:solidFill>
                  <a:srgbClr val="000000"/>
                </a:solidFill>
                <a:latin typeface="Calibri"/>
              </a:defRPr>
            </a:lvl1pPr>
            <a:lvl2pPr marL="742950" lvl="1" indent="-285750">
              <a:spcAft>
                <a:spcPts val="1200"/>
              </a:spcAft>
              <a:buFont typeface="Calibri" panose="020F0502020204030204" pitchFamily="34" charset="0"/>
              <a:buChar char="‒"/>
              <a:defRPr sz="1400" b="1" i="1">
                <a:solidFill>
                  <a:srgbClr val="000000"/>
                </a:solidFill>
                <a:latin typeface="Calibri"/>
              </a:defRPr>
            </a:lvl2pPr>
          </a:lstStyle>
          <a:p>
            <a:r>
              <a:rPr lang="en-US" dirty="0"/>
              <a:t>Consistent with the global slide regional charts reflect a decline in mobile voice market since 2013 </a:t>
            </a:r>
          </a:p>
          <a:p>
            <a:r>
              <a:rPr lang="en-US" dirty="0"/>
              <a:t>The decline was stronger in the higher income economies due to the shift to data and messengers </a:t>
            </a:r>
          </a:p>
          <a:p>
            <a:r>
              <a:rPr lang="en-US" dirty="0"/>
              <a:t>Asia  was the only region, where mobile voice market still continued growing, which is partly explained by network coverage, catch up growth but also cultural preferences   </a:t>
            </a:r>
          </a:p>
          <a:p>
            <a:r>
              <a:rPr lang="en-US" dirty="0"/>
              <a:t>Since 2012 mobile operators were actively changing their business models to retain revenues and margins with very different success, the overall EBITDA margins erosion was roughly 15%-20% on average (not the focus of this presentation) </a:t>
            </a:r>
          </a:p>
        </p:txBody>
      </p:sp>
      <p:sp>
        <p:nvSpPr>
          <p:cNvPr id="6" name="TextBox 5"/>
          <p:cNvSpPr txBox="1"/>
          <p:nvPr/>
        </p:nvSpPr>
        <p:spPr>
          <a:xfrm>
            <a:off x="720000" y="3636000"/>
            <a:ext cx="3781869"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Income Split </a:t>
            </a:r>
          </a:p>
        </p:txBody>
      </p:sp>
      <p:sp>
        <p:nvSpPr>
          <p:cNvPr id="7" name="Rectangle 6"/>
          <p:cNvSpPr/>
          <p:nvPr/>
        </p:nvSpPr>
        <p:spPr>
          <a:xfrm>
            <a:off x="72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9" name="TextBox 8"/>
          <p:cNvSpPr txBox="1"/>
          <p:nvPr/>
        </p:nvSpPr>
        <p:spPr>
          <a:xfrm>
            <a:off x="6480000" y="3636000"/>
            <a:ext cx="3862148" cy="184666"/>
          </a:xfrm>
          <a:prstGeom prst="rect">
            <a:avLst/>
          </a:prstGeom>
          <a:noFill/>
        </p:spPr>
        <p:txBody>
          <a:bodyPr wrap="none" lIns="0" tIns="0" rIns="0" bIns="0">
            <a:spAutoFit/>
          </a:bodyPr>
          <a:lstStyle/>
          <a:p>
            <a:pPr>
              <a:defRPr sz="1200" b="1" i="0">
                <a:latin typeface="Calibri"/>
              </a:defRPr>
            </a:pPr>
            <a:r>
              <a:rPr lang="en-US" dirty="0">
                <a:solidFill>
                  <a:srgbClr val="000000"/>
                </a:solidFill>
              </a:rPr>
              <a:t>Mobile Voice Market Size in Key Economies by Regional Split </a:t>
            </a:r>
          </a:p>
        </p:txBody>
      </p:sp>
      <p:sp>
        <p:nvSpPr>
          <p:cNvPr id="10" name="Rectangle 9"/>
          <p:cNvSpPr/>
          <p:nvPr/>
        </p:nvSpPr>
        <p:spPr>
          <a:xfrm>
            <a:off x="6480000" y="3887999"/>
            <a:ext cx="5040000" cy="12700"/>
          </a:xfrm>
          <a:prstGeom prst="rect">
            <a:avLst/>
          </a:prstGeom>
          <a:solidFill>
            <a:srgbClr val="C00000"/>
          </a:solidFill>
          <a:ln w="12700">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2" name="TextBox 11"/>
          <p:cNvSpPr txBox="1"/>
          <p:nvPr/>
        </p:nvSpPr>
        <p:spPr>
          <a:xfrm>
            <a:off x="7200000" y="6318000"/>
            <a:ext cx="4320000" cy="360000"/>
          </a:xfrm>
          <a:prstGeom prst="rect">
            <a:avLst/>
          </a:prstGeom>
          <a:noFill/>
        </p:spPr>
        <p:txBody>
          <a:bodyPr wrap="none" lIns="0" tIns="0" rIns="0" bIns="0">
            <a:spAutoFit/>
          </a:bodyPr>
          <a:lstStyle/>
          <a:p>
            <a:pPr algn="r">
              <a:defRPr sz="800" b="1" i="1">
                <a:latin typeface="Calibri"/>
              </a:defRPr>
            </a:pPr>
            <a:r>
              <a:rPr>
                <a:solidFill>
                  <a:srgbClr val="000000"/>
                </a:solidFill>
              </a:rPr>
              <a:t>Source: ITU</a:t>
            </a:r>
          </a:p>
        </p:txBody>
      </p:sp>
      <p:sp>
        <p:nvSpPr>
          <p:cNvPr id="15" name="TextBox 14"/>
          <p:cNvSpPr txBox="1"/>
          <p:nvPr/>
        </p:nvSpPr>
        <p:spPr>
          <a:xfrm>
            <a:off x="11288952" y="6498000"/>
            <a:ext cx="720000" cy="360000"/>
          </a:xfrm>
          <a:prstGeom prst="rect">
            <a:avLst/>
          </a:prstGeom>
          <a:noFill/>
        </p:spPr>
        <p:txBody>
          <a:bodyPr wrap="none">
            <a:spAutoFit/>
          </a:bodyPr>
          <a:lstStyle/>
          <a:p>
            <a:pPr algn="ctr">
              <a:defRPr sz="1000" b="1"/>
            </a:pPr>
            <a:r>
              <a:t>10</a:t>
            </a:r>
          </a:p>
        </p:txBody>
      </p:sp>
      <p:pic>
        <p:nvPicPr>
          <p:cNvPr id="16" name="Picture 15" descr="image.png">
            <a:extLst>
              <a:ext uri="{FF2B5EF4-FFF2-40B4-BE49-F238E27FC236}">
                <a16:creationId xmlns:a16="http://schemas.microsoft.com/office/drawing/2014/main" id="{103FF837-108D-4DC6-888A-F0C1BCB13163}"/>
              </a:ext>
            </a:extLst>
          </p:cNvPr>
          <p:cNvPicPr>
            <a:picLocks noChangeAspect="1"/>
          </p:cNvPicPr>
          <p:nvPr/>
        </p:nvPicPr>
        <p:blipFill>
          <a:blip r:embed="rId2"/>
          <a:stretch>
            <a:fillRect/>
          </a:stretch>
        </p:blipFill>
        <p:spPr>
          <a:xfrm>
            <a:off x="720000" y="3960000"/>
            <a:ext cx="5040000" cy="2160000"/>
          </a:xfrm>
          <a:prstGeom prst="rect">
            <a:avLst/>
          </a:prstGeom>
        </p:spPr>
      </p:pic>
      <p:pic>
        <p:nvPicPr>
          <p:cNvPr id="17" name="Picture 16" descr="image.png">
            <a:extLst>
              <a:ext uri="{FF2B5EF4-FFF2-40B4-BE49-F238E27FC236}">
                <a16:creationId xmlns:a16="http://schemas.microsoft.com/office/drawing/2014/main" id="{74BA158F-B072-406F-8740-0C63591A2219}"/>
              </a:ext>
            </a:extLst>
          </p:cNvPr>
          <p:cNvPicPr>
            <a:picLocks noChangeAspect="1"/>
          </p:cNvPicPr>
          <p:nvPr/>
        </p:nvPicPr>
        <p:blipFill>
          <a:blip r:embed="rId3"/>
          <a:stretch>
            <a:fillRect/>
          </a:stretch>
        </p:blipFill>
        <p:spPr>
          <a:xfrm>
            <a:off x="6480000" y="3960000"/>
            <a:ext cx="5040000" cy="2160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2510</Words>
  <Application>Microsoft Office PowerPoint</Application>
  <PresentationFormat>Custom</PresentationFormat>
  <Paragraphs>217</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Mike Kharlamov</dc:creator>
  <cp:keywords/>
  <dc:description>generated using python-pptx</dc:description>
  <cp:lastModifiedBy>Mike K </cp:lastModifiedBy>
  <cp:revision>166</cp:revision>
  <dcterms:created xsi:type="dcterms:W3CDTF">2013-01-27T09:14:16Z</dcterms:created>
  <dcterms:modified xsi:type="dcterms:W3CDTF">2025-08-24T14:03:02Z</dcterms:modified>
  <cp:category/>
</cp:coreProperties>
</file>