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b2d868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2b2d868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2b2d868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2b2d868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2b2d868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2b2d868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2b2d8687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2b2d8687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2b2d868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2b2d868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b2d868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b2d868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b2d868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b2d868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2b2d868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2b2d868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b2d8687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b2d8687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b2d868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2b2d868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Beauty and the Beholder: Exploring the Impact of Attractiveness Perception on Second Date Success</a:t>
            </a:r>
            <a:endParaRPr sz="2000"/>
          </a:p>
        </p:txBody>
      </p:sp>
      <p:sp>
        <p:nvSpPr>
          <p:cNvPr id="56" name="Google Shape;56;p13"/>
          <p:cNvSpPr/>
          <p:nvPr/>
        </p:nvSpPr>
        <p:spPr>
          <a:xfrm>
            <a:off x="436500" y="1049975"/>
            <a:ext cx="82710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Dataset: Speed Dating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Waves of diverse dates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Central Attributes: Attractiveness, Intelligence, Sincerity, Fun, Ambition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Participants allocate 100 points across these attributes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Participants rate themselves on these attributes on a scale of 1 - 10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each date, ratings given on a scale of 1 - 10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for a second date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Successful matches identified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Research Questions: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attribute drives second date potential?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confidence alone enough for success?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role of accurate self-perception in attraction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Beauty is in the Eye of the Beholder</a:t>
            </a:r>
            <a:endParaRPr sz="2000"/>
          </a:p>
        </p:txBody>
      </p:sp>
      <p:sp>
        <p:nvSpPr>
          <p:cNvPr id="133" name="Google Shape;133;p22"/>
          <p:cNvSpPr/>
          <p:nvPr/>
        </p:nvSpPr>
        <p:spPr>
          <a:xfrm>
            <a:off x="0" y="970200"/>
            <a:ext cx="45720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Attractiveness is subjective 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see a large variance per person in attractiveness ratings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can see attraction is important but we cannot define what attractive is objectively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61" y="890400"/>
            <a:ext cx="4212838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 Work</a:t>
            </a:r>
            <a:endParaRPr sz="2000"/>
          </a:p>
        </p:txBody>
      </p:sp>
      <p:sp>
        <p:nvSpPr>
          <p:cNvPr id="141" name="Google Shape;141;p23"/>
          <p:cNvSpPr/>
          <p:nvPr/>
        </p:nvSpPr>
        <p:spPr>
          <a:xfrm>
            <a:off x="0" y="970200"/>
            <a:ext cx="88650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are other fields for exploration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Additional factors like where they’re from, their age, their income, their career etc. could also play a role in second date success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would however require a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separate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study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would be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important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capture the relationships between these additional factors and second date success 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the relationships between these additional factors and attraction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Unveiling the Mismatch: Initial Preferences versus Real-World Dynamics</a:t>
            </a:r>
            <a:endParaRPr sz="2000"/>
          </a:p>
        </p:txBody>
      </p:sp>
      <p:sp>
        <p:nvSpPr>
          <p:cNvPr id="63" name="Google Shape;63;p14"/>
          <p:cNvSpPr/>
          <p:nvPr/>
        </p:nvSpPr>
        <p:spPr>
          <a:xfrm>
            <a:off x="436500" y="1049975"/>
            <a:ext cx="44994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Women prioritize attractiveness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Men place higher importance on intelligence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Sincerity, intelligence and fun hold similar </a:t>
            </a: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significance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Ambition least influential 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877" y="928475"/>
            <a:ext cx="4175125" cy="4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Unveiling the Mismatch: Initial Preferences versus Real-World Dynamics</a:t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36500" y="1049975"/>
            <a:ext cx="44994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Forest: 79% accuracy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reality, attractiveness outweighs all other attributes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Observe the interplay between perceived preferences, societal influences and unpredictable nature of human connections</a:t>
            </a:r>
            <a:endParaRPr b="1" sz="18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900" y="888944"/>
            <a:ext cx="4208100" cy="424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Power of Attractiveness: Unveiling the Link between Attractiveness Ratings and Second Date Success</a:t>
            </a:r>
            <a:endParaRPr sz="2000"/>
          </a:p>
        </p:txBody>
      </p:sp>
      <p:sp>
        <p:nvSpPr>
          <p:cNvPr id="81" name="Google Shape;81;p16"/>
          <p:cNvSpPr/>
          <p:nvPr/>
        </p:nvSpPr>
        <p:spPr>
          <a:xfrm>
            <a:off x="0" y="970250"/>
            <a:ext cx="44994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Compelling correlation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between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high attractiveness rating and second date success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rating of 5.5 - 6.5 exhibited 50% success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Lower attractiveness ratings predominantly men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Higher attractiveness ratings primarily women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Highlights importance of attractiveness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second date success based solely on the attractiveness rating you receive?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895225"/>
            <a:ext cx="4571999" cy="42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Exploring the Impact of Self-Rated Attractiveness on Second Date Success</a:t>
            </a:r>
            <a:endParaRPr sz="2000"/>
          </a:p>
        </p:txBody>
      </p:sp>
      <p:sp>
        <p:nvSpPr>
          <p:cNvPr id="90" name="Google Shape;90;p17"/>
          <p:cNvSpPr/>
          <p:nvPr/>
        </p:nvSpPr>
        <p:spPr>
          <a:xfrm>
            <a:off x="0" y="970250"/>
            <a:ext cx="44994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Percentage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calculated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by considering all people with a particular value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 upwards trend particularly 2 - 4 but fluctuations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Women tend to have higher success percentage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men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this it would seem confidence does play a role in speed dating success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00" y="890400"/>
            <a:ext cx="4644599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Exploring the Impact of Self-Rated Attractiveness on Second Date Success</a:t>
            </a:r>
            <a:endParaRPr sz="2000"/>
          </a:p>
        </p:txBody>
      </p:sp>
      <p:sp>
        <p:nvSpPr>
          <p:cNvPr id="99" name="Google Shape;99;p18"/>
          <p:cNvSpPr/>
          <p:nvPr/>
        </p:nvSpPr>
        <p:spPr>
          <a:xfrm>
            <a:off x="0" y="970250"/>
            <a:ext cx="44994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Percentage calculated per individual 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Slight upwards trend in the mean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Substantial variation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men, the lower quartile is larger for 6 than 8 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Relationship between confidence and second date success is complex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Could it be less about confidence but more about accurate perception?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70" y="890400"/>
            <a:ext cx="4212831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Exploring the Impact of Self-Perceived Attractiveness on Second Date Success</a:t>
            </a:r>
            <a:endParaRPr sz="2000"/>
          </a:p>
        </p:txBody>
      </p:sp>
      <p:sp>
        <p:nvSpPr>
          <p:cNvPr id="108" name="Google Shape;108;p19"/>
          <p:cNvSpPr/>
          <p:nvPr/>
        </p:nvSpPr>
        <p:spPr>
          <a:xfrm>
            <a:off x="0" y="970200"/>
            <a:ext cx="44994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Majority rate themselves above statistical average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people who rated their own attractiveness 6 - 10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 downward trend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Smaller difference between genders for self-perception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2930" r="-2929" t="0"/>
          <a:stretch/>
        </p:blipFill>
        <p:spPr>
          <a:xfrm>
            <a:off x="4931181" y="890400"/>
            <a:ext cx="4212819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Exploring the Impact of Self-Perceived Attractiveness on Second Date Success</a:t>
            </a:r>
            <a:endParaRPr sz="2000"/>
          </a:p>
        </p:txBody>
      </p:sp>
      <p:sp>
        <p:nvSpPr>
          <p:cNvPr id="117" name="Google Shape;117;p20"/>
          <p:cNvSpPr/>
          <p:nvPr/>
        </p:nvSpPr>
        <p:spPr>
          <a:xfrm>
            <a:off x="0" y="970200"/>
            <a:ext cx="44994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Similar downwards trend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‘Left-shifted’ version of previous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graph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the same success percentage, a person less confident in their attraction, has to underestimate more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8746825" y="1654800"/>
            <a:ext cx="329400" cy="687600"/>
          </a:xfrm>
          <a:prstGeom prst="rect">
            <a:avLst/>
          </a:prstGeom>
          <a:solidFill>
            <a:srgbClr val="DADFE1"/>
          </a:solidFill>
          <a:ln cap="flat" cmpd="sng" w="9525">
            <a:solidFill>
              <a:srgbClr val="DADF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72" y="890400"/>
            <a:ext cx="4212831" cy="4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DFE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0"/>
            <a:ext cx="9144000" cy="890400"/>
          </a:xfrm>
          <a:prstGeom prst="round2SameRect">
            <a:avLst>
              <a:gd fmla="val 27778" name="adj1"/>
              <a:gd fmla="val 0" name="adj2"/>
            </a:avLst>
          </a:prstGeom>
          <a:solidFill>
            <a:srgbClr val="1C37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07700" y="93025"/>
            <a:ext cx="8271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 sz="2000"/>
          </a:p>
        </p:txBody>
      </p:sp>
      <p:sp>
        <p:nvSpPr>
          <p:cNvPr id="126" name="Google Shape;126;p21"/>
          <p:cNvSpPr/>
          <p:nvPr/>
        </p:nvSpPr>
        <p:spPr>
          <a:xfrm>
            <a:off x="0" y="970200"/>
            <a:ext cx="88650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see that attraction was one of the most crucial factors in second date success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Confidence in your own attraction played a key role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there’s more to confidence than meets the eye.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Accurate estimation of attraction with high confidence led to the </a:t>
            </a: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highest likelihood of success.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lower self rating would require more underestimation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seems a combination of actually being attractive and being confident but accurate in your attractiveness is the key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Quattrocento Sans"/>
              <a:buChar char="●"/>
            </a:pPr>
            <a:r>
              <a:rPr b="1" lang="en" sz="1600">
                <a:solidFill>
                  <a:srgbClr val="000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But… </a:t>
            </a:r>
            <a:endParaRPr b="1" sz="1600">
              <a:solidFill>
                <a:srgbClr val="00008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