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b27c262b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b27c262b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80a9163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80a9163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80a91639f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80a91639f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a3e65f7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a3e65f7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a3e65f75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a3e65f75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b27c262b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b27c262b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a3e65f75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a3e65f75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a3e65f75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a3e65f75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b27c262b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9b27c262b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77a05671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77a05671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77a05671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77a05671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77a05671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77a05671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b27c262b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b27c262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a999334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8a999334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8a999334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8a999334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80a9163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80a9163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80a91639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80a91639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Relationship Id="rId4" Type="http://schemas.openxmlformats.org/officeDocument/2006/relationships/image" Target="../media/image28.png"/><Relationship Id="rId5" Type="http://schemas.openxmlformats.org/officeDocument/2006/relationships/image" Target="../media/image41.png"/><Relationship Id="rId6" Type="http://schemas.openxmlformats.org/officeDocument/2006/relationships/image" Target="../media/image30.png"/><Relationship Id="rId7" Type="http://schemas.openxmlformats.org/officeDocument/2006/relationships/image" Target="../media/image32.png"/><Relationship Id="rId8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0" Type="http://schemas.openxmlformats.org/officeDocument/2006/relationships/image" Target="../media/image39.png"/><Relationship Id="rId9" Type="http://schemas.openxmlformats.org/officeDocument/2006/relationships/image" Target="../media/image47.png"/><Relationship Id="rId5" Type="http://schemas.openxmlformats.org/officeDocument/2006/relationships/image" Target="../media/image36.png"/><Relationship Id="rId6" Type="http://schemas.openxmlformats.org/officeDocument/2006/relationships/image" Target="../media/image42.png"/><Relationship Id="rId7" Type="http://schemas.openxmlformats.org/officeDocument/2006/relationships/image" Target="../media/image38.png"/><Relationship Id="rId8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9.png"/><Relationship Id="rId8" Type="http://schemas.openxmlformats.org/officeDocument/2006/relationships/image" Target="../media/image5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3.png"/><Relationship Id="rId4" Type="http://schemas.openxmlformats.org/officeDocument/2006/relationships/image" Target="../media/image4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8.png"/><Relationship Id="rId4" Type="http://schemas.openxmlformats.org/officeDocument/2006/relationships/image" Target="../media/image50.png"/><Relationship Id="rId11" Type="http://schemas.openxmlformats.org/officeDocument/2006/relationships/image" Target="../media/image62.png"/><Relationship Id="rId10" Type="http://schemas.openxmlformats.org/officeDocument/2006/relationships/image" Target="../media/image58.png"/><Relationship Id="rId12" Type="http://schemas.openxmlformats.org/officeDocument/2006/relationships/image" Target="../media/image72.png"/><Relationship Id="rId9" Type="http://schemas.openxmlformats.org/officeDocument/2006/relationships/image" Target="../media/image64.png"/><Relationship Id="rId5" Type="http://schemas.openxmlformats.org/officeDocument/2006/relationships/image" Target="../media/image51.png"/><Relationship Id="rId6" Type="http://schemas.openxmlformats.org/officeDocument/2006/relationships/image" Target="../media/image56.png"/><Relationship Id="rId7" Type="http://schemas.openxmlformats.org/officeDocument/2006/relationships/image" Target="../media/image54.png"/><Relationship Id="rId8" Type="http://schemas.openxmlformats.org/officeDocument/2006/relationships/image" Target="../media/image5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9.png"/><Relationship Id="rId4" Type="http://schemas.openxmlformats.org/officeDocument/2006/relationships/image" Target="../media/image61.png"/><Relationship Id="rId11" Type="http://schemas.openxmlformats.org/officeDocument/2006/relationships/image" Target="../media/image68.png"/><Relationship Id="rId10" Type="http://schemas.openxmlformats.org/officeDocument/2006/relationships/image" Target="../media/image67.png"/><Relationship Id="rId12" Type="http://schemas.openxmlformats.org/officeDocument/2006/relationships/image" Target="../media/image70.png"/><Relationship Id="rId9" Type="http://schemas.openxmlformats.org/officeDocument/2006/relationships/image" Target="../media/image69.png"/><Relationship Id="rId5" Type="http://schemas.openxmlformats.org/officeDocument/2006/relationships/image" Target="../media/image65.png"/><Relationship Id="rId6" Type="http://schemas.openxmlformats.org/officeDocument/2006/relationships/image" Target="../media/image63.png"/><Relationship Id="rId7" Type="http://schemas.openxmlformats.org/officeDocument/2006/relationships/image" Target="../media/image60.png"/><Relationship Id="rId8" Type="http://schemas.openxmlformats.org/officeDocument/2006/relationships/image" Target="../media/image6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71.jp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1" Type="http://schemas.openxmlformats.org/officeDocument/2006/relationships/image" Target="../media/image31.png"/><Relationship Id="rId10" Type="http://schemas.openxmlformats.org/officeDocument/2006/relationships/image" Target="../media/image21.png"/><Relationship Id="rId9" Type="http://schemas.openxmlformats.org/officeDocument/2006/relationships/image" Target="../media/image37.png"/><Relationship Id="rId5" Type="http://schemas.openxmlformats.org/officeDocument/2006/relationships/image" Target="../media/image15.png"/><Relationship Id="rId6" Type="http://schemas.openxmlformats.org/officeDocument/2006/relationships/image" Target="../media/image23.png"/><Relationship Id="rId7" Type="http://schemas.openxmlformats.org/officeDocument/2006/relationships/image" Target="../media/image29.png"/><Relationship Id="rId8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Relationship Id="rId7" Type="http://schemas.openxmlformats.org/officeDocument/2006/relationships/image" Target="../media/image5.png"/><Relationship Id="rId8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QCOMP102: Syst</a:t>
            </a:r>
            <a:r>
              <a:rPr lang="fr"/>
              <a:t>èmes Quantiques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5968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</a:t>
            </a:r>
            <a:r>
              <a:rPr lang="fr" sz="1700"/>
              <a:t>éliser et manipuler des syst</a:t>
            </a:r>
            <a:r>
              <a:rPr lang="fr"/>
              <a:t>èmes quantiques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241100" y="4455425"/>
            <a:ext cx="3821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Présenté</a:t>
            </a:r>
            <a:r>
              <a:rPr lang="f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 Jean-Adrien DUCASTAING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Sous la supervision de Nicolas BOUTRY, PhD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Prenez votre téléphone ou votre laptop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Allez à l'adresse </a:t>
            </a:r>
            <a:r>
              <a:rPr b="1" lang="fr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Rentrez le code PIN donné au tableau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Tenez vous prêt à jouer</a:t>
            </a:r>
            <a:endParaRPr/>
          </a:p>
        </p:txBody>
      </p:sp>
      <p:sp>
        <p:nvSpPr>
          <p:cNvPr id="177" name="Google Shape;177;p22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Kahoot</a:t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2: Du 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modèle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probabiliste au 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modèle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quantique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 - </a:t>
            </a:r>
            <a:r>
              <a:rPr lang="fr"/>
              <a:t>États</a:t>
            </a:r>
            <a:r>
              <a:rPr lang="fr"/>
              <a:t> quantiques (cf. </a:t>
            </a:r>
            <a:r>
              <a:rPr lang="fr"/>
              <a:t>polycopié</a:t>
            </a:r>
            <a:r>
              <a:rPr lang="fr"/>
              <a:t> page 15)</a:t>
            </a:r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4175"/>
            <a:ext cx="8839200" cy="1094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98938"/>
            <a:ext cx="4256669" cy="271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000" y="627200"/>
            <a:ext cx="8624276" cy="7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2550" y="1553850"/>
            <a:ext cx="4037726" cy="7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/>
          <p:nvPr/>
        </p:nvSpPr>
        <p:spPr>
          <a:xfrm>
            <a:off x="3194000" y="151075"/>
            <a:ext cx="1100700" cy="410100"/>
          </a:xfrm>
          <a:prstGeom prst="wedgeRectCallout">
            <a:avLst>
              <a:gd fmla="val -15361" name="adj1"/>
              <a:gd fmla="val 1131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Amplitude</a:t>
            </a:r>
            <a:endParaRPr b="1"/>
          </a:p>
        </p:txBody>
      </p:sp>
      <p:sp>
        <p:nvSpPr>
          <p:cNvPr id="189" name="Google Shape;189;p23"/>
          <p:cNvSpPr/>
          <p:nvPr/>
        </p:nvSpPr>
        <p:spPr>
          <a:xfrm>
            <a:off x="7244050" y="151075"/>
            <a:ext cx="1245900" cy="410100"/>
          </a:xfrm>
          <a:prstGeom prst="wedgeRectCallout">
            <a:avLst>
              <a:gd fmla="val 11205" name="adj1"/>
              <a:gd fmla="val 100853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Etat de base</a:t>
            </a:r>
            <a:endParaRPr b="1"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9846" y="2310388"/>
            <a:ext cx="3950423" cy="10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77999" y="3579152"/>
            <a:ext cx="3042275" cy="5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 - Bra &amp; Ket (cf. </a:t>
            </a:r>
            <a:r>
              <a:rPr lang="fr"/>
              <a:t>polycopié</a:t>
            </a:r>
            <a:r>
              <a:rPr lang="fr"/>
              <a:t> page 18)</a:t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25" y="562450"/>
            <a:ext cx="11620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/>
          <p:nvPr/>
        </p:nvSpPr>
        <p:spPr>
          <a:xfrm>
            <a:off x="414350" y="79125"/>
            <a:ext cx="1026600" cy="402900"/>
          </a:xfrm>
          <a:prstGeom prst="wedgeRectCallout">
            <a:avLst>
              <a:gd fmla="val -2769" name="adj1"/>
              <a:gd fmla="val 9641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Ket</a:t>
            </a:r>
            <a:endParaRPr b="1"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950" y="219050"/>
            <a:ext cx="1395575" cy="15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300" y="2871625"/>
            <a:ext cx="10287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/>
          <p:nvPr/>
        </p:nvSpPr>
        <p:spPr>
          <a:xfrm>
            <a:off x="414350" y="2370300"/>
            <a:ext cx="1026600" cy="402900"/>
          </a:xfrm>
          <a:prstGeom prst="wedgeRectCallout">
            <a:avLst>
              <a:gd fmla="val -2769" name="adj1"/>
              <a:gd fmla="val 9641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Bra</a:t>
            </a:r>
            <a:endParaRPr b="1"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3700" y="2773200"/>
            <a:ext cx="18383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76075" y="2777950"/>
            <a:ext cx="23431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19225" y="2969625"/>
            <a:ext cx="3383300" cy="5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67450" y="43300"/>
            <a:ext cx="5444850" cy="18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/>
          <p:nvPr/>
        </p:nvSpPr>
        <p:spPr>
          <a:xfrm>
            <a:off x="3401075" y="159550"/>
            <a:ext cx="1026600" cy="402900"/>
          </a:xfrm>
          <a:prstGeom prst="wedgeRectCallout">
            <a:avLst>
              <a:gd fmla="val -2769" name="adj1"/>
              <a:gd fmla="val 9641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Bra-</a:t>
            </a:r>
            <a:r>
              <a:rPr b="1" lang="fr"/>
              <a:t>Ket</a:t>
            </a:r>
            <a:endParaRPr b="1"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7675" y="1974575"/>
            <a:ext cx="4309361" cy="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 - Bra &amp; Ket (cf. polycopié page 18)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951551" cy="20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/>
          <p:nvPr/>
        </p:nvSpPr>
        <p:spPr>
          <a:xfrm>
            <a:off x="152400" y="201425"/>
            <a:ext cx="841800" cy="618600"/>
          </a:xfrm>
          <a:prstGeom prst="wedgeRectCallout">
            <a:avLst>
              <a:gd fmla="val -21959" name="adj1"/>
              <a:gd fmla="val 79082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Etat initial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3392475" y="251775"/>
            <a:ext cx="5783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On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représente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les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états classiques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par une base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orthogonale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de C</a:t>
            </a:r>
            <a:r>
              <a:rPr baseline="30000" lang="fr"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475" y="676275"/>
            <a:ext cx="5516249" cy="7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/>
        </p:nvSpPr>
        <p:spPr>
          <a:xfrm>
            <a:off x="3392475" y="1503475"/>
            <a:ext cx="21510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Pourquoi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orthogonale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4625" y="1400450"/>
            <a:ext cx="2441624" cy="5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/>
        </p:nvSpPr>
        <p:spPr>
          <a:xfrm>
            <a:off x="3392475" y="1884750"/>
            <a:ext cx="5352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Roboto"/>
                <a:ea typeface="Roboto"/>
                <a:cs typeface="Roboto"/>
                <a:sym typeface="Roboto"/>
              </a:rPr>
              <a:t>2 vecteurs </a:t>
            </a:r>
            <a:r>
              <a:rPr lang="fr" u="sng">
                <a:latin typeface="Roboto"/>
                <a:ea typeface="Roboto"/>
                <a:cs typeface="Roboto"/>
                <a:sym typeface="Roboto"/>
              </a:rPr>
              <a:t>orthogonaux</a:t>
            </a:r>
            <a:r>
              <a:rPr lang="fr" u="sng">
                <a:latin typeface="Roboto"/>
                <a:ea typeface="Roboto"/>
                <a:cs typeface="Roboto"/>
                <a:sym typeface="Roboto"/>
              </a:rPr>
              <a:t> = 2 </a:t>
            </a:r>
            <a:r>
              <a:rPr lang="fr" u="sng">
                <a:latin typeface="Roboto"/>
                <a:ea typeface="Roboto"/>
                <a:cs typeface="Roboto"/>
                <a:sym typeface="Roboto"/>
              </a:rPr>
              <a:t>états</a:t>
            </a:r>
            <a:r>
              <a:rPr lang="fr" u="sng">
                <a:latin typeface="Roboto"/>
                <a:ea typeface="Roboto"/>
                <a:cs typeface="Roboto"/>
                <a:sym typeface="Roboto"/>
              </a:rPr>
              <a:t> mutuellement exclusifs</a:t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575" y="2380688"/>
            <a:ext cx="8287639" cy="106476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/>
        </p:nvSpPr>
        <p:spPr>
          <a:xfrm>
            <a:off x="157575" y="3704775"/>
            <a:ext cx="1274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Ainsi on 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7900" y="3662950"/>
            <a:ext cx="2414325" cy="5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/>
        </p:nvSpPr>
        <p:spPr>
          <a:xfrm>
            <a:off x="3664350" y="3704775"/>
            <a:ext cx="2802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décrivant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probabilité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 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91718" y="3599163"/>
            <a:ext cx="2621347" cy="566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 - Dynamique d’un </a:t>
            </a:r>
            <a:r>
              <a:rPr lang="fr"/>
              <a:t>système</a:t>
            </a:r>
            <a:r>
              <a:rPr lang="fr"/>
              <a:t> quantique (cf. </a:t>
            </a:r>
            <a:r>
              <a:rPr lang="fr"/>
              <a:t>polycopié</a:t>
            </a:r>
            <a:r>
              <a:rPr lang="fr"/>
              <a:t> page 23)</a:t>
            </a:r>
            <a:endParaRPr/>
          </a:p>
        </p:txBody>
      </p:sp>
      <p:sp>
        <p:nvSpPr>
          <p:cNvPr id="230" name="Google Shape;230;p26"/>
          <p:cNvSpPr txBox="1"/>
          <p:nvPr/>
        </p:nvSpPr>
        <p:spPr>
          <a:xfrm>
            <a:off x="115100" y="208625"/>
            <a:ext cx="8913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Roboto"/>
                <a:ea typeface="Roboto"/>
                <a:cs typeface="Roboto"/>
                <a:sym typeface="Roboto"/>
              </a:rPr>
              <a:t>Toute </a:t>
            </a:r>
            <a:r>
              <a:rPr b="1" lang="fr" sz="1900">
                <a:latin typeface="Roboto"/>
                <a:ea typeface="Roboto"/>
                <a:cs typeface="Roboto"/>
                <a:sym typeface="Roboto"/>
              </a:rPr>
              <a:t>évolution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 d’un 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système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 quantique </a:t>
            </a:r>
            <a:r>
              <a:rPr b="1" lang="fr" sz="1900">
                <a:latin typeface="Roboto"/>
                <a:ea typeface="Roboto"/>
                <a:cs typeface="Roboto"/>
                <a:sym typeface="Roboto"/>
              </a:rPr>
              <a:t>qui n’est pas un acte de mesure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 est 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représentée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 par une </a:t>
            </a:r>
            <a:r>
              <a:rPr b="1" lang="fr" sz="1900">
                <a:latin typeface="Roboto"/>
                <a:ea typeface="Roboto"/>
                <a:cs typeface="Roboto"/>
                <a:sym typeface="Roboto"/>
              </a:rPr>
              <a:t>matrice unitaire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50" y="1051625"/>
            <a:ext cx="4257275" cy="5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/>
        </p:nvSpPr>
        <p:spPr>
          <a:xfrm>
            <a:off x="4675900" y="827275"/>
            <a:ext cx="4257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produit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de deux matrices unitaire est unitaire.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’inverse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d’une matrice unitaire est unitaire.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28375"/>
            <a:ext cx="8839199" cy="156320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/>
        </p:nvSpPr>
        <p:spPr>
          <a:xfrm>
            <a:off x="258975" y="3510525"/>
            <a:ext cx="83952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Roboto"/>
                <a:ea typeface="Roboto"/>
                <a:cs typeface="Roboto"/>
                <a:sym typeface="Roboto"/>
              </a:rPr>
              <a:t>Tout </a:t>
            </a:r>
            <a:r>
              <a:rPr b="1" lang="fr" sz="1900">
                <a:latin typeface="Roboto"/>
                <a:ea typeface="Roboto"/>
                <a:cs typeface="Roboto"/>
                <a:sym typeface="Roboto"/>
              </a:rPr>
              <a:t>opérateur</a:t>
            </a:r>
            <a:r>
              <a:rPr b="1" lang="fr" sz="1900">
                <a:latin typeface="Roboto"/>
                <a:ea typeface="Roboto"/>
                <a:cs typeface="Roboto"/>
                <a:sym typeface="Roboto"/>
              </a:rPr>
              <a:t> unitaire 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est </a:t>
            </a:r>
            <a:r>
              <a:rPr b="1" lang="fr" sz="1900">
                <a:latin typeface="Roboto"/>
                <a:ea typeface="Roboto"/>
                <a:cs typeface="Roboto"/>
                <a:sym typeface="Roboto"/>
              </a:rPr>
              <a:t>réversible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Prenez votre téléphone ou votre laptop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Allez à l'adresse </a:t>
            </a:r>
            <a:r>
              <a:rPr b="1" lang="fr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Rentrez le code PIN donné au tableau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Tenez vous prêt à jouer</a:t>
            </a:r>
            <a:endParaRPr/>
          </a:p>
        </p:txBody>
      </p:sp>
      <p:sp>
        <p:nvSpPr>
          <p:cNvPr id="240" name="Google Shape;240;p27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Kahoot</a:t>
            </a:r>
            <a:endParaRPr/>
          </a:p>
        </p:txBody>
      </p:sp>
      <p:sp>
        <p:nvSpPr>
          <p:cNvPr id="241" name="Google Shape;241;p27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3: 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États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quantiques et leur 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mécanique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 - </a:t>
            </a:r>
            <a:r>
              <a:rPr lang="fr"/>
              <a:t>Rappels</a:t>
            </a:r>
            <a:r>
              <a:rPr lang="fr"/>
              <a:t> sur le produit de Kronecker (cf. </a:t>
            </a:r>
            <a:r>
              <a:rPr lang="fr"/>
              <a:t>polycopié</a:t>
            </a:r>
            <a:r>
              <a:rPr lang="fr"/>
              <a:t> </a:t>
            </a:r>
            <a:r>
              <a:rPr lang="fr"/>
              <a:t>précédent</a:t>
            </a:r>
            <a:r>
              <a:rPr lang="fr"/>
              <a:t> page 16)</a:t>
            </a:r>
            <a:endParaRPr/>
          </a:p>
        </p:txBody>
      </p:sp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9800"/>
            <a:ext cx="5064600" cy="9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100" y="175875"/>
            <a:ext cx="926650" cy="3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8075" y="50600"/>
            <a:ext cx="926650" cy="339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000" y="1447275"/>
            <a:ext cx="5238300" cy="1502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450" y="1526400"/>
            <a:ext cx="2010300" cy="61899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8"/>
          <p:cNvSpPr/>
          <p:nvPr/>
        </p:nvSpPr>
        <p:spPr>
          <a:xfrm>
            <a:off x="543450" y="1776850"/>
            <a:ext cx="276600" cy="172500"/>
          </a:xfrm>
          <a:prstGeom prst="flowChartAlternateProcess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1503475" y="648775"/>
            <a:ext cx="424500" cy="221700"/>
          </a:xfrm>
          <a:prstGeom prst="flowChartAlternateProcess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8425" y="1526400"/>
            <a:ext cx="1937991" cy="6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/>
          <p:nvPr/>
        </p:nvSpPr>
        <p:spPr>
          <a:xfrm>
            <a:off x="3068425" y="1776850"/>
            <a:ext cx="276600" cy="172500"/>
          </a:xfrm>
          <a:prstGeom prst="flowChartAlternateProcess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2260150" y="648775"/>
            <a:ext cx="424500" cy="221700"/>
          </a:xfrm>
          <a:prstGeom prst="flowChartAlternateProcess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3450" y="2244787"/>
            <a:ext cx="1938000" cy="65392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/>
          <p:nvPr/>
        </p:nvSpPr>
        <p:spPr>
          <a:xfrm>
            <a:off x="543450" y="2485500"/>
            <a:ext cx="276600" cy="1725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"/>
          <p:cNvSpPr/>
          <p:nvPr/>
        </p:nvSpPr>
        <p:spPr>
          <a:xfrm>
            <a:off x="1503475" y="946038"/>
            <a:ext cx="424500" cy="2217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68425" y="2244775"/>
            <a:ext cx="1938000" cy="63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8"/>
          <p:cNvSpPr/>
          <p:nvPr/>
        </p:nvSpPr>
        <p:spPr>
          <a:xfrm>
            <a:off x="3068425" y="2485500"/>
            <a:ext cx="276600" cy="172500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2260150" y="946050"/>
            <a:ext cx="424500" cy="221700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2025" y="2898725"/>
            <a:ext cx="5111804" cy="143476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8"/>
          <p:cNvSpPr/>
          <p:nvPr/>
        </p:nvSpPr>
        <p:spPr>
          <a:xfrm>
            <a:off x="474775" y="2949725"/>
            <a:ext cx="2251500" cy="654000"/>
          </a:xfrm>
          <a:prstGeom prst="flowChartAlternateProcess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/>
          <p:nvPr/>
        </p:nvSpPr>
        <p:spPr>
          <a:xfrm>
            <a:off x="2842825" y="2949725"/>
            <a:ext cx="2251500" cy="654000"/>
          </a:xfrm>
          <a:prstGeom prst="flowChartAlternateProcess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474775" y="3654725"/>
            <a:ext cx="2251500" cy="6540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2842825" y="3654725"/>
            <a:ext cx="2251500" cy="654000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08950" y="3439125"/>
            <a:ext cx="2795668" cy="3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 - Intrication quantique (cf. </a:t>
            </a:r>
            <a:r>
              <a:rPr lang="fr"/>
              <a:t>polycopié</a:t>
            </a:r>
            <a:r>
              <a:rPr lang="fr"/>
              <a:t> page 25)</a:t>
            </a:r>
            <a:endParaRPr/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600" y="289100"/>
            <a:ext cx="1403325" cy="16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5750" y="289100"/>
            <a:ext cx="2239490" cy="16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200" y="302450"/>
            <a:ext cx="2239500" cy="165529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9"/>
          <p:cNvSpPr txBox="1"/>
          <p:nvPr/>
        </p:nvSpPr>
        <p:spPr>
          <a:xfrm>
            <a:off x="3406263" y="0"/>
            <a:ext cx="21900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Système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composite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1515746" y="0"/>
            <a:ext cx="1563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Sous-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système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>
            <a:off x="5952396" y="0"/>
            <a:ext cx="1563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Sous-système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00" y="977800"/>
            <a:ext cx="1464050" cy="3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5700" y="983375"/>
            <a:ext cx="1464050" cy="293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6510" y="2032125"/>
            <a:ext cx="4649513" cy="3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 rot="2933501">
            <a:off x="2730833" y="1832432"/>
            <a:ext cx="62511" cy="787891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9"/>
          <p:cNvSpPr/>
          <p:nvPr/>
        </p:nvSpPr>
        <p:spPr>
          <a:xfrm rot="2933501">
            <a:off x="6106008" y="1832432"/>
            <a:ext cx="62511" cy="787891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3417000" y="2007050"/>
            <a:ext cx="2190000" cy="38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55575" y="2680451"/>
            <a:ext cx="5355386" cy="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9"/>
          <p:cNvSpPr txBox="1"/>
          <p:nvPr/>
        </p:nvSpPr>
        <p:spPr>
          <a:xfrm>
            <a:off x="37263" y="3159575"/>
            <a:ext cx="8928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Pour que ces sous-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systèmes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 soient </a:t>
            </a: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séparables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, il faudrait que le 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système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 composite satisfasse </a:t>
            </a: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également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 cette 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équation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2400" y="3511475"/>
            <a:ext cx="4106276" cy="2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2400" y="2690277"/>
            <a:ext cx="2549924" cy="42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8550" y="3840450"/>
            <a:ext cx="7628876" cy="3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9"/>
          <p:cNvSpPr/>
          <p:nvPr/>
        </p:nvSpPr>
        <p:spPr>
          <a:xfrm>
            <a:off x="625850" y="4222700"/>
            <a:ext cx="546600" cy="304500"/>
          </a:xfrm>
          <a:prstGeom prst="wedgeRectCallout">
            <a:avLst>
              <a:gd fmla="val -5251" name="adj1"/>
              <a:gd fmla="val -75985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= 0</a:t>
            </a:r>
            <a:endParaRPr/>
          </a:p>
        </p:txBody>
      </p:sp>
      <p:sp>
        <p:nvSpPr>
          <p:cNvPr id="292" name="Google Shape;292;p29"/>
          <p:cNvSpPr/>
          <p:nvPr/>
        </p:nvSpPr>
        <p:spPr>
          <a:xfrm>
            <a:off x="6396000" y="4222700"/>
            <a:ext cx="546600" cy="304500"/>
          </a:xfrm>
          <a:prstGeom prst="wedgeRectCallout">
            <a:avLst>
              <a:gd fmla="val -5251" name="adj1"/>
              <a:gd fmla="val -75985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= 0</a:t>
            </a:r>
            <a:endParaRPr/>
          </a:p>
        </p:txBody>
      </p:sp>
      <p:sp>
        <p:nvSpPr>
          <p:cNvPr id="293" name="Google Shape;293;p29"/>
          <p:cNvSpPr/>
          <p:nvPr/>
        </p:nvSpPr>
        <p:spPr>
          <a:xfrm>
            <a:off x="654625" y="3863025"/>
            <a:ext cx="431700" cy="2934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"/>
          <p:cNvSpPr/>
          <p:nvPr/>
        </p:nvSpPr>
        <p:spPr>
          <a:xfrm>
            <a:off x="2949425" y="2759075"/>
            <a:ext cx="129600" cy="2934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6396000" y="3863650"/>
            <a:ext cx="431700" cy="293400"/>
          </a:xfrm>
          <a:prstGeom prst="flowChartAlternateProcess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7094350" y="2752400"/>
            <a:ext cx="129600" cy="293400"/>
          </a:xfrm>
          <a:prstGeom prst="flowChartAlternateProcess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4469838" y="4143175"/>
            <a:ext cx="247500" cy="69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/>
          <p:nvPr/>
        </p:nvSpPr>
        <p:spPr>
          <a:xfrm>
            <a:off x="2791175" y="4143175"/>
            <a:ext cx="247500" cy="69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/>
          <p:nvPr/>
        </p:nvSpPr>
        <p:spPr>
          <a:xfrm>
            <a:off x="2543675" y="4143175"/>
            <a:ext cx="247500" cy="69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4695750" y="4143175"/>
            <a:ext cx="247500" cy="69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"/>
          <p:cNvSpPr/>
          <p:nvPr/>
        </p:nvSpPr>
        <p:spPr>
          <a:xfrm>
            <a:off x="2543675" y="4281575"/>
            <a:ext cx="546600" cy="304500"/>
          </a:xfrm>
          <a:prstGeom prst="wedgeRectCallout">
            <a:avLst>
              <a:gd fmla="val -5251" name="adj1"/>
              <a:gd fmla="val -75985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≠</a:t>
            </a:r>
            <a:r>
              <a:rPr lang="fr"/>
              <a:t>0</a:t>
            </a:r>
            <a:endParaRPr/>
          </a:p>
        </p:txBody>
      </p:sp>
      <p:sp>
        <p:nvSpPr>
          <p:cNvPr id="302" name="Google Shape;302;p29"/>
          <p:cNvSpPr/>
          <p:nvPr/>
        </p:nvSpPr>
        <p:spPr>
          <a:xfrm>
            <a:off x="4469838" y="4281575"/>
            <a:ext cx="546600" cy="304500"/>
          </a:xfrm>
          <a:prstGeom prst="wedgeRectCallout">
            <a:avLst>
              <a:gd fmla="val -5251" name="adj1"/>
              <a:gd fmla="val -75985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≠</a:t>
            </a:r>
            <a:r>
              <a:rPr lang="fr"/>
              <a:t>0</a:t>
            </a:r>
            <a:endParaRPr/>
          </a:p>
        </p:txBody>
      </p:sp>
      <p:sp>
        <p:nvSpPr>
          <p:cNvPr id="303" name="Google Shape;303;p29"/>
          <p:cNvSpPr/>
          <p:nvPr/>
        </p:nvSpPr>
        <p:spPr>
          <a:xfrm>
            <a:off x="2546250" y="3862825"/>
            <a:ext cx="460800" cy="25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>
            <a:off x="4471125" y="3862838"/>
            <a:ext cx="460800" cy="25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"/>
          <p:cNvSpPr/>
          <p:nvPr/>
        </p:nvSpPr>
        <p:spPr>
          <a:xfrm>
            <a:off x="4179550" y="2639638"/>
            <a:ext cx="392400" cy="51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"/>
          <p:cNvSpPr/>
          <p:nvPr/>
        </p:nvSpPr>
        <p:spPr>
          <a:xfrm>
            <a:off x="5636950" y="2639638"/>
            <a:ext cx="392400" cy="51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4469850" y="3442238"/>
            <a:ext cx="4244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Ces deux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équations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 n’ont pas de solution.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Prenez votre téléphone ou votre laptop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Allez à l'adresse </a:t>
            </a:r>
            <a:r>
              <a:rPr b="1" lang="fr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Rentrez le code PIN donné au tableau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Tenez vous prêt à jouer</a:t>
            </a:r>
            <a:endParaRPr/>
          </a:p>
        </p:txBody>
      </p:sp>
      <p:sp>
        <p:nvSpPr>
          <p:cNvPr id="313" name="Google Shape;313;p30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Kahoot</a:t>
            </a:r>
            <a:endParaRPr/>
          </a:p>
        </p:txBody>
      </p:sp>
      <p:sp>
        <p:nvSpPr>
          <p:cNvPr id="314" name="Google Shape;314;p30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4: Intrication quantique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 du cours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Repr</a:t>
            </a:r>
            <a:r>
              <a:rPr lang="fr">
                <a:solidFill>
                  <a:schemeClr val="lt2"/>
                </a:solidFill>
              </a:rPr>
              <a:t>ésenter un </a:t>
            </a:r>
            <a:r>
              <a:rPr lang="fr">
                <a:solidFill>
                  <a:schemeClr val="lt2"/>
                </a:solidFill>
              </a:rPr>
              <a:t>système</a:t>
            </a:r>
            <a:r>
              <a:rPr lang="fr">
                <a:solidFill>
                  <a:schemeClr val="lt2"/>
                </a:solidFill>
              </a:rPr>
              <a:t> physique et son évolution à l’aide de </a:t>
            </a:r>
            <a:r>
              <a:rPr lang="fr">
                <a:solidFill>
                  <a:schemeClr val="lt2"/>
                </a:solidFill>
              </a:rPr>
              <a:t>l'algèbre</a:t>
            </a:r>
            <a:r>
              <a:rPr lang="fr">
                <a:solidFill>
                  <a:schemeClr val="lt2"/>
                </a:solidFill>
              </a:rPr>
              <a:t> </a:t>
            </a:r>
            <a:r>
              <a:rPr lang="fr">
                <a:solidFill>
                  <a:schemeClr val="lt2"/>
                </a:solidFill>
              </a:rPr>
              <a:t>linéaire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romanUcPeriod"/>
            </a:pPr>
            <a:r>
              <a:rPr lang="fr">
                <a:solidFill>
                  <a:schemeClr val="lt2"/>
                </a:solidFill>
              </a:rPr>
              <a:t>Du </a:t>
            </a:r>
            <a:r>
              <a:rPr lang="fr">
                <a:solidFill>
                  <a:schemeClr val="lt2"/>
                </a:solidFill>
              </a:rPr>
              <a:t>modèle</a:t>
            </a:r>
            <a:r>
              <a:rPr lang="fr">
                <a:solidFill>
                  <a:schemeClr val="lt2"/>
                </a:solidFill>
              </a:rPr>
              <a:t> probabiliste au </a:t>
            </a:r>
            <a:r>
              <a:rPr lang="fr">
                <a:solidFill>
                  <a:schemeClr val="lt2"/>
                </a:solidFill>
              </a:rPr>
              <a:t>modèle</a:t>
            </a:r>
            <a:r>
              <a:rPr lang="fr">
                <a:solidFill>
                  <a:schemeClr val="lt2"/>
                </a:solidFill>
              </a:rPr>
              <a:t> quantique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romanUcPeriod"/>
            </a:pPr>
            <a:r>
              <a:rPr lang="fr">
                <a:solidFill>
                  <a:schemeClr val="lt2"/>
                </a:solidFill>
              </a:rPr>
              <a:t>Etats quantiques et leur </a:t>
            </a:r>
            <a:r>
              <a:rPr lang="fr">
                <a:solidFill>
                  <a:schemeClr val="lt2"/>
                </a:solidFill>
              </a:rPr>
              <a:t>mécanique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romanUcPeriod"/>
            </a:pPr>
            <a:r>
              <a:rPr lang="fr">
                <a:solidFill>
                  <a:schemeClr val="lt2"/>
                </a:solidFill>
              </a:rPr>
              <a:t>Intrication quantique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- </a:t>
            </a:r>
            <a:r>
              <a:rPr lang="fr"/>
              <a:t>Représenter</a:t>
            </a:r>
            <a:r>
              <a:rPr lang="fr"/>
              <a:t> un </a:t>
            </a:r>
            <a:r>
              <a:rPr lang="fr"/>
              <a:t>système</a:t>
            </a:r>
            <a:r>
              <a:rPr lang="fr"/>
              <a:t> </a:t>
            </a:r>
            <a:r>
              <a:rPr lang="fr"/>
              <a:t>déterministe (cf. polycopié page 2)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63" y="375400"/>
            <a:ext cx="5350775" cy="30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">
            <a:off x="6024224" y="722822"/>
            <a:ext cx="2439278" cy="237259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73350" y="3546500"/>
            <a:ext cx="50547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Roboto"/>
                <a:ea typeface="Roboto"/>
                <a:cs typeface="Roboto"/>
                <a:sym typeface="Roboto"/>
              </a:rPr>
              <a:t>27 chiots sont 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répartis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 dans un escape game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639663" y="2935075"/>
            <a:ext cx="1208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Roboto"/>
                <a:ea typeface="Roboto"/>
                <a:cs typeface="Roboto"/>
                <a:sym typeface="Roboto"/>
              </a:rPr>
              <a:t>Fig 1. Epidoggo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294875" y="64750"/>
            <a:ext cx="1050300" cy="561000"/>
          </a:xfrm>
          <a:prstGeom prst="wedgeRectCallout">
            <a:avLst>
              <a:gd fmla="val -81660" name="adj1"/>
              <a:gd fmla="val 1015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6 chiots dans la salle 0</a:t>
            </a:r>
            <a:endParaRPr sz="1200"/>
          </a:p>
        </p:txBody>
      </p:sp>
      <p:sp>
        <p:nvSpPr>
          <p:cNvPr id="83" name="Google Shape;83;p15"/>
          <p:cNvSpPr/>
          <p:nvPr/>
        </p:nvSpPr>
        <p:spPr>
          <a:xfrm>
            <a:off x="3332025" y="64750"/>
            <a:ext cx="1050300" cy="561000"/>
          </a:xfrm>
          <a:prstGeom prst="wedgeRectCallout">
            <a:avLst>
              <a:gd fmla="val -76154" name="adj1"/>
              <a:gd fmla="val 89768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2 chiots dans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la salle 1</a:t>
            </a:r>
            <a:endParaRPr sz="1200"/>
          </a:p>
        </p:txBody>
      </p:sp>
      <p:sp>
        <p:nvSpPr>
          <p:cNvPr id="84" name="Google Shape;84;p15"/>
          <p:cNvSpPr/>
          <p:nvPr/>
        </p:nvSpPr>
        <p:spPr>
          <a:xfrm>
            <a:off x="1294875" y="1769650"/>
            <a:ext cx="1237200" cy="843000"/>
          </a:xfrm>
          <a:prstGeom prst="wedgeRectCallout">
            <a:avLst>
              <a:gd fmla="val -77328" name="adj1"/>
              <a:gd fmla="val 83123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5 chiots </a:t>
            </a:r>
            <a:r>
              <a:rPr lang="fr" sz="1200"/>
              <a:t>coincés</a:t>
            </a:r>
            <a:r>
              <a:rPr lang="fr" sz="1200"/>
              <a:t> dans la salle 3 en hauteur</a:t>
            </a:r>
            <a:endParaRPr sz="12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8059" y="184972"/>
            <a:ext cx="3690875" cy="17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5514450" y="2058725"/>
            <a:ext cx="1330800" cy="682200"/>
          </a:xfrm>
          <a:prstGeom prst="wedgeRectCallout">
            <a:avLst>
              <a:gd fmla="val -53549" name="adj1"/>
              <a:gd fmla="val -17884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Représentation</a:t>
            </a:r>
            <a:r>
              <a:rPr lang="fr" sz="1200"/>
              <a:t> de </a:t>
            </a:r>
            <a:r>
              <a:rPr b="1" lang="fr" sz="1200"/>
              <a:t>l'état</a:t>
            </a:r>
            <a:r>
              <a:rPr b="1" lang="fr" sz="1200"/>
              <a:t> </a:t>
            </a:r>
            <a:r>
              <a:rPr lang="fr" sz="1200"/>
              <a:t>du </a:t>
            </a:r>
            <a:r>
              <a:rPr lang="fr" sz="1200"/>
              <a:t>système</a:t>
            </a:r>
            <a:r>
              <a:rPr lang="fr" sz="1200"/>
              <a:t> de l’escape game</a:t>
            </a:r>
            <a:endParaRPr sz="12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1425" y="2005447"/>
            <a:ext cx="3149325" cy="21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5514450" y="3975075"/>
            <a:ext cx="1330800" cy="682200"/>
          </a:xfrm>
          <a:prstGeom prst="wedgeRectCallout">
            <a:avLst>
              <a:gd fmla="val -22197" name="adj1"/>
              <a:gd fmla="val -168712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Représentation de </a:t>
            </a:r>
            <a:r>
              <a:rPr lang="fr" sz="1200"/>
              <a:t>la </a:t>
            </a:r>
            <a:r>
              <a:rPr b="1" lang="fr" sz="1200"/>
              <a:t>dynamique </a:t>
            </a:r>
            <a:r>
              <a:rPr lang="fr" sz="1200"/>
              <a:t>du système</a:t>
            </a:r>
            <a:endParaRPr sz="1200"/>
          </a:p>
        </p:txBody>
      </p:sp>
      <p:sp>
        <p:nvSpPr>
          <p:cNvPr id="89" name="Google Shape;89;p15"/>
          <p:cNvSpPr/>
          <p:nvPr/>
        </p:nvSpPr>
        <p:spPr>
          <a:xfrm>
            <a:off x="7132700" y="4246175"/>
            <a:ext cx="1330800" cy="682200"/>
          </a:xfrm>
          <a:prstGeom prst="wedgeRectCallout">
            <a:avLst>
              <a:gd fmla="val -82174" name="adj1"/>
              <a:gd fmla="val -112493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Il est possible d’aller de la </a:t>
            </a:r>
            <a:r>
              <a:rPr lang="fr" sz="1200"/>
              <a:t>pièce</a:t>
            </a:r>
            <a:r>
              <a:rPr lang="fr" sz="1200"/>
              <a:t> </a:t>
            </a:r>
            <a:r>
              <a:rPr b="1" lang="fr" sz="1200"/>
              <a:t>0</a:t>
            </a:r>
            <a:r>
              <a:rPr lang="fr" sz="1200"/>
              <a:t> a la piece </a:t>
            </a:r>
            <a:r>
              <a:rPr b="1" lang="fr" sz="1200"/>
              <a:t>5</a:t>
            </a:r>
            <a:endParaRPr b="1" sz="1200"/>
          </a:p>
        </p:txBody>
      </p:sp>
      <p:sp>
        <p:nvSpPr>
          <p:cNvPr id="90" name="Google Shape;90;p15"/>
          <p:cNvSpPr/>
          <p:nvPr/>
        </p:nvSpPr>
        <p:spPr>
          <a:xfrm>
            <a:off x="7300450" y="1229750"/>
            <a:ext cx="1763700" cy="935400"/>
          </a:xfrm>
          <a:prstGeom prst="wedgeRectCallout">
            <a:avLst>
              <a:gd fmla="val -30355" name="adj1"/>
              <a:gd fmla="val 145638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Une fois dans la </a:t>
            </a:r>
            <a:r>
              <a:rPr lang="fr" sz="1200"/>
              <a:t>pièce</a:t>
            </a:r>
            <a:r>
              <a:rPr lang="fr" sz="1200"/>
              <a:t> </a:t>
            </a:r>
            <a:r>
              <a:rPr b="1" lang="fr" sz="1200"/>
              <a:t>3</a:t>
            </a:r>
            <a:r>
              <a:rPr lang="fr" sz="1200"/>
              <a:t> les chiots essaient de descendre l’escalier mais ont peur donc font demi-tour</a:t>
            </a:r>
            <a:endParaRPr b="1"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- </a:t>
            </a:r>
            <a:r>
              <a:rPr lang="fr"/>
              <a:t>Représenter un système déterministe (cf. polycopié page 2)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72" y="375400"/>
            <a:ext cx="4063400" cy="23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163675" y="2733600"/>
            <a:ext cx="3958200" cy="15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Roboto"/>
                <a:ea typeface="Roboto"/>
                <a:cs typeface="Roboto"/>
                <a:sym typeface="Roboto"/>
              </a:rPr>
              <a:t>Chaque minute, dans chaque 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pièce</a:t>
            </a:r>
            <a:r>
              <a:rPr lang="fr" sz="1900">
                <a:latin typeface="Roboto"/>
                <a:ea typeface="Roboto"/>
                <a:cs typeface="Roboto"/>
                <a:sym typeface="Roboto"/>
              </a:rPr>
              <a:t>, les chiots essaient de sortir.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Nous sommes à la minute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, où seront les chiots à la minute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t+1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249" y="375400"/>
            <a:ext cx="4129149" cy="13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4647125" y="1758750"/>
            <a:ext cx="2143500" cy="813000"/>
          </a:xfrm>
          <a:prstGeom prst="wedgeRectCallout">
            <a:avLst>
              <a:gd fmla="val -26172" name="adj1"/>
              <a:gd fmla="val -12475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applique la </a:t>
            </a:r>
            <a:r>
              <a:rPr b="1" lang="fr"/>
              <a:t>dynamique</a:t>
            </a:r>
            <a:r>
              <a:rPr lang="fr"/>
              <a:t> du </a:t>
            </a:r>
            <a:r>
              <a:rPr lang="fr"/>
              <a:t>système</a:t>
            </a:r>
            <a:r>
              <a:rPr lang="fr"/>
              <a:t> à son </a:t>
            </a:r>
            <a:r>
              <a:rPr b="1" lang="fr"/>
              <a:t>état</a:t>
            </a:r>
            <a:r>
              <a:rPr lang="fr"/>
              <a:t> au temps </a:t>
            </a:r>
            <a:r>
              <a:rPr b="1" lang="fr"/>
              <a:t>t</a:t>
            </a:r>
            <a:r>
              <a:rPr lang="fr"/>
              <a:t>...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3956575" y="1758750"/>
            <a:ext cx="2143500" cy="813000"/>
          </a:xfrm>
          <a:prstGeom prst="wedgeRectCallout">
            <a:avLst>
              <a:gd fmla="val -21139" name="adj1"/>
              <a:gd fmla="val -1221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...pour obtenir </a:t>
            </a:r>
            <a:r>
              <a:rPr b="1" lang="fr"/>
              <a:t>l'état</a:t>
            </a:r>
            <a:r>
              <a:rPr lang="fr"/>
              <a:t> du </a:t>
            </a:r>
            <a:r>
              <a:rPr lang="fr"/>
              <a:t>système</a:t>
            </a:r>
            <a:r>
              <a:rPr lang="fr"/>
              <a:t> au temps </a:t>
            </a:r>
            <a:r>
              <a:rPr b="1" lang="fr"/>
              <a:t>t+1</a:t>
            </a:r>
            <a:endParaRPr b="1"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800" y="281875"/>
            <a:ext cx="4129150" cy="2324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6250" y="1931775"/>
            <a:ext cx="36766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1875" y="2947800"/>
            <a:ext cx="4860674" cy="492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Prenez votre </a:t>
            </a:r>
            <a:r>
              <a:rPr lang="fr"/>
              <a:t>téléphone</a:t>
            </a:r>
            <a:r>
              <a:rPr lang="fr"/>
              <a:t> ou votre laptop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Allez à </a:t>
            </a:r>
            <a:r>
              <a:rPr lang="fr"/>
              <a:t>l'adresse</a:t>
            </a:r>
            <a:r>
              <a:rPr lang="fr"/>
              <a:t> </a:t>
            </a:r>
            <a:r>
              <a:rPr b="1" lang="fr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Rentrez le code PIN donné au tableau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Tenez vous </a:t>
            </a:r>
            <a:r>
              <a:rPr lang="fr"/>
              <a:t>prêt</a:t>
            </a:r>
            <a:r>
              <a:rPr lang="fr"/>
              <a:t> à jouer</a:t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Kahoot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1: 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Représenter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des 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systèmes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physiques à l’aide de 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l'algèbre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linéaire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</a:t>
            </a:r>
            <a:r>
              <a:rPr lang="fr"/>
              <a:t>Système</a:t>
            </a:r>
            <a:r>
              <a:rPr lang="fr"/>
              <a:t> probabiliste (cf. </a:t>
            </a:r>
            <a:r>
              <a:rPr lang="fr"/>
              <a:t>polycopié</a:t>
            </a:r>
            <a:r>
              <a:rPr lang="fr"/>
              <a:t> page 4)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50" y="54225"/>
            <a:ext cx="3327575" cy="33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117350" y="3422000"/>
            <a:ext cx="37884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Les fentes de Young à 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l'américaine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350" y="152400"/>
            <a:ext cx="2241502" cy="32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7277" y="386100"/>
            <a:ext cx="3002348" cy="280219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4838450" y="54225"/>
            <a:ext cx="1570800" cy="848400"/>
          </a:xfrm>
          <a:prstGeom prst="wedgeRectCallout">
            <a:avLst>
              <a:gd fmla="val 38391" name="adj1"/>
              <a:gd fmla="val 137017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Décrit</a:t>
            </a:r>
            <a:r>
              <a:rPr lang="fr" sz="1200"/>
              <a:t> le mouvement de la balle </a:t>
            </a:r>
            <a:r>
              <a:rPr b="1" lang="fr" sz="1200"/>
              <a:t>après</a:t>
            </a:r>
            <a:r>
              <a:rPr b="1" lang="fr" sz="1200"/>
              <a:t> 1 </a:t>
            </a:r>
            <a:r>
              <a:rPr b="1" lang="fr" sz="1200"/>
              <a:t>unité</a:t>
            </a:r>
            <a:r>
              <a:rPr b="1" lang="fr" sz="1200"/>
              <a:t> de temps</a:t>
            </a:r>
            <a:endParaRPr b="1" sz="12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7275" y="248175"/>
            <a:ext cx="2840754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36850" y="948100"/>
            <a:ext cx="3069524" cy="3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2550" y="517113"/>
            <a:ext cx="3276650" cy="254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117350" y="152400"/>
            <a:ext cx="1278000" cy="848400"/>
          </a:xfrm>
          <a:prstGeom prst="wedgeRectCallout">
            <a:avLst>
              <a:gd fmla="val -28454" name="adj1"/>
              <a:gd fmla="val 12296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Décrit le mouvement de la balle </a:t>
            </a:r>
            <a:r>
              <a:rPr b="1" lang="fr" sz="1200"/>
              <a:t>après 2 unité de temps</a:t>
            </a:r>
            <a:endParaRPr b="1" sz="12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36851" y="1431500"/>
            <a:ext cx="3276650" cy="476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</a:t>
            </a:r>
            <a:r>
              <a:rPr lang="fr"/>
              <a:t>Système</a:t>
            </a:r>
            <a:r>
              <a:rPr lang="fr"/>
              <a:t>  </a:t>
            </a:r>
            <a:r>
              <a:rPr lang="fr"/>
              <a:t>quantique (cf. polycopié page 7)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152388" y="94875"/>
            <a:ext cx="32253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Roboto"/>
                <a:ea typeface="Roboto"/>
                <a:cs typeface="Roboto"/>
                <a:sym typeface="Roboto"/>
              </a:rPr>
              <a:t>Dans le monde “classique”: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152404" y="1098775"/>
            <a:ext cx="41349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Roboto"/>
                <a:ea typeface="Roboto"/>
                <a:cs typeface="Roboto"/>
                <a:sym typeface="Roboto"/>
              </a:rPr>
              <a:t>Et dans le monde quantique: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0875"/>
            <a:ext cx="39433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152400" y="2182375"/>
            <a:ext cx="32253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Roboto"/>
                <a:ea typeface="Roboto"/>
                <a:cs typeface="Roboto"/>
                <a:sym typeface="Roboto"/>
              </a:rPr>
              <a:t>Oui mais ca change quoi?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6650" y="645938"/>
            <a:ext cx="43148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555450"/>
            <a:ext cx="35814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680075"/>
            <a:ext cx="8839197" cy="385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137586"/>
            <a:ext cx="17145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638261"/>
            <a:ext cx="19431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06150" y="3121639"/>
            <a:ext cx="1262405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06150" y="3612785"/>
            <a:ext cx="1246526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07800" y="3282638"/>
            <a:ext cx="2286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4603950" y="3957525"/>
            <a:ext cx="1246500" cy="460500"/>
          </a:xfrm>
          <a:prstGeom prst="wedgeRectCallout">
            <a:avLst>
              <a:gd fmla="val -28522" name="adj1"/>
              <a:gd fmla="val -97079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Interference</a:t>
            </a:r>
            <a:endParaRPr b="1"/>
          </a:p>
        </p:txBody>
      </p:sp>
      <p:sp>
        <p:nvSpPr>
          <p:cNvPr id="144" name="Google Shape;144;p19"/>
          <p:cNvSpPr/>
          <p:nvPr/>
        </p:nvSpPr>
        <p:spPr>
          <a:xfrm>
            <a:off x="6212225" y="3333025"/>
            <a:ext cx="288000" cy="46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</a:t>
            </a:r>
            <a:r>
              <a:rPr lang="fr"/>
              <a:t>Système</a:t>
            </a:r>
            <a:r>
              <a:rPr lang="fr"/>
              <a:t> quantique (cf. </a:t>
            </a:r>
            <a:r>
              <a:rPr lang="fr"/>
              <a:t>polycopié</a:t>
            </a:r>
            <a:r>
              <a:rPr lang="fr"/>
              <a:t> page 9)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600"/>
            <a:ext cx="2288601" cy="35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43150" y="3805450"/>
            <a:ext cx="31869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Roboto"/>
                <a:ea typeface="Roboto"/>
                <a:cs typeface="Roboto"/>
                <a:sym typeface="Roboto"/>
              </a:rPr>
              <a:t>Les vraies fentes de Young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4075" y="109225"/>
            <a:ext cx="2531926" cy="21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1400" y="177750"/>
            <a:ext cx="2386975" cy="20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4075" y="2257675"/>
            <a:ext cx="4609750" cy="177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16862" y="222672"/>
            <a:ext cx="2478676" cy="19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96000" y="941251"/>
            <a:ext cx="3488950" cy="3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/>
          <p:nvPr/>
        </p:nvSpPr>
        <p:spPr>
          <a:xfrm>
            <a:off x="4963550" y="3991100"/>
            <a:ext cx="1243800" cy="460500"/>
          </a:xfrm>
          <a:prstGeom prst="wedgeRectCallout">
            <a:avLst>
              <a:gd fmla="val 51568" name="adj1"/>
              <a:gd fmla="val -15581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Interference</a:t>
            </a:r>
            <a:endParaRPr b="1"/>
          </a:p>
        </p:txBody>
      </p:sp>
      <p:sp>
        <p:nvSpPr>
          <p:cNvPr id="158" name="Google Shape;158;p20"/>
          <p:cNvSpPr/>
          <p:nvPr/>
        </p:nvSpPr>
        <p:spPr>
          <a:xfrm>
            <a:off x="3848625" y="1424350"/>
            <a:ext cx="215700" cy="215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6161925" y="3352875"/>
            <a:ext cx="215700" cy="215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</a:t>
            </a:r>
            <a:r>
              <a:rPr lang="fr"/>
              <a:t>Système</a:t>
            </a:r>
            <a:r>
              <a:rPr lang="fr"/>
              <a:t> quantique (cf. </a:t>
            </a:r>
            <a:r>
              <a:rPr lang="fr"/>
              <a:t>polycopié</a:t>
            </a:r>
            <a:r>
              <a:rPr lang="fr"/>
              <a:t> page 11)</a:t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00" y="605625"/>
            <a:ext cx="3390125" cy="26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165450" y="158250"/>
            <a:ext cx="410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L'état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d’un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système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quantique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est représenté par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un vecteur complexe: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4273050" y="791300"/>
            <a:ext cx="4244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système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 X est en </a:t>
            </a:r>
            <a:r>
              <a:rPr b="1" lang="fr" sz="2000">
                <a:latin typeface="Roboto"/>
                <a:ea typeface="Roboto"/>
                <a:cs typeface="Roboto"/>
                <a:sym typeface="Roboto"/>
              </a:rPr>
              <a:t>superposition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tous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 ses 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états.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2755200" y="2388300"/>
            <a:ext cx="2715300" cy="666600"/>
          </a:xfrm>
          <a:prstGeom prst="wedgeRectCallout">
            <a:avLst>
              <a:gd fmla="val -79169" name="adj1"/>
              <a:gd fmla="val -148792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|c</a:t>
            </a:r>
            <a:r>
              <a:rPr baseline="-25000" lang="fr" sz="1200"/>
              <a:t>i</a:t>
            </a:r>
            <a:r>
              <a:rPr lang="fr" sz="1200"/>
              <a:t>|</a:t>
            </a:r>
            <a:r>
              <a:rPr baseline="30000" lang="fr" sz="1200"/>
              <a:t>2</a:t>
            </a:r>
            <a:r>
              <a:rPr lang="fr" sz="1200"/>
              <a:t> </a:t>
            </a:r>
            <a:r>
              <a:rPr b="1" lang="fr" sz="1200"/>
              <a:t>ne </a:t>
            </a:r>
            <a:r>
              <a:rPr b="1" lang="fr" sz="1200"/>
              <a:t>représente</a:t>
            </a:r>
            <a:r>
              <a:rPr b="1" lang="fr" sz="1200"/>
              <a:t> pas</a:t>
            </a:r>
            <a:r>
              <a:rPr lang="fr" sz="1200"/>
              <a:t> la </a:t>
            </a:r>
            <a:r>
              <a:rPr lang="fr" sz="1200"/>
              <a:t>probabilité</a:t>
            </a:r>
            <a:r>
              <a:rPr lang="fr" sz="1200"/>
              <a:t> de X </a:t>
            </a:r>
            <a:r>
              <a:rPr lang="fr" sz="1200"/>
              <a:t>d'être</a:t>
            </a:r>
            <a:r>
              <a:rPr lang="fr" sz="1200"/>
              <a:t> dans </a:t>
            </a:r>
            <a:r>
              <a:rPr lang="fr" sz="1200"/>
              <a:t>l'état</a:t>
            </a:r>
            <a:r>
              <a:rPr lang="fr" sz="1200"/>
              <a:t> i. X est dans tous ses </a:t>
            </a:r>
            <a:r>
              <a:rPr lang="fr" sz="1200"/>
              <a:t>états</a:t>
            </a:r>
            <a:r>
              <a:rPr lang="fr" sz="1200"/>
              <a:t> </a:t>
            </a:r>
            <a:r>
              <a:rPr b="1" lang="fr" sz="1200"/>
              <a:t>simultanément</a:t>
            </a:r>
            <a:r>
              <a:rPr lang="fr" sz="1200"/>
              <a:t>.</a:t>
            </a:r>
            <a:endParaRPr sz="1200"/>
          </a:p>
        </p:txBody>
      </p:sp>
      <p:sp>
        <p:nvSpPr>
          <p:cNvPr id="169" name="Google Shape;169;p21"/>
          <p:cNvSpPr/>
          <p:nvPr/>
        </p:nvSpPr>
        <p:spPr>
          <a:xfrm>
            <a:off x="1891950" y="3330650"/>
            <a:ext cx="2592900" cy="563700"/>
          </a:xfrm>
          <a:prstGeom prst="wedgeRectCallout">
            <a:avLst>
              <a:gd fmla="val -45555" name="adj1"/>
              <a:gd fmla="val -229642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|c</a:t>
            </a:r>
            <a:r>
              <a:rPr baseline="-25000" lang="fr" sz="1200"/>
              <a:t>i</a:t>
            </a:r>
            <a:r>
              <a:rPr lang="fr" sz="1200"/>
              <a:t>|</a:t>
            </a:r>
            <a:r>
              <a:rPr baseline="30000" lang="fr" sz="1200"/>
              <a:t>2</a:t>
            </a:r>
            <a:r>
              <a:rPr lang="fr" sz="1200"/>
              <a:t> </a:t>
            </a:r>
            <a:r>
              <a:rPr lang="fr" sz="1200"/>
              <a:t>représente</a:t>
            </a:r>
            <a:r>
              <a:rPr lang="fr" sz="1200"/>
              <a:t> la </a:t>
            </a:r>
            <a:r>
              <a:rPr lang="fr" sz="1200"/>
              <a:t>probabilité</a:t>
            </a:r>
            <a:r>
              <a:rPr lang="fr" sz="1200"/>
              <a:t> de trouver X dans </a:t>
            </a:r>
            <a:r>
              <a:rPr lang="fr" sz="1200"/>
              <a:t>l'état</a:t>
            </a:r>
            <a:r>
              <a:rPr lang="fr" sz="1200"/>
              <a:t> i </a:t>
            </a:r>
            <a:r>
              <a:rPr b="1" lang="fr" sz="1200"/>
              <a:t>après</a:t>
            </a:r>
            <a:r>
              <a:rPr b="1" lang="fr" sz="1200"/>
              <a:t> la mesure.</a:t>
            </a:r>
            <a:endParaRPr b="1" sz="1200"/>
          </a:p>
        </p:txBody>
      </p:sp>
      <p:sp>
        <p:nvSpPr>
          <p:cNvPr id="170" name="Google Shape;170;p21"/>
          <p:cNvSpPr txBox="1"/>
          <p:nvPr/>
        </p:nvSpPr>
        <p:spPr>
          <a:xfrm>
            <a:off x="5490150" y="1801950"/>
            <a:ext cx="30273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b="1" lang="fr" sz="2000">
                <a:latin typeface="Roboto"/>
                <a:ea typeface="Roboto"/>
                <a:cs typeface="Roboto"/>
                <a:sym typeface="Roboto"/>
              </a:rPr>
              <a:t>mesure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 du 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système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 X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oboto"/>
                <a:ea typeface="Roboto"/>
                <a:cs typeface="Roboto"/>
                <a:sym typeface="Roboto"/>
              </a:rPr>
              <a:t>le fixe </a:t>
            </a:r>
            <a:r>
              <a:rPr b="1" lang="fr" sz="2000">
                <a:latin typeface="Roboto"/>
                <a:ea typeface="Roboto"/>
                <a:cs typeface="Roboto"/>
                <a:sym typeface="Roboto"/>
              </a:rPr>
              <a:t>irréversiblement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 dans un seul état défini.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4572000" y="3139900"/>
            <a:ext cx="4244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b="1" lang="fr" sz="2000">
                <a:latin typeface="Roboto"/>
                <a:ea typeface="Roboto"/>
                <a:cs typeface="Roboto"/>
                <a:sym typeface="Roboto"/>
              </a:rPr>
              <a:t>état</a:t>
            </a:r>
            <a:r>
              <a:rPr b="1" lang="fr" sz="2000">
                <a:latin typeface="Roboto"/>
                <a:ea typeface="Roboto"/>
                <a:cs typeface="Roboto"/>
                <a:sym typeface="Roboto"/>
              </a:rPr>
              <a:t> quantique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 est une superposition 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d'</a:t>
            </a:r>
            <a:r>
              <a:rPr b="1" lang="fr" sz="2000">
                <a:latin typeface="Roboto"/>
                <a:ea typeface="Roboto"/>
                <a:cs typeface="Roboto"/>
                <a:sym typeface="Roboto"/>
              </a:rPr>
              <a:t>états</a:t>
            </a:r>
            <a:r>
              <a:rPr b="1" lang="fr" sz="2000">
                <a:latin typeface="Roboto"/>
                <a:ea typeface="Roboto"/>
                <a:cs typeface="Roboto"/>
                <a:sym typeface="Roboto"/>
              </a:rPr>
              <a:t> classiques</a:t>
            </a:r>
            <a:r>
              <a:rPr lang="fr" sz="2000"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