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e8ae4743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e8ae4743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e9503d8c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e9503d8c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e9503d8c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e9503d8c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e9503d8c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e9503d8c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e9503d8c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9e9503d8c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e9503d8c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e9503d8c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e9503d8c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e9503d8c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e9503d8c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e9503d8c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e9503d8c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e9503d8c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e9503d8c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e9503d8c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e9503d8c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9e9503d8c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e8ae4743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e8ae4743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e8ae4743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e8ae4743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e8ae4743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e8ae4743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e8ae4743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e8ae4743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e9503d8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e9503d8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e9503d8c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9e9503d8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e9503d8c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e9503d8c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e9503d8c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e9503d8c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8.png"/><Relationship Id="rId4" Type="http://schemas.openxmlformats.org/officeDocument/2006/relationships/image" Target="../media/image46.png"/><Relationship Id="rId5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39.png"/><Relationship Id="rId6" Type="http://schemas.openxmlformats.org/officeDocument/2006/relationships/image" Target="../media/image51.png"/><Relationship Id="rId7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Relationship Id="rId5" Type="http://schemas.openxmlformats.org/officeDocument/2006/relationships/image" Target="../media/image43.png"/><Relationship Id="rId6" Type="http://schemas.openxmlformats.org/officeDocument/2006/relationships/image" Target="../media/image50.png"/><Relationship Id="rId7" Type="http://schemas.openxmlformats.org/officeDocument/2006/relationships/image" Target="../media/image47.png"/><Relationship Id="rId8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png"/><Relationship Id="rId4" Type="http://schemas.openxmlformats.org/officeDocument/2006/relationships/image" Target="../media/image48.png"/><Relationship Id="rId5" Type="http://schemas.openxmlformats.org/officeDocument/2006/relationships/image" Target="../media/image5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35.png"/><Relationship Id="rId7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539725"/>
            <a:ext cx="88323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QCOMP103-B: Hello World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L’algorithme de Deutsch, </a:t>
            </a:r>
            <a:r>
              <a:rPr lang="en"/>
              <a:t>démonstration</a:t>
            </a:r>
            <a:r>
              <a:rPr lang="en"/>
              <a:t> de la </a:t>
            </a:r>
            <a:r>
              <a:rPr lang="en"/>
              <a:t>supériorité</a:t>
            </a:r>
            <a:r>
              <a:rPr lang="en"/>
              <a:t> quantique</a:t>
            </a:r>
            <a:endParaRPr/>
          </a:p>
        </p:txBody>
      </p:sp>
      <p:sp>
        <p:nvSpPr>
          <p:cNvPr id="111" name="Google Shape;111;p25"/>
          <p:cNvSpPr txBox="1"/>
          <p:nvPr/>
        </p:nvSpPr>
        <p:spPr>
          <a:xfrm>
            <a:off x="5241100" y="4455425"/>
            <a:ext cx="382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Présenté par Jean-Adrien DUCASTAING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Sous la supervision de Nicolas BOUTRY, PhD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 - Deuxieme essai (cf. polycopié page 28)</a:t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87275" cy="220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850" y="1494150"/>
            <a:ext cx="4061151" cy="8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675" y="2788925"/>
            <a:ext cx="5761374" cy="7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 - Deuxieme essai (cf. polycopié page 28)</a:t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37874" cy="20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925" y="152400"/>
            <a:ext cx="2233775" cy="5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9925" y="1321650"/>
            <a:ext cx="4390377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571750"/>
            <a:ext cx="8839201" cy="10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 - Deuxieme essai (cf. polycopié page 28)</a:t>
            </a: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0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83300"/>
            <a:ext cx="5758999" cy="15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0618" y="1785313"/>
            <a:ext cx="2465150" cy="5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043825"/>
            <a:ext cx="8839202" cy="10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269" name="Google Shape;269;p37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270" name="Google Shape;270;p37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et 3</a:t>
            </a: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 premier et le </a:t>
            </a: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deuxième</a:t>
            </a: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essai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</a:t>
            </a:r>
            <a:r>
              <a:rPr lang="en"/>
              <a:t> - The best of both worlds (cf. polycopié page 28)</a:t>
            </a:r>
            <a:endParaRPr/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75" y="253025"/>
            <a:ext cx="6442301" cy="25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38" y="3187725"/>
            <a:ext cx="6482526" cy="6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2400" y="785188"/>
            <a:ext cx="1262225" cy="15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 - The best of both worlds (cf. polycopié page 29)</a:t>
            </a:r>
            <a:endParaRPr/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600" y="192625"/>
            <a:ext cx="4381301" cy="174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25" y="105425"/>
            <a:ext cx="2068175" cy="5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730775"/>
            <a:ext cx="4080801" cy="11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281775" y="1898575"/>
            <a:ext cx="67824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On se souvient que quand le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qubit du haut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était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fixé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dans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l'état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on avait: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125" y="2268844"/>
            <a:ext cx="3132375" cy="8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/>
        </p:nvSpPr>
        <p:spPr>
          <a:xfrm>
            <a:off x="311700" y="3025500"/>
            <a:ext cx="67824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Mais maintenant le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qubit du haut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est en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superposition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on a donc: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700" y="3448150"/>
            <a:ext cx="6379162" cy="8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 - The best of both worlds (cf. polycopié page 29)</a:t>
            </a:r>
            <a:endParaRPr/>
          </a:p>
        </p:txBody>
      </p:sp>
      <p:pic>
        <p:nvPicPr>
          <p:cNvPr id="297" name="Google Shape;2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075"/>
            <a:ext cx="6379162" cy="8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/>
          <p:nvPr/>
        </p:nvSpPr>
        <p:spPr>
          <a:xfrm>
            <a:off x="1382000" y="120750"/>
            <a:ext cx="3314100" cy="4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0"/>
          <p:cNvSpPr txBox="1"/>
          <p:nvPr/>
        </p:nvSpPr>
        <p:spPr>
          <a:xfrm>
            <a:off x="342150" y="1455800"/>
            <a:ext cx="1885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Si </a:t>
            </a:r>
            <a:r>
              <a:rPr b="1" i="1" lang="en" sz="1600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est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“constant”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0" name="Google Shape;3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350" y="1350175"/>
            <a:ext cx="1806225" cy="6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075" y="1407450"/>
            <a:ext cx="4183726" cy="51942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0"/>
          <p:cNvSpPr txBox="1"/>
          <p:nvPr/>
        </p:nvSpPr>
        <p:spPr>
          <a:xfrm>
            <a:off x="342150" y="2339975"/>
            <a:ext cx="1885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Si </a:t>
            </a:r>
            <a:r>
              <a:rPr b="1" i="1" lang="en" sz="1600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est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“balanced”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7350" y="2369725"/>
            <a:ext cx="1885201" cy="431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321077"/>
            <a:ext cx="4393357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750" y="2896974"/>
            <a:ext cx="7303718" cy="14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 - The best of both worlds (cf. polycopié page 30)</a:t>
            </a:r>
            <a:endParaRPr/>
          </a:p>
        </p:txBody>
      </p:sp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00" y="411962"/>
            <a:ext cx="5028023" cy="10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275" y="206775"/>
            <a:ext cx="3557526" cy="14178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/>
          <p:nvPr/>
        </p:nvSpPr>
        <p:spPr>
          <a:xfrm>
            <a:off x="1596675" y="456175"/>
            <a:ext cx="711000" cy="4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"/>
          <p:cNvSpPr/>
          <p:nvPr/>
        </p:nvSpPr>
        <p:spPr>
          <a:xfrm>
            <a:off x="1596675" y="903750"/>
            <a:ext cx="711000" cy="4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61488"/>
            <a:ext cx="7005132" cy="14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1"/>
          <p:cNvSpPr txBox="1"/>
          <p:nvPr/>
        </p:nvSpPr>
        <p:spPr>
          <a:xfrm>
            <a:off x="311700" y="1657050"/>
            <a:ext cx="6426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On applique la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porte d’Hadamard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sur le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qubit du haut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et on obtient: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41"/>
          <p:cNvSpPr/>
          <p:nvPr/>
        </p:nvSpPr>
        <p:spPr>
          <a:xfrm>
            <a:off x="2393100" y="2418025"/>
            <a:ext cx="478200" cy="4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1"/>
          <p:cNvSpPr/>
          <p:nvPr/>
        </p:nvSpPr>
        <p:spPr>
          <a:xfrm>
            <a:off x="2393100" y="3118175"/>
            <a:ext cx="478200" cy="4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 - The best of both worlds (cf. polycopié page 31)</a:t>
            </a:r>
            <a:endParaRPr/>
          </a:p>
        </p:txBody>
      </p:sp>
      <p:pic>
        <p:nvPicPr>
          <p:cNvPr id="324" name="Google Shape;3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00" y="168372"/>
            <a:ext cx="5464524" cy="11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52998"/>
            <a:ext cx="8625755" cy="294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331" name="Google Shape;331;p43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332" name="Google Shape;332;p43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The best of both worlds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du cours</a:t>
            </a:r>
            <a:endParaRPr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Le probleme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Premier essai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Second essai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best of both worlds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625" y="3868601"/>
            <a:ext cx="3706500" cy="104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- Le probleme (cf. polycopié page 24)</a:t>
            </a:r>
            <a:endParaRPr/>
          </a:p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550"/>
            <a:ext cx="5276976" cy="8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75" y="1260225"/>
            <a:ext cx="2013225" cy="15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2238" y="1296025"/>
            <a:ext cx="1939599" cy="14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6537" y="1297650"/>
            <a:ext cx="2013225" cy="1456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44473" y="1292748"/>
            <a:ext cx="2013225" cy="146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1600" y="3051450"/>
            <a:ext cx="2998450" cy="7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/>
          <p:nvPr/>
        </p:nvSpPr>
        <p:spPr>
          <a:xfrm>
            <a:off x="1051600" y="3798275"/>
            <a:ext cx="307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Balanced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65575" y="3029300"/>
            <a:ext cx="2998450" cy="768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4825350" y="3798275"/>
            <a:ext cx="307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Constant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- Le probleme (cf. polycopié page 25)</a:t>
            </a:r>
            <a:endParaRPr/>
          </a:p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299150"/>
            <a:ext cx="2480775" cy="17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00" y="2215650"/>
            <a:ext cx="2344975" cy="21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850" y="1790056"/>
            <a:ext cx="5061899" cy="9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2000" y="1980850"/>
            <a:ext cx="493629" cy="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- Le probleme (cf. polycopié page 25)</a:t>
            </a:r>
            <a:endParaRPr/>
          </a:p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786" y="173975"/>
            <a:ext cx="5452424" cy="9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74" y="1188275"/>
            <a:ext cx="7844026" cy="179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75" y="3058650"/>
            <a:ext cx="1284793" cy="9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6321" y="3063812"/>
            <a:ext cx="1284800" cy="96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3925" y="3021975"/>
            <a:ext cx="1401577" cy="10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88300" y="3063825"/>
            <a:ext cx="1401575" cy="1020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- Le probleme (cf. polycopié page 25)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75" y="165825"/>
            <a:ext cx="5490799" cy="16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/>
          <p:nvPr/>
        </p:nvSpPr>
        <p:spPr>
          <a:xfrm>
            <a:off x="496450" y="281775"/>
            <a:ext cx="469500" cy="48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5360175" y="1388675"/>
            <a:ext cx="231600" cy="255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 rot="5400000">
            <a:off x="4987925" y="1026150"/>
            <a:ext cx="167700" cy="151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4578725" y="1787225"/>
            <a:ext cx="9861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XOR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00" y="2017951"/>
            <a:ext cx="2012129" cy="11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0400" y="2342336"/>
            <a:ext cx="3865174" cy="173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5550" y="281775"/>
            <a:ext cx="3406025" cy="354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5550" y="765675"/>
            <a:ext cx="3442870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/>
          <p:nvPr/>
        </p:nvSpPr>
        <p:spPr>
          <a:xfrm>
            <a:off x="5864575" y="542525"/>
            <a:ext cx="159900" cy="60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 flipH="1" rot="10800000">
            <a:off x="8351600" y="602825"/>
            <a:ext cx="403200" cy="60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5864575" y="1097450"/>
            <a:ext cx="159900" cy="60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 flipH="1" rot="10800000">
            <a:off x="8351600" y="1130900"/>
            <a:ext cx="403200" cy="60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4888750" y="2374900"/>
            <a:ext cx="194700" cy="22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6087725" y="2374900"/>
            <a:ext cx="194700" cy="22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4791600" y="3014275"/>
            <a:ext cx="194700" cy="255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4025250" y="1958950"/>
            <a:ext cx="546600" cy="354600"/>
          </a:xfrm>
          <a:prstGeom prst="wedgeRectCallout">
            <a:avLst>
              <a:gd fmla="val 86233" name="adj1"/>
              <a:gd fmla="val 80541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x</a:t>
            </a:r>
            <a:endParaRPr b="1" i="1"/>
          </a:p>
        </p:txBody>
      </p:sp>
      <p:sp>
        <p:nvSpPr>
          <p:cNvPr id="179" name="Google Shape;179;p30"/>
          <p:cNvSpPr/>
          <p:nvPr/>
        </p:nvSpPr>
        <p:spPr>
          <a:xfrm>
            <a:off x="3512200" y="2708425"/>
            <a:ext cx="546600" cy="354600"/>
          </a:xfrm>
          <a:prstGeom prst="wedgeRectCallout">
            <a:avLst>
              <a:gd fmla="val 102776" name="adj1"/>
              <a:gd fmla="val 50804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f(</a:t>
            </a:r>
            <a:r>
              <a:rPr b="1" i="1" lang="en"/>
              <a:t>x)</a:t>
            </a:r>
            <a:endParaRPr b="1" i="1"/>
          </a:p>
        </p:txBody>
      </p:sp>
      <p:sp>
        <p:nvSpPr>
          <p:cNvPr id="180" name="Google Shape;180;p30"/>
          <p:cNvSpPr/>
          <p:nvPr/>
        </p:nvSpPr>
        <p:spPr>
          <a:xfrm>
            <a:off x="4313675" y="3269275"/>
            <a:ext cx="159900" cy="60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6150025" y="1700400"/>
            <a:ext cx="546600" cy="354600"/>
          </a:xfrm>
          <a:prstGeom prst="wedgeRectCallout">
            <a:avLst>
              <a:gd fmla="val -69292" name="adj1"/>
              <a:gd fmla="val 134539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x</a:t>
            </a:r>
            <a:endParaRPr b="1" i="1"/>
          </a:p>
        </p:txBody>
      </p:sp>
      <p:sp>
        <p:nvSpPr>
          <p:cNvPr id="182" name="Google Shape;182;p30"/>
          <p:cNvSpPr/>
          <p:nvPr/>
        </p:nvSpPr>
        <p:spPr>
          <a:xfrm>
            <a:off x="6024475" y="3356425"/>
            <a:ext cx="194700" cy="255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4313675" y="3611425"/>
            <a:ext cx="159900" cy="60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3329175" y="3558525"/>
            <a:ext cx="546600" cy="354600"/>
          </a:xfrm>
          <a:prstGeom prst="wedgeRectCallout">
            <a:avLst>
              <a:gd fmla="val 127666" name="adj1"/>
              <a:gd fmla="val -56493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f(x)</a:t>
            </a:r>
            <a:endParaRPr b="1" i="1"/>
          </a:p>
        </p:txBody>
      </p:sp>
      <p:sp>
        <p:nvSpPr>
          <p:cNvPr id="185" name="Google Shape;185;p30"/>
          <p:cNvSpPr/>
          <p:nvPr/>
        </p:nvSpPr>
        <p:spPr>
          <a:xfrm>
            <a:off x="6696625" y="2374900"/>
            <a:ext cx="194700" cy="22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5488250" y="2342325"/>
            <a:ext cx="194700" cy="25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>
            <a:off x="5397075" y="2676925"/>
            <a:ext cx="194700" cy="255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5437000" y="1842513"/>
            <a:ext cx="546600" cy="354600"/>
          </a:xfrm>
          <a:prstGeom prst="wedgeRectCallout">
            <a:avLst>
              <a:gd fmla="val -50535" name="adj1"/>
              <a:gd fmla="val 100137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x</a:t>
            </a:r>
            <a:endParaRPr b="1" i="1"/>
          </a:p>
        </p:txBody>
      </p:sp>
      <p:sp>
        <p:nvSpPr>
          <p:cNvPr id="189" name="Google Shape;189;p30"/>
          <p:cNvSpPr/>
          <p:nvPr/>
        </p:nvSpPr>
        <p:spPr>
          <a:xfrm>
            <a:off x="3429775" y="2292525"/>
            <a:ext cx="546600" cy="354600"/>
          </a:xfrm>
          <a:prstGeom prst="wedgeRectCallout">
            <a:avLst>
              <a:gd fmla="val 120307" name="adj1"/>
              <a:gd fmla="val 64037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f(x)</a:t>
            </a:r>
            <a:endParaRPr b="1" i="1"/>
          </a:p>
        </p:txBody>
      </p:sp>
      <p:cxnSp>
        <p:nvCxnSpPr>
          <p:cNvPr id="190" name="Google Shape;190;p30"/>
          <p:cNvCxnSpPr/>
          <p:nvPr/>
        </p:nvCxnSpPr>
        <p:spPr>
          <a:xfrm flipH="1" rot="10800000">
            <a:off x="3602600" y="2381300"/>
            <a:ext cx="2418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30"/>
          <p:cNvSpPr/>
          <p:nvPr/>
        </p:nvSpPr>
        <p:spPr>
          <a:xfrm>
            <a:off x="4313675" y="2932338"/>
            <a:ext cx="159900" cy="60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6795950" y="1746688"/>
            <a:ext cx="546600" cy="354600"/>
          </a:xfrm>
          <a:prstGeom prst="wedgeRectCallout">
            <a:avLst>
              <a:gd fmla="val -79459" name="adj1"/>
              <a:gd fmla="val 127161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x</a:t>
            </a:r>
            <a:endParaRPr b="1" i="1"/>
          </a:p>
        </p:txBody>
      </p:sp>
      <p:sp>
        <p:nvSpPr>
          <p:cNvPr id="193" name="Google Shape;193;p30"/>
          <p:cNvSpPr/>
          <p:nvPr/>
        </p:nvSpPr>
        <p:spPr>
          <a:xfrm>
            <a:off x="6629575" y="3671725"/>
            <a:ext cx="194700" cy="255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3429775" y="4073000"/>
            <a:ext cx="546600" cy="354600"/>
          </a:xfrm>
          <a:prstGeom prst="wedgeRectCallout">
            <a:avLst>
              <a:gd fmla="val 119082" name="adj1"/>
              <a:gd fmla="val -93739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f(x)</a:t>
            </a:r>
            <a:endParaRPr b="1" i="1"/>
          </a:p>
        </p:txBody>
      </p:sp>
      <p:cxnSp>
        <p:nvCxnSpPr>
          <p:cNvPr id="195" name="Google Shape;195;p30"/>
          <p:cNvCxnSpPr/>
          <p:nvPr/>
        </p:nvCxnSpPr>
        <p:spPr>
          <a:xfrm flipH="1" rot="10800000">
            <a:off x="3582175" y="4157200"/>
            <a:ext cx="2418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0"/>
          <p:cNvSpPr/>
          <p:nvPr/>
        </p:nvSpPr>
        <p:spPr>
          <a:xfrm>
            <a:off x="4313675" y="3895325"/>
            <a:ext cx="159900" cy="60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448" y="3145946"/>
            <a:ext cx="2170900" cy="11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203" name="Google Shape;203;p31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1: </a:t>
            </a: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 probleme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Premier essai (cf. polycopié page 26)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28275" cy="8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375" y="210963"/>
            <a:ext cx="5442675" cy="7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350" y="1046550"/>
            <a:ext cx="5214576" cy="25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4975" y="2095375"/>
            <a:ext cx="3379975" cy="6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/>
          <p:nvPr/>
        </p:nvSpPr>
        <p:spPr>
          <a:xfrm>
            <a:off x="7634525" y="2126675"/>
            <a:ext cx="1019700" cy="53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311700" y="1836300"/>
            <a:ext cx="473100" cy="150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6183550" y="2126675"/>
            <a:ext cx="473100" cy="53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1587555" y="1769225"/>
            <a:ext cx="666600" cy="615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6998413" y="2126675"/>
            <a:ext cx="473100" cy="53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1587550" y="2725800"/>
            <a:ext cx="666600" cy="615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5589025" y="2126663"/>
            <a:ext cx="473100" cy="53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2863375" y="1675328"/>
            <a:ext cx="745800" cy="173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1573" y="2897498"/>
            <a:ext cx="985600" cy="125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Premier essai (cf. polycopié page 27)</a:t>
            </a:r>
            <a:endParaRPr/>
          </a:p>
        </p:txBody>
      </p:sp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60075" cy="2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075" y="313400"/>
            <a:ext cx="3020824" cy="4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/>
          <p:nvPr/>
        </p:nvSpPr>
        <p:spPr>
          <a:xfrm>
            <a:off x="845300" y="275050"/>
            <a:ext cx="583800" cy="33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1554525" y="275050"/>
            <a:ext cx="583800" cy="33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3075" y="1118450"/>
            <a:ext cx="4562026" cy="7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650" y="2359575"/>
            <a:ext cx="6348349" cy="16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/>
          <p:nvPr/>
        </p:nvSpPr>
        <p:spPr>
          <a:xfrm>
            <a:off x="2612600" y="275050"/>
            <a:ext cx="583800" cy="33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