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0d0720fa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0d0720fa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d0720fa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d0720fa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c31c28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c31c28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c31c28e8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c31c28e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198d33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198d33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d04e1c0d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9d04e1c0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d04e1c0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d04e1c0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1c2f5e1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1c2f5e1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1c2f5e19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1c2f5e1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37dc815c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37dc815c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0d0720fa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0d0720fa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37dc815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37dc815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37dc815c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37dc815c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7dc815c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7dc815c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a1efdc7b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a1efdc7b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0d0720fa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0d0720f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0d0720fa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0d0720fa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d0720fa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d0720fa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0d0720fa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0d0720fa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0d0720fa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a0d0720fa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0d0720fa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0d0720fa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0d0720fa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0d0720fa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4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60.png"/><Relationship Id="rId11" Type="http://schemas.openxmlformats.org/officeDocument/2006/relationships/image" Target="../media/image53.png"/><Relationship Id="rId10" Type="http://schemas.openxmlformats.org/officeDocument/2006/relationships/image" Target="../media/image51.png"/><Relationship Id="rId13" Type="http://schemas.openxmlformats.org/officeDocument/2006/relationships/image" Target="../media/image63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Relationship Id="rId9" Type="http://schemas.openxmlformats.org/officeDocument/2006/relationships/image" Target="../media/image54.png"/><Relationship Id="rId15" Type="http://schemas.openxmlformats.org/officeDocument/2006/relationships/image" Target="../media/image57.png"/><Relationship Id="rId14" Type="http://schemas.openxmlformats.org/officeDocument/2006/relationships/image" Target="../media/image55.png"/><Relationship Id="rId17" Type="http://schemas.openxmlformats.org/officeDocument/2006/relationships/image" Target="../media/image67.png"/><Relationship Id="rId16" Type="http://schemas.openxmlformats.org/officeDocument/2006/relationships/image" Target="../media/image58.png"/><Relationship Id="rId5" Type="http://schemas.openxmlformats.org/officeDocument/2006/relationships/image" Target="../media/image49.png"/><Relationship Id="rId19" Type="http://schemas.openxmlformats.org/officeDocument/2006/relationships/image" Target="../media/image59.png"/><Relationship Id="rId6" Type="http://schemas.openxmlformats.org/officeDocument/2006/relationships/image" Target="../media/image50.jpg"/><Relationship Id="rId18" Type="http://schemas.openxmlformats.org/officeDocument/2006/relationships/image" Target="../media/image61.png"/><Relationship Id="rId7" Type="http://schemas.openxmlformats.org/officeDocument/2006/relationships/image" Target="../media/image48.png"/><Relationship Id="rId8" Type="http://schemas.openxmlformats.org/officeDocument/2006/relationships/image" Target="../media/image5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2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5" Type="http://schemas.openxmlformats.org/officeDocument/2006/relationships/image" Target="../media/image77.png"/><Relationship Id="rId6" Type="http://schemas.openxmlformats.org/officeDocument/2006/relationships/image" Target="../media/image66.png"/><Relationship Id="rId7" Type="http://schemas.openxmlformats.org/officeDocument/2006/relationships/image" Target="../media/image64.png"/><Relationship Id="rId8" Type="http://schemas.openxmlformats.org/officeDocument/2006/relationships/image" Target="../media/image71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79.png"/><Relationship Id="rId10" Type="http://schemas.openxmlformats.org/officeDocument/2006/relationships/image" Target="../media/image7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9" Type="http://schemas.openxmlformats.org/officeDocument/2006/relationships/image" Target="../media/image76.png"/><Relationship Id="rId5" Type="http://schemas.openxmlformats.org/officeDocument/2006/relationships/image" Target="../media/image75.png"/><Relationship Id="rId6" Type="http://schemas.openxmlformats.org/officeDocument/2006/relationships/image" Target="../media/image74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2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6.png"/><Relationship Id="rId6" Type="http://schemas.openxmlformats.org/officeDocument/2006/relationships/image" Target="../media/image88.png"/><Relationship Id="rId7" Type="http://schemas.openxmlformats.org/officeDocument/2006/relationships/image" Target="../media/image8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4.png"/><Relationship Id="rId4" Type="http://schemas.openxmlformats.org/officeDocument/2006/relationships/image" Target="../media/image90.png"/><Relationship Id="rId5" Type="http://schemas.openxmlformats.org/officeDocument/2006/relationships/image" Target="../media/image89.png"/><Relationship Id="rId6" Type="http://schemas.openxmlformats.org/officeDocument/2006/relationships/image" Target="../media/image91.png"/><Relationship Id="rId7" Type="http://schemas.openxmlformats.org/officeDocument/2006/relationships/image" Target="../media/image97.png"/><Relationship Id="rId8" Type="http://schemas.openxmlformats.org/officeDocument/2006/relationships/image" Target="../media/image95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2.png"/><Relationship Id="rId10" Type="http://schemas.openxmlformats.org/officeDocument/2006/relationships/image" Target="../media/image101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9" Type="http://schemas.openxmlformats.org/officeDocument/2006/relationships/image" Target="../media/image100.png"/><Relationship Id="rId5" Type="http://schemas.openxmlformats.org/officeDocument/2006/relationships/image" Target="../media/image87.png"/><Relationship Id="rId6" Type="http://schemas.openxmlformats.org/officeDocument/2006/relationships/image" Target="../media/image96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6.png"/><Relationship Id="rId5" Type="http://schemas.openxmlformats.org/officeDocument/2006/relationships/image" Target="../media/image31.png"/><Relationship Id="rId6" Type="http://schemas.openxmlformats.org/officeDocument/2006/relationships/image" Target="../media/image25.png"/><Relationship Id="rId7" Type="http://schemas.openxmlformats.org/officeDocument/2006/relationships/image" Target="../media/image23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8323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QCOMP103-A: Architecture Quantique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Qubits, portes quantique et savoir </a:t>
            </a:r>
            <a:r>
              <a:rPr lang="en"/>
              <a:t>modéliser</a:t>
            </a:r>
            <a:r>
              <a:rPr lang="en"/>
              <a:t> leurs </a:t>
            </a:r>
            <a:r>
              <a:rPr lang="en"/>
              <a:t>opérations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241100" y="4455425"/>
            <a:ext cx="382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Présenté par Jean-Adrien DUCASTAING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Sous la supervision de Nicolas BOUTRY, PhD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De la porte logique classique à la porte quantique (cf. polycopié page 7)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25" y="176875"/>
            <a:ext cx="1625825" cy="11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375" y="135150"/>
            <a:ext cx="2670775" cy="12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1810850" y="483100"/>
            <a:ext cx="5547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=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2"/>
          <p:cNvSpPr/>
          <p:nvPr/>
        </p:nvSpPr>
        <p:spPr>
          <a:xfrm rot="5400000">
            <a:off x="3003825" y="821725"/>
            <a:ext cx="179400" cy="1089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2612325" y="1385750"/>
            <a:ext cx="962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/>
          <p:nvPr/>
        </p:nvSpPr>
        <p:spPr>
          <a:xfrm rot="5400000">
            <a:off x="4211700" y="821725"/>
            <a:ext cx="179400" cy="1089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3820200" y="1385750"/>
            <a:ext cx="962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872650"/>
            <a:ext cx="8839200" cy="8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825" y="3003274"/>
            <a:ext cx="4565651" cy="6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/>
          <p:nvPr/>
        </p:nvSpPr>
        <p:spPr>
          <a:xfrm rot="5400000">
            <a:off x="2402975" y="2194450"/>
            <a:ext cx="179400" cy="2992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 rot="5400000">
            <a:off x="826625" y="743125"/>
            <a:ext cx="179400" cy="1381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273275" y="1441088"/>
            <a:ext cx="1286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NOT *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849625" y="3714713"/>
            <a:ext cx="1286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 * 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5212325" y="3124125"/>
            <a:ext cx="35319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B * A</a:t>
            </a:r>
            <a:r>
              <a:rPr b="1" lang="en" sz="3300">
                <a:latin typeface="Roboto"/>
                <a:ea typeface="Roboto"/>
                <a:cs typeface="Roboto"/>
                <a:sym typeface="Roboto"/>
              </a:rPr>
              <a:t> et pas </a:t>
            </a:r>
            <a:r>
              <a:rPr b="1" lang="en" sz="3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* B</a:t>
            </a:r>
            <a:endParaRPr b="1" sz="3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1087100" y="2765463"/>
            <a:ext cx="2843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Operations sequentielles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De la porte logique classique à la porte quantique (cf. polycopié page 8)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238100" y="141575"/>
            <a:ext cx="440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Qu’en est-il pour des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opérations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parallèles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0" y="1072550"/>
            <a:ext cx="4261950" cy="23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/>
          <p:nvPr/>
        </p:nvSpPr>
        <p:spPr>
          <a:xfrm>
            <a:off x="1151850" y="501875"/>
            <a:ext cx="1126200" cy="753000"/>
          </a:xfrm>
          <a:prstGeom prst="wedgeRectCallout">
            <a:avLst>
              <a:gd fmla="val 71133" name="adj1"/>
              <a:gd fmla="val 7904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Matrice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 sz="12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-par-2</a:t>
            </a:r>
            <a:r>
              <a:rPr b="1" baseline="30000" lang="en" sz="1200">
                <a:latin typeface="Roboto"/>
                <a:ea typeface="Roboto"/>
                <a:cs typeface="Roboto"/>
                <a:sym typeface="Roboto"/>
              </a:rPr>
              <a:t>n</a:t>
            </a:r>
            <a:endParaRPr b="1" baseline="30000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1151850" y="3476600"/>
            <a:ext cx="1126200" cy="753000"/>
          </a:xfrm>
          <a:prstGeom prst="wedgeRectCallout">
            <a:avLst>
              <a:gd fmla="val 73701" name="adj1"/>
              <a:gd fmla="val -10764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Matrice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 sz="12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-par-2</a:t>
            </a:r>
            <a:r>
              <a:rPr b="1" baseline="30000" lang="en" sz="1200">
                <a:latin typeface="Roboto"/>
                <a:ea typeface="Roboto"/>
                <a:cs typeface="Roboto"/>
                <a:sym typeface="Roboto"/>
              </a:rPr>
              <a:t>n’</a:t>
            </a:r>
            <a:endParaRPr b="1" baseline="30000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3948000" y="1072550"/>
            <a:ext cx="171300" cy="2277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175" y="1964225"/>
            <a:ext cx="1455050" cy="5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/>
          <p:nvPr/>
        </p:nvSpPr>
        <p:spPr>
          <a:xfrm>
            <a:off x="6206575" y="605350"/>
            <a:ext cx="1681200" cy="1074900"/>
          </a:xfrm>
          <a:prstGeom prst="wedgeRectCallout">
            <a:avLst>
              <a:gd fmla="val -118844" name="adj1"/>
              <a:gd fmla="val 8264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Matrice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>
                <a:latin typeface="Roboto"/>
                <a:ea typeface="Roboto"/>
                <a:cs typeface="Roboto"/>
                <a:sym typeface="Roboto"/>
              </a:rPr>
              <a:t>m + m’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-par-2</a:t>
            </a:r>
            <a:r>
              <a:rPr b="1" baseline="30000" lang="en">
                <a:latin typeface="Roboto"/>
                <a:ea typeface="Roboto"/>
                <a:cs typeface="Roboto"/>
                <a:sym typeface="Roboto"/>
              </a:rPr>
              <a:t>n + n’</a:t>
            </a:r>
            <a:endParaRPr b="1" baseline="30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De la porte logique classique à la porte quantique (cf. polycopié page 10)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213100" y="150425"/>
            <a:ext cx="2193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principe de Landauer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2155950" y="150425"/>
            <a:ext cx="39108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Ecrire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 l’information est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réversible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Effacer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 l’information est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irreversible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213100" y="1065425"/>
            <a:ext cx="8702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Pour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ne pas perdre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d'énergie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 utilise des portes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qui ne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détruisent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pas d’information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c’est à dire des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portes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réversibles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1150"/>
            <a:ext cx="2193599" cy="85343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2777125" y="1901375"/>
            <a:ext cx="58461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est une porte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réversible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car l’on peut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déterminer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l'état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des bits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d'entrée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à partir de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l'état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des bits de sortie.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00" y="2971825"/>
            <a:ext cx="2990754" cy="7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3384625" y="2971825"/>
            <a:ext cx="5530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AND n’est pas une porte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réversible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car on ne peut pas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déterminer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l'état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des bits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d'entrée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 partir de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l'état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des bits de sortie.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3353075" y="3723875"/>
            <a:ext cx="12702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AND * 00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4623275" y="3723875"/>
            <a:ext cx="12702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AND * 01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5893475" y="3723875"/>
            <a:ext cx="12702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AND * 10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De la porte logique classique à la porte quantique (cf. polycopié page 10)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4100"/>
            <a:ext cx="4912699" cy="12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/>
        </p:nvSpPr>
        <p:spPr>
          <a:xfrm>
            <a:off x="311700" y="197250"/>
            <a:ext cx="2934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 porte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CNOT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ou Controlled-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5"/>
          <p:cNvSpPr/>
          <p:nvPr/>
        </p:nvSpPr>
        <p:spPr>
          <a:xfrm rot="5400000">
            <a:off x="4391200" y="1360500"/>
            <a:ext cx="109200" cy="1065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3913300" y="1885750"/>
            <a:ext cx="10650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XOR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4572000" y="373300"/>
            <a:ext cx="1207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 XOR 0 = 1</a:t>
            </a:r>
            <a:endParaRPr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5643550" y="373300"/>
            <a:ext cx="1207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 XOR 1 = 0</a:t>
            </a:r>
            <a:endParaRPr b="1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6732425" y="373300"/>
            <a:ext cx="1207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XOR 0  = 0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7855225" y="373300"/>
            <a:ext cx="1207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0 XOR 1 = 1</a:t>
            </a:r>
            <a:endParaRPr b="1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3246600" y="121050"/>
            <a:ext cx="1065000" cy="523200"/>
          </a:xfrm>
          <a:prstGeom prst="wedgeRectCallout">
            <a:avLst>
              <a:gd fmla="val 33336" name="adj1"/>
              <a:gd fmla="val 8670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de controle</a:t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5222900" y="859950"/>
            <a:ext cx="1143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325" y="938850"/>
            <a:ext cx="875875" cy="26677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/>
        </p:nvSpPr>
        <p:spPr>
          <a:xfrm>
            <a:off x="5326750" y="1205625"/>
            <a:ext cx="3096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alors le bit de sortie sera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égal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à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9613" y="1205625"/>
            <a:ext cx="411676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 txBox="1"/>
          <p:nvPr/>
        </p:nvSpPr>
        <p:spPr>
          <a:xfrm>
            <a:off x="5222900" y="1662750"/>
            <a:ext cx="915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4875" y="1702600"/>
            <a:ext cx="875875" cy="3019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5"/>
          <p:cNvSpPr txBox="1"/>
          <p:nvPr/>
        </p:nvSpPr>
        <p:spPr>
          <a:xfrm>
            <a:off x="5293900" y="2004550"/>
            <a:ext cx="3162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alors le bit de sortie sera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l'opposé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1088" y="2037950"/>
            <a:ext cx="411676" cy="3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450" y="2487800"/>
            <a:ext cx="2861400" cy="1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/>
          <p:nvPr/>
        </p:nvSpPr>
        <p:spPr>
          <a:xfrm>
            <a:off x="1735700" y="2524650"/>
            <a:ext cx="552300" cy="57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1104500" y="2004550"/>
            <a:ext cx="181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Prise en compte 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du bit de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contrôle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2503500" y="3142550"/>
            <a:ext cx="552300" cy="57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1872300" y="3677700"/>
            <a:ext cx="181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Opération à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exécuter (NOT)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3643600" y="2580375"/>
            <a:ext cx="5207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Plus généralement, a quoi correspond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l’opposé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d’un qubit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53250" y="2951178"/>
            <a:ext cx="2284957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43600" y="3526995"/>
            <a:ext cx="5438767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/>
          <p:nvPr/>
        </p:nvSpPr>
        <p:spPr>
          <a:xfrm>
            <a:off x="4362925" y="3092700"/>
            <a:ext cx="205200" cy="26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5017700" y="3079425"/>
            <a:ext cx="205200" cy="26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8606050" y="3718550"/>
            <a:ext cx="205200" cy="26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7855225" y="3704800"/>
            <a:ext cx="205200" cy="26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De la porte logique classique à la porte quantique (cf. polycopié page 11)</a:t>
            </a:r>
            <a:endParaRPr/>
          </a:p>
        </p:txBody>
      </p:sp>
      <p:sp>
        <p:nvSpPr>
          <p:cNvPr id="256" name="Google Shape;256;p26"/>
          <p:cNvSpPr txBox="1"/>
          <p:nvPr/>
        </p:nvSpPr>
        <p:spPr>
          <a:xfrm>
            <a:off x="179850" y="151075"/>
            <a:ext cx="2503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D’autres portes réversibles: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0" y="948250"/>
            <a:ext cx="4179525" cy="12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 txBox="1"/>
          <p:nvPr/>
        </p:nvSpPr>
        <p:spPr>
          <a:xfrm>
            <a:off x="179850" y="557475"/>
            <a:ext cx="4560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 porte de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Toffoli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ou CCNOT (Controlled-CNOT):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3237175" y="948250"/>
            <a:ext cx="151200" cy="820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3330825" y="1167700"/>
            <a:ext cx="1510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Bits de controle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6"/>
          <p:cNvSpPr/>
          <p:nvPr/>
        </p:nvSpPr>
        <p:spPr>
          <a:xfrm rot="5400000">
            <a:off x="3797125" y="1880150"/>
            <a:ext cx="151200" cy="743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3117325" y="2243475"/>
            <a:ext cx="1510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x AND 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50" y="2800913"/>
            <a:ext cx="3208526" cy="154434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 txBox="1"/>
          <p:nvPr/>
        </p:nvSpPr>
        <p:spPr>
          <a:xfrm>
            <a:off x="179850" y="2507213"/>
            <a:ext cx="4560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 porte de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Fredkin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ou CSWAP (Controlled-SWAP):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3726350" y="3150850"/>
            <a:ext cx="956700" cy="568500"/>
          </a:xfrm>
          <a:prstGeom prst="wedgeRectCallout">
            <a:avLst>
              <a:gd fmla="val -98876" name="adj1"/>
              <a:gd fmla="val -72779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Bit de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controle</a:t>
            </a:r>
            <a:endParaRPr b="1" sz="1200"/>
          </a:p>
        </p:txBody>
      </p:sp>
      <p:sp>
        <p:nvSpPr>
          <p:cNvPr id="266" name="Google Shape;266;p26"/>
          <p:cNvSpPr/>
          <p:nvPr/>
        </p:nvSpPr>
        <p:spPr>
          <a:xfrm>
            <a:off x="1481900" y="3301900"/>
            <a:ext cx="482100" cy="95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1802075" y="3578850"/>
            <a:ext cx="9999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SWAP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1024" y="2800924"/>
            <a:ext cx="2783193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1025" y="3406050"/>
            <a:ext cx="2783200" cy="43839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/>
        </p:nvSpPr>
        <p:spPr>
          <a:xfrm>
            <a:off x="5143875" y="229875"/>
            <a:ext cx="3370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Finalement on 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l'opération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mesure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Google Shape;27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3869" y="709344"/>
            <a:ext cx="3144750" cy="110090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 txBox="1"/>
          <p:nvPr/>
        </p:nvSpPr>
        <p:spPr>
          <a:xfrm>
            <a:off x="5143875" y="1848500"/>
            <a:ext cx="271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mesure n’est pas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réversible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278" name="Google Shape;278;p27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279" name="Google Shape;279;p27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 la porte logique classique à la porte quantique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</a:t>
            </a:r>
            <a:r>
              <a:rPr lang="en"/>
              <a:t>Représenter</a:t>
            </a:r>
            <a:r>
              <a:rPr lang="en"/>
              <a:t> les </a:t>
            </a:r>
            <a:r>
              <a:rPr lang="en"/>
              <a:t>opérations</a:t>
            </a:r>
            <a:r>
              <a:rPr lang="en"/>
              <a:t> sur un qubit avec la sph</a:t>
            </a:r>
            <a:r>
              <a:rPr lang="en"/>
              <a:t>è</a:t>
            </a:r>
            <a:r>
              <a:rPr lang="en"/>
              <a:t>re de Bloch (</a:t>
            </a:r>
            <a:r>
              <a:rPr lang="en"/>
              <a:t>cf. polycopié page 14</a:t>
            </a:r>
            <a:r>
              <a:rPr lang="en"/>
              <a:t>)</a:t>
            </a:r>
            <a:endParaRPr/>
          </a:p>
        </p:txBody>
      </p:sp>
      <p:pic>
        <p:nvPicPr>
          <p:cNvPr id="285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0" y="206875"/>
            <a:ext cx="2577200" cy="6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425" y="357223"/>
            <a:ext cx="3060701" cy="3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125" y="333950"/>
            <a:ext cx="2709350" cy="3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/>
          <p:nvPr/>
        </p:nvSpPr>
        <p:spPr>
          <a:xfrm rot="5400000">
            <a:off x="3458250" y="401600"/>
            <a:ext cx="181200" cy="747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 txBox="1"/>
          <p:nvPr/>
        </p:nvSpPr>
        <p:spPr>
          <a:xfrm>
            <a:off x="3345000" y="762625"/>
            <a:ext cx="407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8"/>
          <p:cNvSpPr/>
          <p:nvPr/>
        </p:nvSpPr>
        <p:spPr>
          <a:xfrm rot="5400000">
            <a:off x="4939575" y="401600"/>
            <a:ext cx="181200" cy="747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"/>
          <p:cNvSpPr txBox="1"/>
          <p:nvPr/>
        </p:nvSpPr>
        <p:spPr>
          <a:xfrm>
            <a:off x="4826325" y="762625"/>
            <a:ext cx="407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6463475" y="413475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6849950" y="413475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7236425" y="413475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7622900" y="413463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500" y="1100550"/>
            <a:ext cx="2163575" cy="19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26550" y="1180375"/>
            <a:ext cx="3834426" cy="5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8"/>
          <p:cNvSpPr/>
          <p:nvPr/>
        </p:nvSpPr>
        <p:spPr>
          <a:xfrm>
            <a:off x="3301075" y="1351150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3800800" y="1180375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5055650" y="1306963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5562925" y="1180363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6310500" y="1180375"/>
            <a:ext cx="566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or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9948" y="1267200"/>
            <a:ext cx="1667588" cy="3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34638" y="1970550"/>
            <a:ext cx="5191074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8"/>
          <p:cNvSpPr/>
          <p:nvPr/>
        </p:nvSpPr>
        <p:spPr>
          <a:xfrm>
            <a:off x="6800150" y="1581025"/>
            <a:ext cx="356100" cy="60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2434650" y="2370750"/>
            <a:ext cx="638400" cy="60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3878250" y="2370750"/>
            <a:ext cx="638400" cy="60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57575" y="2533638"/>
            <a:ext cx="4174201" cy="4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8"/>
          <p:cNvSpPr/>
          <p:nvPr/>
        </p:nvSpPr>
        <p:spPr>
          <a:xfrm>
            <a:off x="4656375" y="2759163"/>
            <a:ext cx="356100" cy="60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6750350" y="2760263"/>
            <a:ext cx="356100" cy="60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 rot="-2043123">
            <a:off x="4402180" y="2627637"/>
            <a:ext cx="566305" cy="60491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 rot="5400000">
            <a:off x="4534925" y="2458525"/>
            <a:ext cx="118500" cy="884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4252800" y="2884700"/>
            <a:ext cx="638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= 1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57575" y="3179300"/>
            <a:ext cx="3032047" cy="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8"/>
          <p:cNvSpPr/>
          <p:nvPr/>
        </p:nvSpPr>
        <p:spPr>
          <a:xfrm rot="5400000">
            <a:off x="5653075" y="3094800"/>
            <a:ext cx="118500" cy="671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 txBox="1"/>
          <p:nvPr/>
        </p:nvSpPr>
        <p:spPr>
          <a:xfrm>
            <a:off x="5508475" y="3409150"/>
            <a:ext cx="407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ɸ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3846125" y="3251900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4901925" y="3251888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5376475" y="3114550"/>
            <a:ext cx="6717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" y="1098850"/>
            <a:ext cx="1667575" cy="457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-10200" y="1548325"/>
            <a:ext cx="1847778" cy="3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-10200" y="1885653"/>
            <a:ext cx="2448780" cy="3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8"/>
          <p:cNvSpPr/>
          <p:nvPr/>
        </p:nvSpPr>
        <p:spPr>
          <a:xfrm rot="-2043123">
            <a:off x="1852968" y="2019200"/>
            <a:ext cx="566305" cy="60491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 rot="-2043123">
            <a:off x="630530" y="2019187"/>
            <a:ext cx="566305" cy="60491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07873" y="2341502"/>
            <a:ext cx="1629708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7500" y="3015662"/>
            <a:ext cx="2899314" cy="4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47491" y="3458891"/>
            <a:ext cx="1679565" cy="4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16629" y="3902141"/>
            <a:ext cx="1541280" cy="4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486700" y="3744749"/>
            <a:ext cx="3669545" cy="4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8"/>
          <p:cNvSpPr/>
          <p:nvPr/>
        </p:nvSpPr>
        <p:spPr>
          <a:xfrm>
            <a:off x="4315500" y="3786550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>
            <a:off x="5970500" y="3786550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6463475" y="3786550"/>
            <a:ext cx="163800" cy="18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204566" y="3731050"/>
            <a:ext cx="1901250" cy="4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8"/>
          <p:cNvSpPr/>
          <p:nvPr/>
        </p:nvSpPr>
        <p:spPr>
          <a:xfrm>
            <a:off x="7808900" y="3800250"/>
            <a:ext cx="1638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"/>
          <p:cNvSpPr/>
          <p:nvPr/>
        </p:nvSpPr>
        <p:spPr>
          <a:xfrm>
            <a:off x="8154850" y="3800250"/>
            <a:ext cx="2043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Représenter les opérations sur un qubit avec la sphère de Bloch (cf. polycopié page 15)</a:t>
            </a:r>
            <a:endParaRPr/>
          </a:p>
        </p:txBody>
      </p:sp>
      <p:pic>
        <p:nvPicPr>
          <p:cNvPr id="341" name="Google Shape;3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50" y="146325"/>
            <a:ext cx="5008549" cy="4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625" y="196350"/>
            <a:ext cx="1452150" cy="3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9"/>
          <p:cNvSpPr/>
          <p:nvPr/>
        </p:nvSpPr>
        <p:spPr>
          <a:xfrm>
            <a:off x="6141500" y="166800"/>
            <a:ext cx="318300" cy="39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3678075" y="196400"/>
            <a:ext cx="318300" cy="39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1662000" y="196400"/>
            <a:ext cx="318300" cy="39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8475" y="226500"/>
            <a:ext cx="1576325" cy="3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9"/>
          <p:cNvSpPr/>
          <p:nvPr/>
        </p:nvSpPr>
        <p:spPr>
          <a:xfrm>
            <a:off x="7972800" y="196400"/>
            <a:ext cx="318300" cy="39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4310200" y="146325"/>
            <a:ext cx="170700" cy="270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950" y="736025"/>
            <a:ext cx="3922628" cy="357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6375" y="955925"/>
            <a:ext cx="2357725" cy="12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9"/>
          <p:cNvSpPr/>
          <p:nvPr/>
        </p:nvSpPr>
        <p:spPr>
          <a:xfrm rot="-2576514">
            <a:off x="4132685" y="1539507"/>
            <a:ext cx="2085118" cy="83429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59800" y="955925"/>
            <a:ext cx="2547175" cy="13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9"/>
          <p:cNvSpPr/>
          <p:nvPr/>
        </p:nvSpPr>
        <p:spPr>
          <a:xfrm>
            <a:off x="8491950" y="1273775"/>
            <a:ext cx="219900" cy="6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8491950" y="1699125"/>
            <a:ext cx="219900" cy="6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7623425" y="2145800"/>
            <a:ext cx="219900" cy="6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 txBox="1"/>
          <p:nvPr/>
        </p:nvSpPr>
        <p:spPr>
          <a:xfrm>
            <a:off x="2128950" y="1923925"/>
            <a:ext cx="318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7" name="Google Shape;357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0200" y="2745526"/>
            <a:ext cx="3813801" cy="6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/>
          <p:nvPr/>
        </p:nvSpPr>
        <p:spPr>
          <a:xfrm rot="5400000">
            <a:off x="4831600" y="2889088"/>
            <a:ext cx="98700" cy="106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 txBox="1"/>
          <p:nvPr/>
        </p:nvSpPr>
        <p:spPr>
          <a:xfrm>
            <a:off x="4234150" y="3427000"/>
            <a:ext cx="12936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Qubit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9"/>
          <p:cNvSpPr/>
          <p:nvPr/>
        </p:nvSpPr>
        <p:spPr>
          <a:xfrm rot="5400000">
            <a:off x="7409925" y="2830588"/>
            <a:ext cx="98700" cy="1140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 txBox="1"/>
          <p:nvPr/>
        </p:nvSpPr>
        <p:spPr>
          <a:xfrm>
            <a:off x="6695325" y="3372400"/>
            <a:ext cx="1527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Représentation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sur la sphère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Représenter les opérations sur un qubit avec la sphère de Bloch (cf. polycopié page 17)</a:t>
            </a:r>
            <a:endParaRPr/>
          </a:p>
        </p:txBody>
      </p:sp>
      <p:pic>
        <p:nvPicPr>
          <p:cNvPr id="367" name="Google Shape;3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75" y="127600"/>
            <a:ext cx="3754725" cy="39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025" y="239174"/>
            <a:ext cx="3081398" cy="3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0975" y="674475"/>
            <a:ext cx="4234124" cy="5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5125" y="1495400"/>
            <a:ext cx="541758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0"/>
          <p:cNvSpPr txBox="1"/>
          <p:nvPr/>
        </p:nvSpPr>
        <p:spPr>
          <a:xfrm>
            <a:off x="4806875" y="1495400"/>
            <a:ext cx="2801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est le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pôle nord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4225700" y="1431900"/>
            <a:ext cx="614700" cy="56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1490950" y="108250"/>
            <a:ext cx="446700" cy="38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5700" y="2191400"/>
            <a:ext cx="614700" cy="54550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0"/>
          <p:cNvSpPr txBox="1"/>
          <p:nvPr/>
        </p:nvSpPr>
        <p:spPr>
          <a:xfrm>
            <a:off x="4806875" y="2229075"/>
            <a:ext cx="2801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est le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pôle sud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0"/>
          <p:cNvSpPr/>
          <p:nvPr/>
        </p:nvSpPr>
        <p:spPr>
          <a:xfrm>
            <a:off x="4228650" y="2180050"/>
            <a:ext cx="614700" cy="56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1579500" y="3670975"/>
            <a:ext cx="446700" cy="38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5175" y="2972400"/>
            <a:ext cx="1624393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0"/>
          <p:cNvSpPr/>
          <p:nvPr/>
        </p:nvSpPr>
        <p:spPr>
          <a:xfrm>
            <a:off x="4228650" y="2928200"/>
            <a:ext cx="614700" cy="56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1937650" y="1441550"/>
            <a:ext cx="256800" cy="3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"/>
          <p:cNvSpPr txBox="1"/>
          <p:nvPr/>
        </p:nvSpPr>
        <p:spPr>
          <a:xfrm>
            <a:off x="5959575" y="3008400"/>
            <a:ext cx="2801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est la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latitude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du point.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2" name="Google Shape;382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4496" y="257525"/>
            <a:ext cx="984076" cy="2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24623" y="257523"/>
            <a:ext cx="1259042" cy="2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65196" y="3657050"/>
            <a:ext cx="341618" cy="5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0"/>
          <p:cNvSpPr/>
          <p:nvPr/>
        </p:nvSpPr>
        <p:spPr>
          <a:xfrm>
            <a:off x="4225700" y="3637175"/>
            <a:ext cx="614700" cy="56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 txBox="1"/>
          <p:nvPr/>
        </p:nvSpPr>
        <p:spPr>
          <a:xfrm>
            <a:off x="4897975" y="3712675"/>
            <a:ext cx="2801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est la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longitude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du point.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0"/>
          <p:cNvSpPr/>
          <p:nvPr/>
        </p:nvSpPr>
        <p:spPr>
          <a:xfrm>
            <a:off x="1841125" y="2404200"/>
            <a:ext cx="291300" cy="3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Représenter les opérations sur un qubit avec la sphère de Bloch (cf. polycopié page 17)</a:t>
            </a:r>
            <a:endParaRPr/>
          </a:p>
        </p:txBody>
      </p:sp>
      <p:pic>
        <p:nvPicPr>
          <p:cNvPr id="393" name="Google Shape;3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5" y="105700"/>
            <a:ext cx="3240600" cy="344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1"/>
          <p:cNvSpPr txBox="1"/>
          <p:nvPr/>
        </p:nvSpPr>
        <p:spPr>
          <a:xfrm>
            <a:off x="4256825" y="256800"/>
            <a:ext cx="23424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Changement de phase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5" name="Google Shape;3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324" y="1037650"/>
            <a:ext cx="4522375" cy="17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9677" y="3489075"/>
            <a:ext cx="7814552" cy="8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du cours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Bits et qubits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 la porte logique classique à la porte quantique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Représenter</a:t>
            </a:r>
            <a:r>
              <a:rPr lang="en"/>
              <a:t> les </a:t>
            </a:r>
            <a:r>
              <a:rPr lang="en"/>
              <a:t>opérations</a:t>
            </a:r>
            <a:r>
              <a:rPr lang="en"/>
              <a:t> sur un qubit avec la sph</a:t>
            </a:r>
            <a:r>
              <a:rPr lang="en"/>
              <a:t>è</a:t>
            </a:r>
            <a:r>
              <a:rPr lang="en"/>
              <a:t>re</a:t>
            </a:r>
            <a:r>
              <a:rPr lang="en"/>
              <a:t> de Bloch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Représenter les opérations sur un qubit avec la sphère de Bloch (cf. polycopié page 18)</a:t>
            </a:r>
            <a:endParaRPr/>
          </a:p>
        </p:txBody>
      </p:sp>
      <p:pic>
        <p:nvPicPr>
          <p:cNvPr id="402" name="Google Shape;4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5" y="175750"/>
            <a:ext cx="4875299" cy="8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25" y="1202975"/>
            <a:ext cx="6415725" cy="10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82100"/>
            <a:ext cx="1854268" cy="198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3898" y="2997204"/>
            <a:ext cx="1565750" cy="5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7825" y="2330238"/>
            <a:ext cx="1812126" cy="188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Représenter les opérations sur un qubit avec la sphère de Bloch (cf. polycopié page 19)</a:t>
            </a:r>
            <a:endParaRPr/>
          </a:p>
        </p:txBody>
      </p:sp>
      <p:pic>
        <p:nvPicPr>
          <p:cNvPr id="412" name="Google Shape;4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0425"/>
            <a:ext cx="4153450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850" y="395201"/>
            <a:ext cx="4457050" cy="9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93275"/>
            <a:ext cx="4153451" cy="380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3525" y="1646730"/>
            <a:ext cx="3816975" cy="10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713" y="3378921"/>
            <a:ext cx="4148816" cy="3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5822" y="2971848"/>
            <a:ext cx="2962750" cy="11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325" y="1288480"/>
            <a:ext cx="5141261" cy="5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Représenter les opérations sur un qubit avec la sphère de Bloch (cf. polycopié page 21)</a:t>
            </a:r>
            <a:endParaRPr/>
          </a:p>
        </p:txBody>
      </p:sp>
      <p:pic>
        <p:nvPicPr>
          <p:cNvPr id="424" name="Google Shape;4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1400"/>
            <a:ext cx="3252550" cy="1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050" y="2385850"/>
            <a:ext cx="3411852" cy="10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4"/>
          <p:cNvSpPr txBox="1"/>
          <p:nvPr/>
        </p:nvSpPr>
        <p:spPr>
          <a:xfrm>
            <a:off x="319075" y="116725"/>
            <a:ext cx="3050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Porte de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Deutsch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D(α)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34"/>
          <p:cNvSpPr txBox="1"/>
          <p:nvPr/>
        </p:nvSpPr>
        <p:spPr>
          <a:xfrm>
            <a:off x="232050" y="2070075"/>
            <a:ext cx="2747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Porte de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Toffoli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(CCNOT)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4"/>
          <p:cNvSpPr txBox="1"/>
          <p:nvPr/>
        </p:nvSpPr>
        <p:spPr>
          <a:xfrm>
            <a:off x="101175" y="3750975"/>
            <a:ext cx="3183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Montrer que Toffoli est l’equivalent de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1900" y="3752038"/>
            <a:ext cx="597488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9394" y="147875"/>
            <a:ext cx="4119563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0894" y="650944"/>
            <a:ext cx="3224141" cy="5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4"/>
          <p:cNvSpPr/>
          <p:nvPr/>
        </p:nvSpPr>
        <p:spPr>
          <a:xfrm>
            <a:off x="6217925" y="1013875"/>
            <a:ext cx="264300" cy="4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4"/>
          <p:cNvSpPr/>
          <p:nvPr/>
        </p:nvSpPr>
        <p:spPr>
          <a:xfrm>
            <a:off x="7047375" y="1013875"/>
            <a:ext cx="264300" cy="46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4"/>
          <p:cNvSpPr/>
          <p:nvPr/>
        </p:nvSpPr>
        <p:spPr>
          <a:xfrm>
            <a:off x="5285350" y="1673150"/>
            <a:ext cx="264300" cy="46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4"/>
          <p:cNvSpPr/>
          <p:nvPr/>
        </p:nvSpPr>
        <p:spPr>
          <a:xfrm>
            <a:off x="7167700" y="1673150"/>
            <a:ext cx="264300" cy="4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4"/>
          <p:cNvSpPr/>
          <p:nvPr/>
        </p:nvSpPr>
        <p:spPr>
          <a:xfrm>
            <a:off x="5673175" y="1317125"/>
            <a:ext cx="636600" cy="50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4"/>
          <p:cNvSpPr/>
          <p:nvPr/>
        </p:nvSpPr>
        <p:spPr>
          <a:xfrm>
            <a:off x="7550350" y="1317138"/>
            <a:ext cx="636600" cy="50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4"/>
          <p:cNvSpPr/>
          <p:nvPr/>
        </p:nvSpPr>
        <p:spPr>
          <a:xfrm>
            <a:off x="7276300" y="814750"/>
            <a:ext cx="155700" cy="19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6443300" y="814750"/>
            <a:ext cx="155700" cy="19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2325" y="2027772"/>
            <a:ext cx="3960649" cy="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4"/>
          <p:cNvSpPr/>
          <p:nvPr/>
        </p:nvSpPr>
        <p:spPr>
          <a:xfrm>
            <a:off x="3724400" y="2027775"/>
            <a:ext cx="597600" cy="42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5129650" y="1395175"/>
            <a:ext cx="123300" cy="19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4"/>
          <p:cNvSpPr/>
          <p:nvPr/>
        </p:nvSpPr>
        <p:spPr>
          <a:xfrm>
            <a:off x="4379325" y="2098125"/>
            <a:ext cx="155700" cy="28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8226" y="1751213"/>
            <a:ext cx="1885056" cy="19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88539" y="2570397"/>
            <a:ext cx="4029958" cy="176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475" y="264974"/>
            <a:ext cx="3643900" cy="133868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4"/>
          <p:cNvSpPr/>
          <p:nvPr/>
        </p:nvSpPr>
        <p:spPr>
          <a:xfrm>
            <a:off x="1763300" y="1013875"/>
            <a:ext cx="597600" cy="38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4"/>
          <p:cNvSpPr/>
          <p:nvPr/>
        </p:nvSpPr>
        <p:spPr>
          <a:xfrm>
            <a:off x="4892500" y="679375"/>
            <a:ext cx="780600" cy="50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454" name="Google Shape;454;p3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455" name="Google Shape;455;p35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Représenter les opérations sur un qubit avec la sphère de Bloch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- Bits et qubits (cf. polycopié page 2)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54450" y="160875"/>
            <a:ext cx="8268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bit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est une unité d’information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décrivant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classique bi-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dimensionnel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à deux états).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44525" y="694975"/>
            <a:ext cx="66537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 bit peut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être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un interrupteur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activé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désactivé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 bit peut représenter l'électricité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passant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 travers un circuit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 bit peut être une manière d’encoder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“vrai”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“faux”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54450" y="1598775"/>
            <a:ext cx="8622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représente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les deux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états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possibles d’un bit par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représente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ces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états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d’un bit par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les vecteurs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d'états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de dimension 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25" y="2338325"/>
            <a:ext cx="2694400" cy="13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050725" y="2736650"/>
            <a:ext cx="4731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et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625" y="2338325"/>
            <a:ext cx="2694400" cy="125739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311700" y="3756275"/>
            <a:ext cx="8088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Ces deux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états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sont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orthogonaux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donc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mutuellement exclusifs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- Bits et qubits (</a:t>
            </a:r>
            <a:r>
              <a:rPr lang="en"/>
              <a:t>cf. polycopié page 2)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12075" y="154975"/>
            <a:ext cx="8752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qubit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(ou bit quantique) est une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unité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d’information représentant un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quantique bi-dimensionnel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12075" y="660725"/>
            <a:ext cx="8630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quantique à deux dimensions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peut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être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dans les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états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0 et 1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simultanément, on décrit donc son état par le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vecteur d'état de dimension 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75" y="1433150"/>
            <a:ext cx="2838650" cy="12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75" y="2840625"/>
            <a:ext cx="8839199" cy="13075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3556450" y="1378525"/>
            <a:ext cx="54081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Notre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qubit s’effondre sur un bit classique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au moment de la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mesure.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556450" y="2109563"/>
            <a:ext cx="54081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 remarque qu’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un bit classique est un cas particulier du qubit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lorsque |c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1 ou |c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1.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- Bits et qubits (cf. polycopié page 3)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11700" y="187600"/>
            <a:ext cx="78045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Considérons le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byte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(soit 8 bits) suivant: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01101011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11800"/>
            <a:ext cx="5997973" cy="8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11700" y="1582450"/>
            <a:ext cx="5967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Notre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à 8 bits est donc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représenté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par le vecteur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d'état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42950"/>
            <a:ext cx="6321484" cy="4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11700" y="2667325"/>
            <a:ext cx="56283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considérant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 qubit est une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généralisation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du bit classique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considère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donc que ce byte peut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être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représenté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par un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qubyte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appartenant a l’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espace vectoriel complexe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200" y="3489025"/>
            <a:ext cx="5964470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311700" y="3949525"/>
            <a:ext cx="4347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 dimension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= 256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0059" y="487338"/>
            <a:ext cx="2206017" cy="353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- Bits et qubits (cf. polycopié page 4)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173750" y="102950"/>
            <a:ext cx="842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manière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plus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générale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un qubyte est en superposition de ses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états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de base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et peut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être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écrit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sous la forme de: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5650"/>
            <a:ext cx="1944201" cy="277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2400225" y="817225"/>
            <a:ext cx="65829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 remarque donc que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8 qubits peuvent s’effondrer au moment de la mesure sur l’une des 2</a:t>
            </a:r>
            <a:r>
              <a:rPr b="1" baseline="30000" lang="en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= 256 combinaisons de bits classiques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400225" y="1563600"/>
            <a:ext cx="6138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 appelle tout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assemblage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deux qubits ou plus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registre quantique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400225" y="2048225"/>
            <a:ext cx="2388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L’assemblage de deux qubit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225" y="2001000"/>
            <a:ext cx="1254200" cy="4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2400225" y="2464400"/>
            <a:ext cx="3236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être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écrit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manière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équivalente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141" y="2467150"/>
            <a:ext cx="1093026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6610175" y="2461613"/>
            <a:ext cx="3996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9773" y="2467148"/>
            <a:ext cx="650614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140725" y="3558025"/>
            <a:ext cx="33096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ATTENTION: Le produit de Kronecker de deux états n’est pas commutatif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7438" y="3749296"/>
            <a:ext cx="3955765" cy="3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83363" y="3012576"/>
            <a:ext cx="6616613" cy="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1: </a:t>
            </a: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Bits et qubits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De la porte logique classique à la porte quantique (cf. polycopié page 5)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97875" y="163150"/>
            <a:ext cx="9046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porte logique 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prenant en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entrée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 bits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et retournant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 bits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peut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être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représentée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par une matrice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-par-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>
                <a:latin typeface="Roboto"/>
                <a:ea typeface="Roboto"/>
                <a:cs typeface="Roboto"/>
                <a:sym typeface="Roboto"/>
              </a:rPr>
              <a:t>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25" y="641700"/>
            <a:ext cx="3950574" cy="15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 rot="5400000">
            <a:off x="2732600" y="1044075"/>
            <a:ext cx="146700" cy="407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2328800" y="676875"/>
            <a:ext cx="95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Dimension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de 1 bit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/>
          <p:nvPr/>
        </p:nvSpPr>
        <p:spPr>
          <a:xfrm rot="-5400000">
            <a:off x="2887699" y="1326975"/>
            <a:ext cx="146700" cy="71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2483900" y="1702175"/>
            <a:ext cx="95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Dimension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de n bit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925" y="618087"/>
            <a:ext cx="3869001" cy="16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 rot="10800000">
            <a:off x="8360925" y="620275"/>
            <a:ext cx="146700" cy="154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8291100" y="1137375"/>
            <a:ext cx="95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 sz="1200">
                <a:latin typeface="Roboto"/>
                <a:ea typeface="Roboto"/>
                <a:cs typeface="Roboto"/>
                <a:sym typeface="Roboto"/>
              </a:rPr>
              <a:t>m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lignes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/>
          <p:nvPr/>
        </p:nvSpPr>
        <p:spPr>
          <a:xfrm rot="-5400000">
            <a:off x="6635700" y="861800"/>
            <a:ext cx="146700" cy="3026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6040200" y="2409150"/>
            <a:ext cx="1337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 sz="12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 colonnes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025" y="2884863"/>
            <a:ext cx="3441584" cy="5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/>
          <p:nvPr/>
        </p:nvSpPr>
        <p:spPr>
          <a:xfrm rot="5400000">
            <a:off x="1080925" y="2562700"/>
            <a:ext cx="146700" cy="791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526225" y="2376463"/>
            <a:ext cx="1256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Registre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de n bits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0"/>
          <p:cNvSpPr/>
          <p:nvPr/>
        </p:nvSpPr>
        <p:spPr>
          <a:xfrm rot="-5400000">
            <a:off x="2204000" y="2980475"/>
            <a:ext cx="146700" cy="791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1649300" y="3395788"/>
            <a:ext cx="1256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Registre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de m bits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1925" y="2878176"/>
            <a:ext cx="4264806" cy="10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De la porte logique classique à la porte quantique (cf. polycopié page 5)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225"/>
            <a:ext cx="1268725" cy="10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400" y="333721"/>
            <a:ext cx="1821050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1400" y="364462"/>
            <a:ext cx="5045499" cy="6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/>
          <p:nvPr/>
        </p:nvSpPr>
        <p:spPr>
          <a:xfrm>
            <a:off x="6319900" y="549363"/>
            <a:ext cx="448500" cy="27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6360550" y="492225"/>
            <a:ext cx="367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47225"/>
            <a:ext cx="1340772" cy="10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5400" y="1736725"/>
            <a:ext cx="2671298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2891250"/>
            <a:ext cx="4044149" cy="10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57750" y="2891251"/>
            <a:ext cx="4260103" cy="10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