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27c262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27c262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0a9163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0a9163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80a91639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80a91639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3e65f7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a3e65f7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a3e65f7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a3e65f7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b27c262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b27c262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a3e65f7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a3e65f7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a3e65f75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a3e65f75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b27c262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b27c262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7a0567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7a0567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7a0567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7a0567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7a05671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7a05671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27c262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27c26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a99933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a99933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a99933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8a99933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0a9163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0a9163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0a9163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0a9163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Relationship Id="rId7" Type="http://schemas.openxmlformats.org/officeDocument/2006/relationships/image" Target="../media/image43.png"/><Relationship Id="rId8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Relationship Id="rId10" Type="http://schemas.openxmlformats.org/officeDocument/2006/relationships/image" Target="../media/image40.png"/><Relationship Id="rId9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52.png"/><Relationship Id="rId7" Type="http://schemas.openxmlformats.org/officeDocument/2006/relationships/image" Target="../media/image50.png"/><Relationship Id="rId8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59.png"/><Relationship Id="rId11" Type="http://schemas.openxmlformats.org/officeDocument/2006/relationships/image" Target="../media/image66.png"/><Relationship Id="rId10" Type="http://schemas.openxmlformats.org/officeDocument/2006/relationships/image" Target="../media/image55.png"/><Relationship Id="rId12" Type="http://schemas.openxmlformats.org/officeDocument/2006/relationships/image" Target="../media/image56.png"/><Relationship Id="rId9" Type="http://schemas.openxmlformats.org/officeDocument/2006/relationships/image" Target="../media/image57.png"/><Relationship Id="rId5" Type="http://schemas.openxmlformats.org/officeDocument/2006/relationships/image" Target="../media/image60.png"/><Relationship Id="rId6" Type="http://schemas.openxmlformats.org/officeDocument/2006/relationships/image" Target="../media/image58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png"/><Relationship Id="rId4" Type="http://schemas.openxmlformats.org/officeDocument/2006/relationships/image" Target="../media/image64.png"/><Relationship Id="rId11" Type="http://schemas.openxmlformats.org/officeDocument/2006/relationships/image" Target="../media/image68.png"/><Relationship Id="rId10" Type="http://schemas.openxmlformats.org/officeDocument/2006/relationships/image" Target="../media/image69.png"/><Relationship Id="rId12" Type="http://schemas.openxmlformats.org/officeDocument/2006/relationships/image" Target="../media/image70.png"/><Relationship Id="rId9" Type="http://schemas.openxmlformats.org/officeDocument/2006/relationships/image" Target="../media/image67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71.png"/><Relationship Id="rId8" Type="http://schemas.openxmlformats.org/officeDocument/2006/relationships/image" Target="../media/image6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2.jp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8.png"/><Relationship Id="rId10" Type="http://schemas.openxmlformats.org/officeDocument/2006/relationships/image" Target="../media/image24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2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QCOMP102: Syst</a:t>
            </a:r>
            <a:r>
              <a:rPr lang="fr"/>
              <a:t>èmes Quantiques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968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</a:t>
            </a:r>
            <a:r>
              <a:rPr lang="fr" sz="1700"/>
              <a:t>éliser et manipuler des syst</a:t>
            </a:r>
            <a:r>
              <a:rPr lang="fr"/>
              <a:t>èmes quantiques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 Jean-Adrien DUCASTAING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téléphone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l'adresse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prêt à jouer</a:t>
            </a:r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2: Du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probabiliste au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quantique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</a:t>
            </a:r>
            <a:r>
              <a:rPr lang="fr"/>
              <a:t>États</a:t>
            </a:r>
            <a:r>
              <a:rPr lang="fr"/>
              <a:t> quantiques (cf. </a:t>
            </a:r>
            <a:r>
              <a:rPr lang="fr"/>
              <a:t>polycopié</a:t>
            </a:r>
            <a:r>
              <a:rPr lang="fr"/>
              <a:t> page 15)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175"/>
            <a:ext cx="8839200" cy="109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8938"/>
            <a:ext cx="4256669" cy="271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00" y="627200"/>
            <a:ext cx="8624276" cy="7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2550" y="1553850"/>
            <a:ext cx="4037726" cy="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3194000" y="151075"/>
            <a:ext cx="1100700" cy="410100"/>
          </a:xfrm>
          <a:prstGeom prst="wedgeRectCallout">
            <a:avLst>
              <a:gd fmla="val -15361" name="adj1"/>
              <a:gd fmla="val 1131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Amplitude</a:t>
            </a:r>
            <a:endParaRPr b="1"/>
          </a:p>
        </p:txBody>
      </p:sp>
      <p:sp>
        <p:nvSpPr>
          <p:cNvPr id="189" name="Google Shape;189;p23"/>
          <p:cNvSpPr/>
          <p:nvPr/>
        </p:nvSpPr>
        <p:spPr>
          <a:xfrm>
            <a:off x="7244050" y="151075"/>
            <a:ext cx="1245900" cy="410100"/>
          </a:xfrm>
          <a:prstGeom prst="wedgeRectCallout">
            <a:avLst>
              <a:gd fmla="val 11205" name="adj1"/>
              <a:gd fmla="val 10085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Etat de base</a:t>
            </a:r>
            <a:endParaRPr b="1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846" y="2310388"/>
            <a:ext cx="3950423" cy="10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7999" y="3579152"/>
            <a:ext cx="3042275" cy="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Bra &amp; Ket (cf. </a:t>
            </a:r>
            <a:r>
              <a:rPr lang="fr"/>
              <a:t>polycopié</a:t>
            </a:r>
            <a:r>
              <a:rPr lang="fr"/>
              <a:t> page 18)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5" y="562450"/>
            <a:ext cx="11620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414350" y="79125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Ket</a:t>
            </a:r>
            <a:endParaRPr b="1"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950" y="219050"/>
            <a:ext cx="1395575" cy="15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00" y="2871625"/>
            <a:ext cx="10287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414350" y="237030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Bra</a:t>
            </a:r>
            <a:endParaRPr b="1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700" y="2773200"/>
            <a:ext cx="1838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6075" y="2777950"/>
            <a:ext cx="2343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9225" y="2969625"/>
            <a:ext cx="3383300" cy="5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7450" y="43300"/>
            <a:ext cx="5444850" cy="1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3401075" y="15955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Bra-</a:t>
            </a:r>
            <a:r>
              <a:rPr b="1" lang="fr"/>
              <a:t>Ket</a:t>
            </a:r>
            <a:endParaRPr b="1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7675" y="1974575"/>
            <a:ext cx="4309361" cy="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Bra &amp; Ket (cf. polycopié page 18)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51551" cy="20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/>
          <p:nvPr/>
        </p:nvSpPr>
        <p:spPr>
          <a:xfrm>
            <a:off x="152400" y="201425"/>
            <a:ext cx="841800" cy="618600"/>
          </a:xfrm>
          <a:prstGeom prst="wedgeRectCallout">
            <a:avLst>
              <a:gd fmla="val -21959" name="adj1"/>
              <a:gd fmla="val 7908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 initial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392475" y="251775"/>
            <a:ext cx="578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états classiques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par une base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de C</a:t>
            </a:r>
            <a:r>
              <a:rPr baseline="30000" lang="fr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475" y="676275"/>
            <a:ext cx="5516249" cy="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3392475" y="1503475"/>
            <a:ext cx="2151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Pourquoi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625" y="1400450"/>
            <a:ext cx="2441624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3392475" y="1884750"/>
            <a:ext cx="5352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2 vecteurs 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orthogonaux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 = 2 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 mutuellement exclusifs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575" y="2380688"/>
            <a:ext cx="8287639" cy="106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157575" y="3704775"/>
            <a:ext cx="1274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Ainsi on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7900" y="3662950"/>
            <a:ext cx="2414325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3664350" y="3704775"/>
            <a:ext cx="280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décrivant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probabilité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1718" y="3599163"/>
            <a:ext cx="2621347" cy="56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Dynamique d’un </a:t>
            </a:r>
            <a:r>
              <a:rPr lang="fr"/>
              <a:t>système</a:t>
            </a:r>
            <a:r>
              <a:rPr lang="fr"/>
              <a:t> quantique (cf. </a:t>
            </a:r>
            <a:r>
              <a:rPr lang="fr"/>
              <a:t>polycopié</a:t>
            </a:r>
            <a:r>
              <a:rPr lang="fr"/>
              <a:t> page 23)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15100" y="208625"/>
            <a:ext cx="891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Toute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évolution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d’un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quantique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qui n’est pas un acte de mesure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est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représentée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par une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matrice unitaire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0" y="1051625"/>
            <a:ext cx="4257275" cy="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675900" y="827275"/>
            <a:ext cx="4257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produit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de deux matrices unitaire est unitaire.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’inverse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d’une matrice unitaire est unitaire.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28375"/>
            <a:ext cx="8839199" cy="156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258975" y="3510525"/>
            <a:ext cx="8395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Tout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opérateur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 unitaire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est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téléphone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l'adresse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prêt à jouer</a:t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3: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quantiques et leur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mécanique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</a:t>
            </a:r>
            <a:r>
              <a:rPr lang="fr"/>
              <a:t>Rappels</a:t>
            </a:r>
            <a:r>
              <a:rPr lang="fr"/>
              <a:t> sur le produit de Kronecker (cf. </a:t>
            </a:r>
            <a:r>
              <a:rPr lang="fr"/>
              <a:t>polycopié</a:t>
            </a:r>
            <a:r>
              <a:rPr lang="fr"/>
              <a:t> </a:t>
            </a:r>
            <a:r>
              <a:rPr lang="fr"/>
              <a:t>précédent</a:t>
            </a:r>
            <a:r>
              <a:rPr lang="fr"/>
              <a:t> page 16)</a:t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9800"/>
            <a:ext cx="5064600" cy="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100" y="175875"/>
            <a:ext cx="926650" cy="3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075" y="50600"/>
            <a:ext cx="926650" cy="33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00" y="1447275"/>
            <a:ext cx="5238300" cy="150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450" y="1526400"/>
            <a:ext cx="2010300" cy="61899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543450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503475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8425" y="1526400"/>
            <a:ext cx="1937991" cy="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68425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260150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450" y="2244787"/>
            <a:ext cx="1938000" cy="653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/>
          <p:nvPr/>
        </p:nvSpPr>
        <p:spPr>
          <a:xfrm>
            <a:off x="543450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1503475" y="946038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8425" y="2244775"/>
            <a:ext cx="1938000" cy="6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/>
          <p:nvPr/>
        </p:nvSpPr>
        <p:spPr>
          <a:xfrm>
            <a:off x="3068425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2260150" y="946050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025" y="2898725"/>
            <a:ext cx="5111804" cy="14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/>
          <p:nvPr/>
        </p:nvSpPr>
        <p:spPr>
          <a:xfrm>
            <a:off x="47477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284282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47477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284282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08950" y="3439125"/>
            <a:ext cx="2795668" cy="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Intrication quantique (cf. </a:t>
            </a:r>
            <a:r>
              <a:rPr lang="fr"/>
              <a:t>polycopié</a:t>
            </a:r>
            <a:r>
              <a:rPr lang="fr"/>
              <a:t> page 25)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600" y="289100"/>
            <a:ext cx="1403325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750" y="289100"/>
            <a:ext cx="2239490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200" y="302450"/>
            <a:ext cx="2239500" cy="165529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3406263" y="0"/>
            <a:ext cx="2190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composite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51574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Sous-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595239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Sous-système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0" y="977800"/>
            <a:ext cx="1464050" cy="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700" y="983375"/>
            <a:ext cx="1464050" cy="29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6510" y="2032125"/>
            <a:ext cx="4649513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 rot="2933501">
            <a:off x="2730833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 rot="2933501">
            <a:off x="6106008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3417000" y="2007050"/>
            <a:ext cx="2190000" cy="38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5575" y="2680451"/>
            <a:ext cx="5355386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37263" y="3159575"/>
            <a:ext cx="8928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Pour que ces sous-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systèmes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soient </a:t>
            </a: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séparables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, il faudrait que le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composite satisfasse </a:t>
            </a: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également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cette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équation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511475"/>
            <a:ext cx="4106276" cy="2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2690277"/>
            <a:ext cx="2549924" cy="42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550" y="3840450"/>
            <a:ext cx="7628876" cy="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9"/>
          <p:cNvSpPr/>
          <p:nvPr/>
        </p:nvSpPr>
        <p:spPr>
          <a:xfrm>
            <a:off x="62585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 0</a:t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639600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 0</a:t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654625" y="3863025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2949425" y="2759075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6396000" y="3863650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094350" y="2752400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4469838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2791175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2543675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4695750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2543675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≠</a:t>
            </a:r>
            <a:r>
              <a:rPr lang="fr"/>
              <a:t>0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4469838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≠</a:t>
            </a:r>
            <a:r>
              <a:rPr lang="fr"/>
              <a:t>0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2546250" y="3862825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71125" y="3862838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41795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6369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4469850" y="3442238"/>
            <a:ext cx="424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Ces deux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équations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 n’ont pas de solution.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téléphone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l'adresse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prêt à jouer</a:t>
            </a:r>
            <a:endParaRPr/>
          </a:p>
        </p:txBody>
      </p:sp>
      <p:sp>
        <p:nvSpPr>
          <p:cNvPr id="313" name="Google Shape;313;p3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4: Intrication quantique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du cours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Repr</a:t>
            </a:r>
            <a:r>
              <a:rPr lang="fr">
                <a:solidFill>
                  <a:schemeClr val="lt2"/>
                </a:solidFill>
              </a:rPr>
              <a:t>ésenter un </a:t>
            </a:r>
            <a:r>
              <a:rPr lang="fr">
                <a:solidFill>
                  <a:schemeClr val="lt2"/>
                </a:solidFill>
              </a:rPr>
              <a:t>système</a:t>
            </a:r>
            <a:r>
              <a:rPr lang="fr">
                <a:solidFill>
                  <a:schemeClr val="lt2"/>
                </a:solidFill>
              </a:rPr>
              <a:t> physique et son évolution à l’aide de </a:t>
            </a:r>
            <a:r>
              <a:rPr lang="fr">
                <a:solidFill>
                  <a:schemeClr val="lt2"/>
                </a:solidFill>
              </a:rPr>
              <a:t>l'algèbre</a:t>
            </a:r>
            <a:r>
              <a:rPr lang="fr">
                <a:solidFill>
                  <a:schemeClr val="lt2"/>
                </a:solidFill>
              </a:rPr>
              <a:t> </a:t>
            </a:r>
            <a:r>
              <a:rPr lang="fr">
                <a:solidFill>
                  <a:schemeClr val="lt2"/>
                </a:solidFill>
              </a:rPr>
              <a:t>linéaire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UcPeriod"/>
            </a:pPr>
            <a:r>
              <a:rPr lang="fr">
                <a:solidFill>
                  <a:schemeClr val="lt2"/>
                </a:solidFill>
              </a:rPr>
              <a:t>Du </a:t>
            </a:r>
            <a:r>
              <a:rPr lang="fr">
                <a:solidFill>
                  <a:schemeClr val="lt2"/>
                </a:solidFill>
              </a:rPr>
              <a:t>modèle</a:t>
            </a:r>
            <a:r>
              <a:rPr lang="fr">
                <a:solidFill>
                  <a:schemeClr val="lt2"/>
                </a:solidFill>
              </a:rPr>
              <a:t> probabiliste au </a:t>
            </a:r>
            <a:r>
              <a:rPr lang="fr">
                <a:solidFill>
                  <a:schemeClr val="lt2"/>
                </a:solidFill>
              </a:rPr>
              <a:t>modèle</a:t>
            </a:r>
            <a:r>
              <a:rPr lang="fr">
                <a:solidFill>
                  <a:schemeClr val="lt2"/>
                </a:solidFill>
              </a:rPr>
              <a:t> quantique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UcPeriod"/>
            </a:pPr>
            <a:r>
              <a:rPr lang="fr">
                <a:solidFill>
                  <a:schemeClr val="lt2"/>
                </a:solidFill>
              </a:rPr>
              <a:t>Etats quantiques et leur </a:t>
            </a:r>
            <a:r>
              <a:rPr lang="fr">
                <a:solidFill>
                  <a:schemeClr val="lt2"/>
                </a:solidFill>
              </a:rPr>
              <a:t>mécanique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UcPeriod"/>
            </a:pPr>
            <a:r>
              <a:rPr lang="fr">
                <a:solidFill>
                  <a:schemeClr val="lt2"/>
                </a:solidFill>
              </a:rPr>
              <a:t>Intrication quantique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</a:t>
            </a:r>
            <a:r>
              <a:rPr lang="fr"/>
              <a:t>Représenter</a:t>
            </a:r>
            <a:r>
              <a:rPr lang="fr"/>
              <a:t> un </a:t>
            </a:r>
            <a:r>
              <a:rPr lang="fr"/>
              <a:t>système</a:t>
            </a:r>
            <a:r>
              <a:rPr lang="fr"/>
              <a:t> </a:t>
            </a:r>
            <a:r>
              <a:rPr lang="fr"/>
              <a:t>déterministe (cf. polycopié page 2)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3" y="375400"/>
            <a:ext cx="5350775" cy="30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">
            <a:off x="6024224" y="722822"/>
            <a:ext cx="2439278" cy="23725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3350" y="3546500"/>
            <a:ext cx="5054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27 chiots sont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répartis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dans un escape game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39663" y="2935075"/>
            <a:ext cx="1208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Roboto"/>
                <a:ea typeface="Roboto"/>
                <a:cs typeface="Roboto"/>
                <a:sym typeface="Roboto"/>
              </a:rPr>
              <a:t>Fig 1. Epidoggo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294875" y="64750"/>
            <a:ext cx="1050300" cy="561000"/>
          </a:xfrm>
          <a:prstGeom prst="wedgeRectCallout">
            <a:avLst>
              <a:gd fmla="val -81660" name="adj1"/>
              <a:gd fmla="val 1015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6 chiots dans la salle 0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3332025" y="64750"/>
            <a:ext cx="1050300" cy="561000"/>
          </a:xfrm>
          <a:prstGeom prst="wedgeRectCallout">
            <a:avLst>
              <a:gd fmla="val -76154" name="adj1"/>
              <a:gd fmla="val 8976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2 chiots dans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salle 1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1294875" y="1769650"/>
            <a:ext cx="1237200" cy="843000"/>
          </a:xfrm>
          <a:prstGeom prst="wedgeRectCallout">
            <a:avLst>
              <a:gd fmla="val -77328" name="adj1"/>
              <a:gd fmla="val 8312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5 chiots </a:t>
            </a:r>
            <a:r>
              <a:rPr lang="fr" sz="1200"/>
              <a:t>coincés</a:t>
            </a:r>
            <a:r>
              <a:rPr lang="fr" sz="1200"/>
              <a:t> dans la salle 3 en hauteur</a:t>
            </a:r>
            <a:endParaRPr sz="12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059" y="184972"/>
            <a:ext cx="3690875" cy="1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5514450" y="2058725"/>
            <a:ext cx="1330800" cy="682200"/>
          </a:xfrm>
          <a:prstGeom prst="wedgeRectCallout">
            <a:avLst>
              <a:gd fmla="val -53549" name="adj1"/>
              <a:gd fmla="val -1788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Représentation</a:t>
            </a:r>
            <a:r>
              <a:rPr lang="fr" sz="1200"/>
              <a:t> de </a:t>
            </a:r>
            <a:r>
              <a:rPr b="1" lang="fr" sz="1200"/>
              <a:t>l'état</a:t>
            </a:r>
            <a:r>
              <a:rPr b="1" lang="fr" sz="1200"/>
              <a:t> </a:t>
            </a:r>
            <a:r>
              <a:rPr lang="fr" sz="1200"/>
              <a:t>du </a:t>
            </a:r>
            <a:r>
              <a:rPr lang="fr" sz="1200"/>
              <a:t>système</a:t>
            </a:r>
            <a:r>
              <a:rPr lang="fr" sz="1200"/>
              <a:t> de l’escape game</a:t>
            </a:r>
            <a:endParaRPr sz="12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1425" y="2005447"/>
            <a:ext cx="3149325" cy="21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514450" y="3975075"/>
            <a:ext cx="1330800" cy="682200"/>
          </a:xfrm>
          <a:prstGeom prst="wedgeRectCallout">
            <a:avLst>
              <a:gd fmla="val -22197" name="adj1"/>
              <a:gd fmla="val -16871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Représentation de </a:t>
            </a:r>
            <a:r>
              <a:rPr lang="fr" sz="1200"/>
              <a:t>la </a:t>
            </a:r>
            <a:r>
              <a:rPr b="1" lang="fr" sz="1200"/>
              <a:t>dynamique </a:t>
            </a:r>
            <a:r>
              <a:rPr lang="fr" sz="1200"/>
              <a:t>du système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>
            <a:off x="7132700" y="4246175"/>
            <a:ext cx="1330800" cy="682200"/>
          </a:xfrm>
          <a:prstGeom prst="wedgeRectCallout">
            <a:avLst>
              <a:gd fmla="val -82174" name="adj1"/>
              <a:gd fmla="val -11249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Il est possible d’aller de la </a:t>
            </a:r>
            <a:r>
              <a:rPr lang="fr" sz="1200"/>
              <a:t>pièce</a:t>
            </a:r>
            <a:r>
              <a:rPr lang="fr" sz="1200"/>
              <a:t> </a:t>
            </a:r>
            <a:r>
              <a:rPr b="1" lang="fr" sz="1200"/>
              <a:t>0</a:t>
            </a:r>
            <a:r>
              <a:rPr lang="fr" sz="1200"/>
              <a:t> a la piece </a:t>
            </a:r>
            <a:r>
              <a:rPr b="1" lang="fr" sz="1200"/>
              <a:t>5</a:t>
            </a:r>
            <a:endParaRPr b="1" sz="1200"/>
          </a:p>
        </p:txBody>
      </p:sp>
      <p:sp>
        <p:nvSpPr>
          <p:cNvPr id="90" name="Google Shape;90;p15"/>
          <p:cNvSpPr/>
          <p:nvPr/>
        </p:nvSpPr>
        <p:spPr>
          <a:xfrm>
            <a:off x="7300450" y="1229750"/>
            <a:ext cx="1763700" cy="935400"/>
          </a:xfrm>
          <a:prstGeom prst="wedgeRectCallout">
            <a:avLst>
              <a:gd fmla="val -30355" name="adj1"/>
              <a:gd fmla="val 14563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Une fois dans la </a:t>
            </a:r>
            <a:r>
              <a:rPr lang="fr" sz="1200"/>
              <a:t>pièce</a:t>
            </a:r>
            <a:r>
              <a:rPr lang="fr" sz="1200"/>
              <a:t> </a:t>
            </a:r>
            <a:r>
              <a:rPr b="1" lang="fr" sz="1200"/>
              <a:t>3</a:t>
            </a:r>
            <a:r>
              <a:rPr lang="fr" sz="1200"/>
              <a:t> les chiots essaient de descendre l’escalier mais ont peur donc font demi-tour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</a:t>
            </a:r>
            <a:r>
              <a:rPr lang="fr"/>
              <a:t>Représenter un système déterministe (cf. polycopié page 2)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2" y="375400"/>
            <a:ext cx="4063400" cy="23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63675" y="2733600"/>
            <a:ext cx="39582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Chaque minute, dans chaque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pièce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, les chiots essaient de sortir.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Nous sommes à la minute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, où seront les chiots à la minute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249" y="375400"/>
            <a:ext cx="4129149" cy="13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4647125" y="1758750"/>
            <a:ext cx="2143500" cy="813000"/>
          </a:xfrm>
          <a:prstGeom prst="wedgeRectCallout">
            <a:avLst>
              <a:gd fmla="val -26172" name="adj1"/>
              <a:gd fmla="val -12475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applique la </a:t>
            </a:r>
            <a:r>
              <a:rPr b="1" lang="fr"/>
              <a:t>dynamique</a:t>
            </a:r>
            <a:r>
              <a:rPr lang="fr"/>
              <a:t> du </a:t>
            </a:r>
            <a:r>
              <a:rPr lang="fr"/>
              <a:t>système</a:t>
            </a:r>
            <a:r>
              <a:rPr lang="fr"/>
              <a:t> à son </a:t>
            </a:r>
            <a:r>
              <a:rPr b="1" lang="fr"/>
              <a:t>état</a:t>
            </a:r>
            <a:r>
              <a:rPr lang="fr"/>
              <a:t> au temps </a:t>
            </a:r>
            <a:r>
              <a:rPr b="1" lang="fr"/>
              <a:t>t</a:t>
            </a:r>
            <a:r>
              <a:rPr lang="fr"/>
              <a:t>...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956575" y="1758750"/>
            <a:ext cx="2143500" cy="813000"/>
          </a:xfrm>
          <a:prstGeom prst="wedgeRectCallout">
            <a:avLst>
              <a:gd fmla="val -21139" name="adj1"/>
              <a:gd fmla="val -1221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...pour obtenir </a:t>
            </a:r>
            <a:r>
              <a:rPr b="1" lang="fr"/>
              <a:t>l'état</a:t>
            </a:r>
            <a:r>
              <a:rPr lang="fr"/>
              <a:t> du </a:t>
            </a:r>
            <a:r>
              <a:rPr lang="fr"/>
              <a:t>système</a:t>
            </a:r>
            <a:r>
              <a:rPr lang="fr"/>
              <a:t> au temps </a:t>
            </a:r>
            <a:r>
              <a:rPr b="1" lang="fr"/>
              <a:t>t+1</a:t>
            </a:r>
            <a:endParaRPr b="1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00" y="281875"/>
            <a:ext cx="4129150" cy="23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6250" y="1931775"/>
            <a:ext cx="3676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1875" y="2947800"/>
            <a:ext cx="4860674" cy="49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</a:t>
            </a:r>
            <a:r>
              <a:rPr lang="fr"/>
              <a:t>téléphone</a:t>
            </a:r>
            <a:r>
              <a:rPr lang="fr"/>
              <a:t>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</a:t>
            </a:r>
            <a:r>
              <a:rPr lang="fr"/>
              <a:t>l'adresse</a:t>
            </a:r>
            <a:r>
              <a:rPr lang="fr"/>
              <a:t>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</a:t>
            </a:r>
            <a:r>
              <a:rPr lang="fr"/>
              <a:t>prêt</a:t>
            </a:r>
            <a:r>
              <a:rPr lang="fr"/>
              <a:t> à jouer</a:t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Représenter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systèmes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physiques à l’aide de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l'algèbre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linéaire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probabiliste (cf. </a:t>
            </a:r>
            <a:r>
              <a:rPr lang="fr"/>
              <a:t>polycopié</a:t>
            </a:r>
            <a:r>
              <a:rPr lang="fr"/>
              <a:t> page 4)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0" y="54225"/>
            <a:ext cx="3327575" cy="3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7350" y="3422000"/>
            <a:ext cx="3788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Les fentes de Young à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l'américaine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350" y="152400"/>
            <a:ext cx="2241502" cy="3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277" y="386100"/>
            <a:ext cx="3002348" cy="280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4838450" y="54225"/>
            <a:ext cx="1570800" cy="848400"/>
          </a:xfrm>
          <a:prstGeom prst="wedgeRectCallout">
            <a:avLst>
              <a:gd fmla="val 38391" name="adj1"/>
              <a:gd fmla="val 13701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Décrit</a:t>
            </a:r>
            <a:r>
              <a:rPr lang="fr" sz="1200"/>
              <a:t> le mouvement de la balle </a:t>
            </a:r>
            <a:r>
              <a:rPr b="1" lang="fr" sz="1200"/>
              <a:t>après</a:t>
            </a:r>
            <a:r>
              <a:rPr b="1" lang="fr" sz="1200"/>
              <a:t> 1 </a:t>
            </a:r>
            <a:r>
              <a:rPr b="1" lang="fr" sz="1200"/>
              <a:t>unité</a:t>
            </a:r>
            <a:r>
              <a:rPr b="1" lang="fr" sz="1200"/>
              <a:t> de temps</a:t>
            </a:r>
            <a:endParaRPr b="1" sz="12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7275" y="248175"/>
            <a:ext cx="2840754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6850" y="948100"/>
            <a:ext cx="3069524" cy="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550" y="517113"/>
            <a:ext cx="3276650" cy="25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117350" y="152400"/>
            <a:ext cx="1278000" cy="848400"/>
          </a:xfrm>
          <a:prstGeom prst="wedgeRectCallout">
            <a:avLst>
              <a:gd fmla="val -28454" name="adj1"/>
              <a:gd fmla="val 12296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Décrit le mouvement de la balle </a:t>
            </a:r>
            <a:r>
              <a:rPr b="1" lang="fr" sz="1200"/>
              <a:t>après 2 unité de temps</a:t>
            </a:r>
            <a:endParaRPr b="1" sz="12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6851" y="1431500"/>
            <a:ext cx="3276650" cy="47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 </a:t>
            </a:r>
            <a:r>
              <a:rPr lang="fr"/>
              <a:t>quantique (cf. polycopié page 7)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52388" y="948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Dans le monde “classique”: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52404" y="1098775"/>
            <a:ext cx="4134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Et dans le monde quantique: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875"/>
            <a:ext cx="39433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152400" y="21823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Oui mais ca change quoi?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650" y="645938"/>
            <a:ext cx="43148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55450"/>
            <a:ext cx="3581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80075"/>
            <a:ext cx="8839197" cy="38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137586"/>
            <a:ext cx="1714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638261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6150" y="3121639"/>
            <a:ext cx="1262405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06150" y="3612785"/>
            <a:ext cx="1246526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07800" y="3282638"/>
            <a:ext cx="2286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4603950" y="3957525"/>
            <a:ext cx="1246500" cy="460500"/>
          </a:xfrm>
          <a:prstGeom prst="wedgeRectCallout">
            <a:avLst>
              <a:gd fmla="val -28522" name="adj1"/>
              <a:gd fmla="val -97079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Interference</a:t>
            </a:r>
            <a:endParaRPr b="1"/>
          </a:p>
        </p:txBody>
      </p:sp>
      <p:sp>
        <p:nvSpPr>
          <p:cNvPr id="144" name="Google Shape;144;p19"/>
          <p:cNvSpPr/>
          <p:nvPr/>
        </p:nvSpPr>
        <p:spPr>
          <a:xfrm>
            <a:off x="6212225" y="3333025"/>
            <a:ext cx="2880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quantique (cf. </a:t>
            </a:r>
            <a:r>
              <a:rPr lang="fr"/>
              <a:t>polycopié</a:t>
            </a:r>
            <a:r>
              <a:rPr lang="fr"/>
              <a:t> page 9)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600"/>
            <a:ext cx="2288601" cy="35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3150" y="3805450"/>
            <a:ext cx="3186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Les vraies fentes de Young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075" y="109225"/>
            <a:ext cx="2531926" cy="21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400" y="177750"/>
            <a:ext cx="2386975" cy="2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075" y="2257675"/>
            <a:ext cx="4609750" cy="17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6862" y="222672"/>
            <a:ext cx="2478676" cy="19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6000" y="941251"/>
            <a:ext cx="3488950" cy="3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4963550" y="3991100"/>
            <a:ext cx="1243800" cy="460500"/>
          </a:xfrm>
          <a:prstGeom prst="wedgeRectCallout">
            <a:avLst>
              <a:gd fmla="val 51568" name="adj1"/>
              <a:gd fmla="val -1558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Interference</a:t>
            </a:r>
            <a:endParaRPr b="1"/>
          </a:p>
        </p:txBody>
      </p:sp>
      <p:sp>
        <p:nvSpPr>
          <p:cNvPr id="158" name="Google Shape;158;p20"/>
          <p:cNvSpPr/>
          <p:nvPr/>
        </p:nvSpPr>
        <p:spPr>
          <a:xfrm>
            <a:off x="3848625" y="1424350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161925" y="3352875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50" y="791300"/>
            <a:ext cx="3562099" cy="2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quantique (cf. </a:t>
            </a:r>
            <a:r>
              <a:rPr lang="fr"/>
              <a:t>polycopié</a:t>
            </a:r>
            <a:r>
              <a:rPr lang="fr"/>
              <a:t> page 11)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65450" y="158250"/>
            <a:ext cx="410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d’un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système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quantique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est représenté par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un vecteur complexe: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273050" y="7913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X est en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superposition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tous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ses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états.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815175" y="2473300"/>
            <a:ext cx="2715300" cy="666600"/>
          </a:xfrm>
          <a:prstGeom prst="wedgeRectCallout">
            <a:avLst>
              <a:gd fmla="val -78598" name="adj1"/>
              <a:gd fmla="val -13619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|c</a:t>
            </a:r>
            <a:r>
              <a:rPr baseline="-25000" lang="fr" sz="1200"/>
              <a:t>i</a:t>
            </a:r>
            <a:r>
              <a:rPr lang="fr" sz="1200"/>
              <a:t>|</a:t>
            </a:r>
            <a:r>
              <a:rPr baseline="30000" lang="fr" sz="1200"/>
              <a:t>2</a:t>
            </a:r>
            <a:r>
              <a:rPr lang="fr" sz="1200"/>
              <a:t> </a:t>
            </a:r>
            <a:r>
              <a:rPr b="1" lang="fr" sz="1200"/>
              <a:t>ne </a:t>
            </a:r>
            <a:r>
              <a:rPr b="1" lang="fr" sz="1200"/>
              <a:t>représente</a:t>
            </a:r>
            <a:r>
              <a:rPr b="1" lang="fr" sz="1200"/>
              <a:t> pas</a:t>
            </a:r>
            <a:r>
              <a:rPr lang="fr" sz="1200"/>
              <a:t> la </a:t>
            </a:r>
            <a:r>
              <a:rPr lang="fr" sz="1200"/>
              <a:t>probabilité</a:t>
            </a:r>
            <a:r>
              <a:rPr lang="fr" sz="1200"/>
              <a:t> de X </a:t>
            </a:r>
            <a:r>
              <a:rPr lang="fr" sz="1200"/>
              <a:t>d'être</a:t>
            </a:r>
            <a:r>
              <a:rPr lang="fr" sz="1200"/>
              <a:t> dans </a:t>
            </a:r>
            <a:r>
              <a:rPr lang="fr" sz="1200"/>
              <a:t>l'état</a:t>
            </a:r>
            <a:r>
              <a:rPr lang="fr" sz="1200"/>
              <a:t> i. X est dans tous ses </a:t>
            </a:r>
            <a:r>
              <a:rPr lang="fr" sz="1200"/>
              <a:t>états</a:t>
            </a:r>
            <a:r>
              <a:rPr lang="fr" sz="1200"/>
              <a:t> </a:t>
            </a:r>
            <a:r>
              <a:rPr b="1" lang="fr" sz="1200"/>
              <a:t>simultanément</a:t>
            </a:r>
            <a:r>
              <a:rPr lang="fr" sz="1200"/>
              <a:t>.</a:t>
            </a:r>
            <a:endParaRPr sz="1200"/>
          </a:p>
        </p:txBody>
      </p:sp>
      <p:sp>
        <p:nvSpPr>
          <p:cNvPr id="169" name="Google Shape;169;p21"/>
          <p:cNvSpPr/>
          <p:nvPr/>
        </p:nvSpPr>
        <p:spPr>
          <a:xfrm>
            <a:off x="1931925" y="3286275"/>
            <a:ext cx="2592900" cy="563700"/>
          </a:xfrm>
          <a:prstGeom prst="wedgeRectCallout">
            <a:avLst>
              <a:gd fmla="val -48582" name="adj1"/>
              <a:gd fmla="val -21637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|c</a:t>
            </a:r>
            <a:r>
              <a:rPr baseline="-25000" lang="fr" sz="1200"/>
              <a:t>i</a:t>
            </a:r>
            <a:r>
              <a:rPr lang="fr" sz="1200"/>
              <a:t>|</a:t>
            </a:r>
            <a:r>
              <a:rPr baseline="30000" lang="fr" sz="1200"/>
              <a:t>2</a:t>
            </a:r>
            <a:r>
              <a:rPr lang="fr" sz="1200"/>
              <a:t> </a:t>
            </a:r>
            <a:r>
              <a:rPr lang="fr" sz="1200"/>
              <a:t>représente</a:t>
            </a:r>
            <a:r>
              <a:rPr lang="fr" sz="1200"/>
              <a:t> la </a:t>
            </a:r>
            <a:r>
              <a:rPr lang="fr" sz="1200"/>
              <a:t>probabilité</a:t>
            </a:r>
            <a:r>
              <a:rPr lang="fr" sz="1200"/>
              <a:t> de trouver X dans </a:t>
            </a:r>
            <a:r>
              <a:rPr lang="fr" sz="1200"/>
              <a:t>l'état</a:t>
            </a:r>
            <a:r>
              <a:rPr lang="fr" sz="1200"/>
              <a:t> i </a:t>
            </a:r>
            <a:r>
              <a:rPr b="1" lang="fr" sz="1200"/>
              <a:t>après</a:t>
            </a:r>
            <a:r>
              <a:rPr b="1" lang="fr" sz="1200"/>
              <a:t> la mesure.</a:t>
            </a:r>
            <a:endParaRPr b="1" sz="1200"/>
          </a:p>
        </p:txBody>
      </p:sp>
      <p:sp>
        <p:nvSpPr>
          <p:cNvPr id="170" name="Google Shape;170;p21"/>
          <p:cNvSpPr txBox="1"/>
          <p:nvPr/>
        </p:nvSpPr>
        <p:spPr>
          <a:xfrm>
            <a:off x="5490150" y="1801950"/>
            <a:ext cx="30273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mesure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du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le fixe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irréversiblement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dans un seul état défini.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572000" y="31399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état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 quantique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est une superposition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d'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 classiques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