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0cf783bb8_2_5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a0cf783bb8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0cf783bb8_2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a0cf783bb8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0cf783bb8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a0cf783bb8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0cf783bb8_2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a0cf783bb8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0cf783bb8_2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a0cf783bb8_2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0cf783bb8_2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a0cf783bb8_2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0cf783bb8_2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a0cf783bb8_2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0cf783bb8_2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a0cf783bb8_2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0cf783bb8_2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a0cf783bb8_2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0cf783bb8_2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a0cf783bb8_2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0cf783bb8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a0cf783bb8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0cf783bb8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a0cf783bb8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0cf783bb8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a0cf783bb8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0cf783bb8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a0cf783bb8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0cf783bb8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a0cf783bb8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0cf783bb8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a0cf783bb8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0cf783bb8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a0cf783bb8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0cf783bb8_2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a0cf783bb8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2" name="Google Shape;62;p15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76" name="Google Shape;76;p18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77" name="Google Shape;77;p18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Relationship Id="rId4" Type="http://schemas.openxmlformats.org/officeDocument/2006/relationships/image" Target="../media/image26.png"/><Relationship Id="rId5" Type="http://schemas.openxmlformats.org/officeDocument/2006/relationships/image" Target="../media/image37.png"/><Relationship Id="rId6" Type="http://schemas.openxmlformats.org/officeDocument/2006/relationships/image" Target="../media/image28.png"/><Relationship Id="rId7" Type="http://schemas.openxmlformats.org/officeDocument/2006/relationships/image" Target="../media/image33.png"/><Relationship Id="rId8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10" Type="http://schemas.openxmlformats.org/officeDocument/2006/relationships/image" Target="../media/image43.png"/><Relationship Id="rId9" Type="http://schemas.openxmlformats.org/officeDocument/2006/relationships/image" Target="../media/image41.png"/><Relationship Id="rId5" Type="http://schemas.openxmlformats.org/officeDocument/2006/relationships/image" Target="../media/image39.png"/><Relationship Id="rId6" Type="http://schemas.openxmlformats.org/officeDocument/2006/relationships/image" Target="../media/image42.png"/><Relationship Id="rId7" Type="http://schemas.openxmlformats.org/officeDocument/2006/relationships/image" Target="../media/image38.png"/><Relationship Id="rId8" Type="http://schemas.openxmlformats.org/officeDocument/2006/relationships/image" Target="../media/image4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4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4.png"/><Relationship Id="rId7" Type="http://schemas.openxmlformats.org/officeDocument/2006/relationships/image" Target="../media/image62.png"/><Relationship Id="rId8" Type="http://schemas.openxmlformats.org/officeDocument/2006/relationships/image" Target="../media/image5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8.png"/><Relationship Id="rId4" Type="http://schemas.openxmlformats.org/officeDocument/2006/relationships/image" Target="../media/image5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1.png"/><Relationship Id="rId4" Type="http://schemas.openxmlformats.org/officeDocument/2006/relationships/image" Target="../media/image52.png"/><Relationship Id="rId11" Type="http://schemas.openxmlformats.org/officeDocument/2006/relationships/image" Target="../media/image66.png"/><Relationship Id="rId10" Type="http://schemas.openxmlformats.org/officeDocument/2006/relationships/image" Target="../media/image60.png"/><Relationship Id="rId12" Type="http://schemas.openxmlformats.org/officeDocument/2006/relationships/image" Target="../media/image57.png"/><Relationship Id="rId9" Type="http://schemas.openxmlformats.org/officeDocument/2006/relationships/image" Target="../media/image58.png"/><Relationship Id="rId5" Type="http://schemas.openxmlformats.org/officeDocument/2006/relationships/image" Target="../media/image56.png"/><Relationship Id="rId6" Type="http://schemas.openxmlformats.org/officeDocument/2006/relationships/image" Target="../media/image53.png"/><Relationship Id="rId7" Type="http://schemas.openxmlformats.org/officeDocument/2006/relationships/image" Target="../media/image49.png"/><Relationship Id="rId8" Type="http://schemas.openxmlformats.org/officeDocument/2006/relationships/image" Target="../media/image6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5.png"/><Relationship Id="rId4" Type="http://schemas.openxmlformats.org/officeDocument/2006/relationships/image" Target="../media/image59.png"/><Relationship Id="rId11" Type="http://schemas.openxmlformats.org/officeDocument/2006/relationships/image" Target="../media/image67.png"/><Relationship Id="rId10" Type="http://schemas.openxmlformats.org/officeDocument/2006/relationships/image" Target="../media/image70.png"/><Relationship Id="rId12" Type="http://schemas.openxmlformats.org/officeDocument/2006/relationships/image" Target="../media/image68.png"/><Relationship Id="rId9" Type="http://schemas.openxmlformats.org/officeDocument/2006/relationships/image" Target="../media/image72.png"/><Relationship Id="rId5" Type="http://schemas.openxmlformats.org/officeDocument/2006/relationships/image" Target="../media/image61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6.png"/><Relationship Id="rId7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9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Relationship Id="rId8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36.png"/><Relationship Id="rId6" Type="http://schemas.openxmlformats.org/officeDocument/2006/relationships/image" Target="../media/image40.png"/><Relationship Id="rId7" Type="http://schemas.openxmlformats.org/officeDocument/2006/relationships/image" Target="../media/image16.png"/><Relationship Id="rId8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QCOMP102: Systèmes Quantiques</a:t>
            </a:r>
            <a:endParaRPr/>
          </a:p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311700" y="1878550"/>
            <a:ext cx="59685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Mod</a:t>
            </a:r>
            <a:r>
              <a:rPr lang="en" sz="1700"/>
              <a:t>éliser et manipuler des syst</a:t>
            </a:r>
            <a:r>
              <a:rPr lang="en"/>
              <a:t>èmes quantiques</a:t>
            </a:r>
            <a:endParaRPr/>
          </a:p>
        </p:txBody>
      </p:sp>
      <p:sp>
        <p:nvSpPr>
          <p:cNvPr id="111" name="Google Shape;111;p25"/>
          <p:cNvSpPr txBox="1"/>
          <p:nvPr/>
        </p:nvSpPr>
        <p:spPr>
          <a:xfrm>
            <a:off x="5241100" y="4455425"/>
            <a:ext cx="3821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Présenté par Jean-Adrien DUCASTAING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Sous la supervision de Nicolas BOUTRY, PhD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Prenez votre téléphone ou votre laptop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Allez à l'adresse </a:t>
            </a:r>
            <a:r>
              <a:rPr b="1" lang="en" u="sng">
                <a:solidFill>
                  <a:schemeClr val="accent6"/>
                </a:solidFill>
              </a:rPr>
              <a:t>kahoot.it</a:t>
            </a:r>
            <a:endParaRPr b="1" u="sng">
              <a:solidFill>
                <a:schemeClr val="accent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Rentrez le code PIN donné au tableau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Tenez vous prêt à jouer</a:t>
            </a:r>
            <a:endParaRPr/>
          </a:p>
        </p:txBody>
      </p:sp>
      <p:sp>
        <p:nvSpPr>
          <p:cNvPr id="222" name="Google Shape;222;p34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Kahoot</a:t>
            </a:r>
            <a:endParaRPr/>
          </a:p>
        </p:txBody>
      </p:sp>
      <p:sp>
        <p:nvSpPr>
          <p:cNvPr id="223" name="Google Shape;223;p34"/>
          <p:cNvSpPr txBox="1"/>
          <p:nvPr/>
        </p:nvSpPr>
        <p:spPr>
          <a:xfrm>
            <a:off x="311750" y="4440775"/>
            <a:ext cx="8047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Niveau 2: Du modèle probabiliste au modèle quantique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III - États quantiques (cf. polycopié page 15)</a:t>
            </a:r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404175"/>
            <a:ext cx="8839200" cy="1094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498938"/>
            <a:ext cx="4256669" cy="271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000" y="627200"/>
            <a:ext cx="8624276" cy="7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82550" y="1553850"/>
            <a:ext cx="4037726" cy="7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5"/>
          <p:cNvSpPr/>
          <p:nvPr/>
        </p:nvSpPr>
        <p:spPr>
          <a:xfrm>
            <a:off x="3194000" y="151075"/>
            <a:ext cx="1100700" cy="410100"/>
          </a:xfrm>
          <a:prstGeom prst="wedgeRectCallout">
            <a:avLst>
              <a:gd fmla="val -15361" name="adj1"/>
              <a:gd fmla="val 1131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Amplitude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5"/>
          <p:cNvSpPr/>
          <p:nvPr/>
        </p:nvSpPr>
        <p:spPr>
          <a:xfrm>
            <a:off x="7244050" y="151075"/>
            <a:ext cx="1245900" cy="410100"/>
          </a:xfrm>
          <a:prstGeom prst="wedgeRectCallout">
            <a:avLst>
              <a:gd fmla="val 11205" name="adj1"/>
              <a:gd fmla="val 100853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Etat de base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69846" y="2310388"/>
            <a:ext cx="3950423" cy="10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77999" y="3579152"/>
            <a:ext cx="3042275" cy="5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III - Bra &amp; Ket (cf. polycopié page 18)</a:t>
            </a: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625" y="562450"/>
            <a:ext cx="11620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6"/>
          <p:cNvSpPr/>
          <p:nvPr/>
        </p:nvSpPr>
        <p:spPr>
          <a:xfrm>
            <a:off x="414350" y="79125"/>
            <a:ext cx="1026600" cy="402900"/>
          </a:xfrm>
          <a:prstGeom prst="wedgeRectCallout">
            <a:avLst>
              <a:gd fmla="val -2769" name="adj1"/>
              <a:gd fmla="val 9641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0950" y="219050"/>
            <a:ext cx="1395575" cy="15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300" y="2871625"/>
            <a:ext cx="10287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6"/>
          <p:cNvSpPr/>
          <p:nvPr/>
        </p:nvSpPr>
        <p:spPr>
          <a:xfrm>
            <a:off x="414350" y="2370300"/>
            <a:ext cx="1026600" cy="402900"/>
          </a:xfrm>
          <a:prstGeom prst="wedgeRectCallout">
            <a:avLst>
              <a:gd fmla="val -2769" name="adj1"/>
              <a:gd fmla="val 9641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3700" y="2773200"/>
            <a:ext cx="18383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76075" y="2777950"/>
            <a:ext cx="23431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19225" y="2969625"/>
            <a:ext cx="3383300" cy="5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67450" y="43300"/>
            <a:ext cx="5444850" cy="18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/>
          <p:nvPr/>
        </p:nvSpPr>
        <p:spPr>
          <a:xfrm>
            <a:off x="3401075" y="159550"/>
            <a:ext cx="1026600" cy="402900"/>
          </a:xfrm>
          <a:prstGeom prst="wedgeRectCallout">
            <a:avLst>
              <a:gd fmla="val -2769" name="adj1"/>
              <a:gd fmla="val 9641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Bra-Ket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27675" y="1974575"/>
            <a:ext cx="4309361" cy="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III - Bra &amp; Ket (cf. polycopié page 18)</a:t>
            </a:r>
            <a:endParaRPr/>
          </a:p>
        </p:txBody>
      </p:sp>
      <p:pic>
        <p:nvPicPr>
          <p:cNvPr id="258" name="Google Shape;2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2951551" cy="20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7"/>
          <p:cNvSpPr/>
          <p:nvPr/>
        </p:nvSpPr>
        <p:spPr>
          <a:xfrm>
            <a:off x="152400" y="201425"/>
            <a:ext cx="841800" cy="618600"/>
          </a:xfrm>
          <a:prstGeom prst="wedgeRectCallout">
            <a:avLst>
              <a:gd fmla="val -21959" name="adj1"/>
              <a:gd fmla="val 79082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Etat initial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7"/>
          <p:cNvSpPr txBox="1"/>
          <p:nvPr/>
        </p:nvSpPr>
        <p:spPr>
          <a:xfrm>
            <a:off x="3392475" y="251775"/>
            <a:ext cx="5783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 représente les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états classiques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par une base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orthogonale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de C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1" name="Google Shape;26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2475" y="676275"/>
            <a:ext cx="5516249" cy="7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7"/>
          <p:cNvSpPr txBox="1"/>
          <p:nvPr/>
        </p:nvSpPr>
        <p:spPr>
          <a:xfrm>
            <a:off x="3392475" y="1503475"/>
            <a:ext cx="21510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Pourquoi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orthogonale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?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14625" y="1400450"/>
            <a:ext cx="2441624" cy="5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7"/>
          <p:cNvSpPr txBox="1"/>
          <p:nvPr/>
        </p:nvSpPr>
        <p:spPr>
          <a:xfrm>
            <a:off x="3392475" y="1884750"/>
            <a:ext cx="5352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 vecteurs orthogonaux = 2 états mutuellement exclusifs</a:t>
            </a:r>
            <a:endParaRPr b="0" i="0" sz="1400" u="sng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5" name="Google Shape;265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7575" y="2380688"/>
            <a:ext cx="8287639" cy="106476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7"/>
          <p:cNvSpPr txBox="1"/>
          <p:nvPr/>
        </p:nvSpPr>
        <p:spPr>
          <a:xfrm>
            <a:off x="157575" y="3704775"/>
            <a:ext cx="1274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Ainsi on a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17900" y="3662950"/>
            <a:ext cx="2414325" cy="5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 txBox="1"/>
          <p:nvPr/>
        </p:nvSpPr>
        <p:spPr>
          <a:xfrm>
            <a:off x="3664350" y="3704775"/>
            <a:ext cx="2802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décrivant la probabilité de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9" name="Google Shape;269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91718" y="3599163"/>
            <a:ext cx="2621347" cy="566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III - Dynamique d’un système quantique (cf. polycopié page 23)</a:t>
            </a:r>
            <a:endParaRPr/>
          </a:p>
        </p:txBody>
      </p:sp>
      <p:sp>
        <p:nvSpPr>
          <p:cNvPr id="275" name="Google Shape;275;p38"/>
          <p:cNvSpPr txBox="1"/>
          <p:nvPr/>
        </p:nvSpPr>
        <p:spPr>
          <a:xfrm>
            <a:off x="115100" y="208625"/>
            <a:ext cx="8913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Toute </a:t>
            </a:r>
            <a:r>
              <a:rPr b="1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évolution</a:t>
            </a:r>
            <a:r>
              <a:rPr b="0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d’un système quantique </a:t>
            </a:r>
            <a:r>
              <a:rPr b="1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qui n’est pas un acte de mesure</a:t>
            </a:r>
            <a:r>
              <a:rPr b="0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est représentée par une </a:t>
            </a:r>
            <a:r>
              <a:rPr b="1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matrice unitaire</a:t>
            </a:r>
            <a:r>
              <a:rPr b="0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6" name="Google Shape;27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950" y="1051625"/>
            <a:ext cx="4257275" cy="5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8"/>
          <p:cNvSpPr txBox="1"/>
          <p:nvPr/>
        </p:nvSpPr>
        <p:spPr>
          <a:xfrm>
            <a:off x="4675900" y="827275"/>
            <a:ext cx="4257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produit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de deux matrices unitaire est unitaire.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’inverse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d’une matrice unitaire est unitaire.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8" name="Google Shape;27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828375"/>
            <a:ext cx="8839199" cy="1563202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8"/>
          <p:cNvSpPr txBox="1"/>
          <p:nvPr/>
        </p:nvSpPr>
        <p:spPr>
          <a:xfrm>
            <a:off x="258975" y="3510525"/>
            <a:ext cx="83952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Tout </a:t>
            </a:r>
            <a:r>
              <a:rPr b="1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opérateur unitaire </a:t>
            </a:r>
            <a:r>
              <a:rPr b="0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est </a:t>
            </a:r>
            <a:r>
              <a:rPr b="1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réversible</a:t>
            </a:r>
            <a:r>
              <a:rPr b="0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Prenez votre téléphone ou votre laptop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Allez à l'adresse </a:t>
            </a:r>
            <a:r>
              <a:rPr b="1" lang="en" u="sng">
                <a:solidFill>
                  <a:schemeClr val="accent6"/>
                </a:solidFill>
              </a:rPr>
              <a:t>kahoot.it</a:t>
            </a:r>
            <a:endParaRPr b="1" u="sng">
              <a:solidFill>
                <a:schemeClr val="accent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Rentrez le code PIN donné au tableau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Tenez vous prêt à jouer</a:t>
            </a:r>
            <a:endParaRPr/>
          </a:p>
        </p:txBody>
      </p:sp>
      <p:sp>
        <p:nvSpPr>
          <p:cNvPr id="285" name="Google Shape;285;p39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Kahoot</a:t>
            </a:r>
            <a:endParaRPr/>
          </a:p>
        </p:txBody>
      </p:sp>
      <p:sp>
        <p:nvSpPr>
          <p:cNvPr id="286" name="Google Shape;286;p39"/>
          <p:cNvSpPr txBox="1"/>
          <p:nvPr/>
        </p:nvSpPr>
        <p:spPr>
          <a:xfrm>
            <a:off x="311750" y="4440775"/>
            <a:ext cx="8047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Niveau 3: États quantiques et leur mécanique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IV - Rappels sur le produit de Kronecker (cf. polycopié précédent page 16)</a:t>
            </a:r>
            <a:endParaRPr/>
          </a:p>
        </p:txBody>
      </p:sp>
      <p:pic>
        <p:nvPicPr>
          <p:cNvPr id="292" name="Google Shape;29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389800"/>
            <a:ext cx="5064600" cy="9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7100" y="175875"/>
            <a:ext cx="926650" cy="35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38075" y="50600"/>
            <a:ext cx="926650" cy="339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000" y="1447275"/>
            <a:ext cx="5238300" cy="1502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3450" y="1526400"/>
            <a:ext cx="2010300" cy="61899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0"/>
          <p:cNvSpPr/>
          <p:nvPr/>
        </p:nvSpPr>
        <p:spPr>
          <a:xfrm>
            <a:off x="543450" y="1776850"/>
            <a:ext cx="276600" cy="172500"/>
          </a:xfrm>
          <a:prstGeom prst="flowChartAlternateProcess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0"/>
          <p:cNvSpPr/>
          <p:nvPr/>
        </p:nvSpPr>
        <p:spPr>
          <a:xfrm>
            <a:off x="1503475" y="648775"/>
            <a:ext cx="424500" cy="221700"/>
          </a:xfrm>
          <a:prstGeom prst="flowChartAlternateProcess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68425" y="1526400"/>
            <a:ext cx="1937991" cy="6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0"/>
          <p:cNvSpPr/>
          <p:nvPr/>
        </p:nvSpPr>
        <p:spPr>
          <a:xfrm>
            <a:off x="3068425" y="1776850"/>
            <a:ext cx="276600" cy="172500"/>
          </a:xfrm>
          <a:prstGeom prst="flowChartAlternateProcess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0"/>
          <p:cNvSpPr/>
          <p:nvPr/>
        </p:nvSpPr>
        <p:spPr>
          <a:xfrm>
            <a:off x="2260150" y="648775"/>
            <a:ext cx="424500" cy="221700"/>
          </a:xfrm>
          <a:prstGeom prst="flowChartAlternateProcess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3450" y="2244787"/>
            <a:ext cx="1938000" cy="653927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0"/>
          <p:cNvSpPr/>
          <p:nvPr/>
        </p:nvSpPr>
        <p:spPr>
          <a:xfrm>
            <a:off x="543450" y="2485500"/>
            <a:ext cx="276600" cy="172500"/>
          </a:xfrm>
          <a:prstGeom prst="flowChartAlternate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0"/>
          <p:cNvSpPr/>
          <p:nvPr/>
        </p:nvSpPr>
        <p:spPr>
          <a:xfrm>
            <a:off x="1503475" y="946038"/>
            <a:ext cx="424500" cy="221700"/>
          </a:xfrm>
          <a:prstGeom prst="flowChartAlternate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4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068425" y="2244775"/>
            <a:ext cx="1938000" cy="63804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0"/>
          <p:cNvSpPr/>
          <p:nvPr/>
        </p:nvSpPr>
        <p:spPr>
          <a:xfrm>
            <a:off x="3068425" y="2485500"/>
            <a:ext cx="276600" cy="172500"/>
          </a:xfrm>
          <a:prstGeom prst="flowChartAlternate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0"/>
          <p:cNvSpPr/>
          <p:nvPr/>
        </p:nvSpPr>
        <p:spPr>
          <a:xfrm>
            <a:off x="2260150" y="946050"/>
            <a:ext cx="424500" cy="221700"/>
          </a:xfrm>
          <a:prstGeom prst="flowChartAlternate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4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2025" y="2898725"/>
            <a:ext cx="5111804" cy="1434762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0"/>
          <p:cNvSpPr/>
          <p:nvPr/>
        </p:nvSpPr>
        <p:spPr>
          <a:xfrm>
            <a:off x="474775" y="2949725"/>
            <a:ext cx="2251500" cy="654000"/>
          </a:xfrm>
          <a:prstGeom prst="flowChartAlternateProcess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0"/>
          <p:cNvSpPr/>
          <p:nvPr/>
        </p:nvSpPr>
        <p:spPr>
          <a:xfrm>
            <a:off x="2842825" y="2949725"/>
            <a:ext cx="2251500" cy="654000"/>
          </a:xfrm>
          <a:prstGeom prst="flowChartAlternateProcess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0"/>
          <p:cNvSpPr/>
          <p:nvPr/>
        </p:nvSpPr>
        <p:spPr>
          <a:xfrm>
            <a:off x="474775" y="3654725"/>
            <a:ext cx="2251500" cy="654000"/>
          </a:xfrm>
          <a:prstGeom prst="flowChartAlternate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0"/>
          <p:cNvSpPr/>
          <p:nvPr/>
        </p:nvSpPr>
        <p:spPr>
          <a:xfrm>
            <a:off x="2842825" y="3654725"/>
            <a:ext cx="2251500" cy="654000"/>
          </a:xfrm>
          <a:prstGeom prst="flowChartAlternate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4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08950" y="3439125"/>
            <a:ext cx="2795668" cy="3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IV - Intrication quantique (cf. polycopié page 25)</a:t>
            </a:r>
            <a:endParaRPr/>
          </a:p>
        </p:txBody>
      </p:sp>
      <p:pic>
        <p:nvPicPr>
          <p:cNvPr id="319" name="Google Shape;31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9600" y="289100"/>
            <a:ext cx="1403325" cy="16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5750" y="289100"/>
            <a:ext cx="2239490" cy="16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76200" y="302450"/>
            <a:ext cx="2239500" cy="165529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1"/>
          <p:cNvSpPr txBox="1"/>
          <p:nvPr/>
        </p:nvSpPr>
        <p:spPr>
          <a:xfrm>
            <a:off x="3406263" y="0"/>
            <a:ext cx="21900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Système composite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41"/>
          <p:cNvSpPr txBox="1"/>
          <p:nvPr/>
        </p:nvSpPr>
        <p:spPr>
          <a:xfrm>
            <a:off x="1515746" y="0"/>
            <a:ext cx="1563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Sous-système 1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41"/>
          <p:cNvSpPr txBox="1"/>
          <p:nvPr/>
        </p:nvSpPr>
        <p:spPr>
          <a:xfrm>
            <a:off x="5952396" y="0"/>
            <a:ext cx="1563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Sous-système 2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5" name="Google Shape;325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700" y="977800"/>
            <a:ext cx="1464050" cy="3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15700" y="983375"/>
            <a:ext cx="1464050" cy="293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76510" y="2032125"/>
            <a:ext cx="4649513" cy="3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1"/>
          <p:cNvSpPr/>
          <p:nvPr/>
        </p:nvSpPr>
        <p:spPr>
          <a:xfrm rot="2933501">
            <a:off x="2730833" y="1832432"/>
            <a:ext cx="62511" cy="787891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1"/>
          <p:cNvSpPr/>
          <p:nvPr/>
        </p:nvSpPr>
        <p:spPr>
          <a:xfrm rot="2933501">
            <a:off x="6106008" y="1832432"/>
            <a:ext cx="62511" cy="787891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3417000" y="2007050"/>
            <a:ext cx="2190000" cy="38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4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55575" y="2680451"/>
            <a:ext cx="5355386" cy="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1"/>
          <p:cNvSpPr txBox="1"/>
          <p:nvPr/>
        </p:nvSpPr>
        <p:spPr>
          <a:xfrm>
            <a:off x="37263" y="3159575"/>
            <a:ext cx="89280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Pour que ces sous-systèmes soient </a:t>
            </a:r>
            <a:r>
              <a:rPr b="1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séparables</a:t>
            </a: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il faudrait que le système composite satisfasse </a:t>
            </a:r>
            <a:r>
              <a:rPr b="1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également</a:t>
            </a: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cette équation: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3" name="Google Shape;333;p4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2400" y="3511475"/>
            <a:ext cx="4106276" cy="26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2400" y="2690277"/>
            <a:ext cx="2549924" cy="42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18550" y="3840450"/>
            <a:ext cx="7628876" cy="3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1"/>
          <p:cNvSpPr/>
          <p:nvPr/>
        </p:nvSpPr>
        <p:spPr>
          <a:xfrm>
            <a:off x="625850" y="4222700"/>
            <a:ext cx="546600" cy="304500"/>
          </a:xfrm>
          <a:prstGeom prst="wedgeRectCallout">
            <a:avLst>
              <a:gd fmla="val -5251" name="adj1"/>
              <a:gd fmla="val -75985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1"/>
          <p:cNvSpPr/>
          <p:nvPr/>
        </p:nvSpPr>
        <p:spPr>
          <a:xfrm>
            <a:off x="6396000" y="4222700"/>
            <a:ext cx="546600" cy="304500"/>
          </a:xfrm>
          <a:prstGeom prst="wedgeRectCallout">
            <a:avLst>
              <a:gd fmla="val -5251" name="adj1"/>
              <a:gd fmla="val -75985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1"/>
          <p:cNvSpPr/>
          <p:nvPr/>
        </p:nvSpPr>
        <p:spPr>
          <a:xfrm>
            <a:off x="654625" y="3863025"/>
            <a:ext cx="431700" cy="293400"/>
          </a:xfrm>
          <a:prstGeom prst="flowChartAlternate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1"/>
          <p:cNvSpPr/>
          <p:nvPr/>
        </p:nvSpPr>
        <p:spPr>
          <a:xfrm>
            <a:off x="2949425" y="2759075"/>
            <a:ext cx="129600" cy="293400"/>
          </a:xfrm>
          <a:prstGeom prst="flowChartAlternate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1"/>
          <p:cNvSpPr/>
          <p:nvPr/>
        </p:nvSpPr>
        <p:spPr>
          <a:xfrm>
            <a:off x="6396000" y="3863650"/>
            <a:ext cx="431700" cy="293400"/>
          </a:xfrm>
          <a:prstGeom prst="flowChartAlternateProcess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1"/>
          <p:cNvSpPr/>
          <p:nvPr/>
        </p:nvSpPr>
        <p:spPr>
          <a:xfrm>
            <a:off x="7094350" y="2752400"/>
            <a:ext cx="129600" cy="293400"/>
          </a:xfrm>
          <a:prstGeom prst="flowChartAlternateProcess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1"/>
          <p:cNvSpPr/>
          <p:nvPr/>
        </p:nvSpPr>
        <p:spPr>
          <a:xfrm>
            <a:off x="4469838" y="4143175"/>
            <a:ext cx="247500" cy="69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1"/>
          <p:cNvSpPr/>
          <p:nvPr/>
        </p:nvSpPr>
        <p:spPr>
          <a:xfrm>
            <a:off x="2791175" y="4143175"/>
            <a:ext cx="247500" cy="69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1"/>
          <p:cNvSpPr/>
          <p:nvPr/>
        </p:nvSpPr>
        <p:spPr>
          <a:xfrm>
            <a:off x="2543675" y="4143175"/>
            <a:ext cx="247500" cy="69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1"/>
          <p:cNvSpPr/>
          <p:nvPr/>
        </p:nvSpPr>
        <p:spPr>
          <a:xfrm>
            <a:off x="4695750" y="4143175"/>
            <a:ext cx="247500" cy="69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1"/>
          <p:cNvSpPr/>
          <p:nvPr/>
        </p:nvSpPr>
        <p:spPr>
          <a:xfrm>
            <a:off x="2543675" y="4281575"/>
            <a:ext cx="546600" cy="304500"/>
          </a:xfrm>
          <a:prstGeom prst="wedgeRectCallout">
            <a:avLst>
              <a:gd fmla="val -5251" name="adj1"/>
              <a:gd fmla="val -75985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1"/>
          <p:cNvSpPr/>
          <p:nvPr/>
        </p:nvSpPr>
        <p:spPr>
          <a:xfrm>
            <a:off x="4469838" y="4281575"/>
            <a:ext cx="546600" cy="304500"/>
          </a:xfrm>
          <a:prstGeom prst="wedgeRectCallout">
            <a:avLst>
              <a:gd fmla="val -5251" name="adj1"/>
              <a:gd fmla="val -75985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1"/>
          <p:cNvSpPr/>
          <p:nvPr/>
        </p:nvSpPr>
        <p:spPr>
          <a:xfrm>
            <a:off x="2546250" y="3862825"/>
            <a:ext cx="460800" cy="25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1"/>
          <p:cNvSpPr/>
          <p:nvPr/>
        </p:nvSpPr>
        <p:spPr>
          <a:xfrm>
            <a:off x="4471125" y="3862838"/>
            <a:ext cx="460800" cy="25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1"/>
          <p:cNvSpPr/>
          <p:nvPr/>
        </p:nvSpPr>
        <p:spPr>
          <a:xfrm>
            <a:off x="4179550" y="2639638"/>
            <a:ext cx="392400" cy="51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1"/>
          <p:cNvSpPr/>
          <p:nvPr/>
        </p:nvSpPr>
        <p:spPr>
          <a:xfrm>
            <a:off x="5636950" y="2639638"/>
            <a:ext cx="392400" cy="51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1"/>
          <p:cNvSpPr txBox="1"/>
          <p:nvPr/>
        </p:nvSpPr>
        <p:spPr>
          <a:xfrm>
            <a:off x="4469850" y="3442238"/>
            <a:ext cx="4244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Ces deux équations n’ont pas de solution.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Prenez votre téléphone ou votre laptop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Allez à l'adresse </a:t>
            </a:r>
            <a:r>
              <a:rPr b="1" lang="en" u="sng">
                <a:solidFill>
                  <a:schemeClr val="accent6"/>
                </a:solidFill>
              </a:rPr>
              <a:t>kahoot.it</a:t>
            </a:r>
            <a:endParaRPr b="1" u="sng">
              <a:solidFill>
                <a:schemeClr val="accent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Rentrez le code PIN donné au tableau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Tenez vous prêt à jouer</a:t>
            </a:r>
            <a:endParaRPr/>
          </a:p>
        </p:txBody>
      </p:sp>
      <p:sp>
        <p:nvSpPr>
          <p:cNvPr id="358" name="Google Shape;358;p42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Kahoot</a:t>
            </a:r>
            <a:endParaRPr/>
          </a:p>
        </p:txBody>
      </p:sp>
      <p:sp>
        <p:nvSpPr>
          <p:cNvPr id="359" name="Google Shape;359;p42"/>
          <p:cNvSpPr txBox="1"/>
          <p:nvPr/>
        </p:nvSpPr>
        <p:spPr>
          <a:xfrm>
            <a:off x="311750" y="4440775"/>
            <a:ext cx="8047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Niveau 4: Intrication quantique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Plan du cours</a:t>
            </a:r>
            <a:endParaRPr/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Repr</a:t>
            </a:r>
            <a:r>
              <a:rPr lang="en">
                <a:solidFill>
                  <a:schemeClr val="lt2"/>
                </a:solidFill>
              </a:rPr>
              <a:t>ésenter un système physique et son évolution à l’aide de l'algèbre linéaire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Char char="❖"/>
            </a:pPr>
            <a:r>
              <a:rPr lang="en">
                <a:solidFill>
                  <a:schemeClr val="lt2"/>
                </a:solidFill>
              </a:rPr>
              <a:t>Du modèle probabiliste au modèle quantique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Char char="❖"/>
            </a:pPr>
            <a:r>
              <a:rPr lang="en">
                <a:solidFill>
                  <a:schemeClr val="lt2"/>
                </a:solidFill>
              </a:rPr>
              <a:t>Etats quantiques et leur mécanique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Char char="❖"/>
            </a:pPr>
            <a:r>
              <a:rPr lang="en">
                <a:solidFill>
                  <a:schemeClr val="lt2"/>
                </a:solidFill>
              </a:rPr>
              <a:t>Intrication quantique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 - Représenter un système déterministe (cf. polycopié page 2)</a:t>
            </a:r>
            <a:endParaRPr/>
          </a:p>
        </p:txBody>
      </p:sp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663" y="375400"/>
            <a:ext cx="5350775" cy="30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1">
            <a:off x="6024224" y="722822"/>
            <a:ext cx="2439278" cy="237259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7"/>
          <p:cNvSpPr txBox="1"/>
          <p:nvPr/>
        </p:nvSpPr>
        <p:spPr>
          <a:xfrm>
            <a:off x="273350" y="3546500"/>
            <a:ext cx="50547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27 chiots sont répartis dans un escape game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7"/>
          <p:cNvSpPr txBox="1"/>
          <p:nvPr/>
        </p:nvSpPr>
        <p:spPr>
          <a:xfrm>
            <a:off x="6639663" y="2935075"/>
            <a:ext cx="12084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Fig 1. Epidoggo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7"/>
          <p:cNvSpPr/>
          <p:nvPr/>
        </p:nvSpPr>
        <p:spPr>
          <a:xfrm>
            <a:off x="1294875" y="64750"/>
            <a:ext cx="1050300" cy="561000"/>
          </a:xfrm>
          <a:prstGeom prst="wedgeRectCallout">
            <a:avLst>
              <a:gd fmla="val -81660" name="adj1"/>
              <a:gd fmla="val 10153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chiots dans la salle 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7"/>
          <p:cNvSpPr/>
          <p:nvPr/>
        </p:nvSpPr>
        <p:spPr>
          <a:xfrm>
            <a:off x="3332025" y="64750"/>
            <a:ext cx="1050300" cy="561000"/>
          </a:xfrm>
          <a:prstGeom prst="wedgeRectCallout">
            <a:avLst>
              <a:gd fmla="val -76154" name="adj1"/>
              <a:gd fmla="val 89768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chiots dans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salle 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7"/>
          <p:cNvSpPr/>
          <p:nvPr/>
        </p:nvSpPr>
        <p:spPr>
          <a:xfrm>
            <a:off x="1294875" y="1769650"/>
            <a:ext cx="1237200" cy="843000"/>
          </a:xfrm>
          <a:prstGeom prst="wedgeRectCallout">
            <a:avLst>
              <a:gd fmla="val -77328" name="adj1"/>
              <a:gd fmla="val 83123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chiots coincés dans la salle 3 en hauteur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28059" y="184972"/>
            <a:ext cx="3690875" cy="17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7"/>
          <p:cNvSpPr/>
          <p:nvPr/>
        </p:nvSpPr>
        <p:spPr>
          <a:xfrm>
            <a:off x="5514450" y="2058725"/>
            <a:ext cx="1330800" cy="682200"/>
          </a:xfrm>
          <a:prstGeom prst="wedgeRectCallout">
            <a:avLst>
              <a:gd fmla="val -53549" name="adj1"/>
              <a:gd fmla="val -17884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Représentation de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l'état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 système de l’escape game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31425" y="2005447"/>
            <a:ext cx="3149325" cy="21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7"/>
          <p:cNvSpPr/>
          <p:nvPr/>
        </p:nvSpPr>
        <p:spPr>
          <a:xfrm>
            <a:off x="5514450" y="3975075"/>
            <a:ext cx="1330800" cy="682200"/>
          </a:xfrm>
          <a:prstGeom prst="wedgeRectCallout">
            <a:avLst>
              <a:gd fmla="val -22197" name="adj1"/>
              <a:gd fmla="val -168712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Représentation de la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dynamique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 système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7"/>
          <p:cNvSpPr/>
          <p:nvPr/>
        </p:nvSpPr>
        <p:spPr>
          <a:xfrm>
            <a:off x="7132700" y="4246175"/>
            <a:ext cx="1330800" cy="682200"/>
          </a:xfrm>
          <a:prstGeom prst="wedgeRectCallout">
            <a:avLst>
              <a:gd fmla="val -82174" name="adj1"/>
              <a:gd fmla="val -112493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 est possible d’aller de la pièce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la piece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7"/>
          <p:cNvSpPr/>
          <p:nvPr/>
        </p:nvSpPr>
        <p:spPr>
          <a:xfrm>
            <a:off x="7300450" y="1229750"/>
            <a:ext cx="1763700" cy="935400"/>
          </a:xfrm>
          <a:prstGeom prst="wedgeRectCallout">
            <a:avLst>
              <a:gd fmla="val -30355" name="adj1"/>
              <a:gd fmla="val 145638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 fois dans la pièce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les chiots essaient de descendre l’escalier mais ont peur donc font demi-tour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 - Représenter un système déterministe (cf. polycopié page 2)</a:t>
            </a:r>
            <a:endParaRPr/>
          </a:p>
        </p:txBody>
      </p:sp>
      <p:pic>
        <p:nvPicPr>
          <p:cNvPr id="141" name="Google Shape;14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672" y="375400"/>
            <a:ext cx="4063400" cy="23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8"/>
          <p:cNvSpPr txBox="1"/>
          <p:nvPr/>
        </p:nvSpPr>
        <p:spPr>
          <a:xfrm>
            <a:off x="163675" y="2733600"/>
            <a:ext cx="3958200" cy="15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Chaque minute, dans chaque pièce, les chiots essaient de sortir.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Nous sommes à la minute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où seront les chiots à la minute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t+1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?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6249" y="375400"/>
            <a:ext cx="4129149" cy="13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8"/>
          <p:cNvSpPr/>
          <p:nvPr/>
        </p:nvSpPr>
        <p:spPr>
          <a:xfrm>
            <a:off x="4647125" y="1758750"/>
            <a:ext cx="2143500" cy="813000"/>
          </a:xfrm>
          <a:prstGeom prst="wedgeRectCallout">
            <a:avLst>
              <a:gd fmla="val -26172" name="adj1"/>
              <a:gd fmla="val -12475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applique la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dynamique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du système à son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état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 temps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8"/>
          <p:cNvSpPr/>
          <p:nvPr/>
        </p:nvSpPr>
        <p:spPr>
          <a:xfrm>
            <a:off x="3956575" y="1758750"/>
            <a:ext cx="2143500" cy="813000"/>
          </a:xfrm>
          <a:prstGeom prst="wedgeRectCallout">
            <a:avLst>
              <a:gd fmla="val -21139" name="adj1"/>
              <a:gd fmla="val -1221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...pour obtenir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l'état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du système au temps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t+1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800" y="281875"/>
            <a:ext cx="4129150" cy="2324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16250" y="1931775"/>
            <a:ext cx="36766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21875" y="2947800"/>
            <a:ext cx="4860674" cy="492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Prenez votre téléphone ou votre laptop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Allez à l'adresse </a:t>
            </a:r>
            <a:r>
              <a:rPr b="1" lang="en" u="sng">
                <a:solidFill>
                  <a:schemeClr val="accent6"/>
                </a:solidFill>
              </a:rPr>
              <a:t>kahoot.it</a:t>
            </a:r>
            <a:endParaRPr b="1" u="sng">
              <a:solidFill>
                <a:schemeClr val="accent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Rentrez le code PIN donné au tableau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Tenez vous prêt à jouer</a:t>
            </a:r>
            <a:endParaRPr/>
          </a:p>
        </p:txBody>
      </p:sp>
      <p:sp>
        <p:nvSpPr>
          <p:cNvPr id="154" name="Google Shape;154;p29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Kahoot</a:t>
            </a:r>
            <a:endParaRPr/>
          </a:p>
        </p:txBody>
      </p:sp>
      <p:sp>
        <p:nvSpPr>
          <p:cNvPr id="155" name="Google Shape;155;p29"/>
          <p:cNvSpPr txBox="1"/>
          <p:nvPr/>
        </p:nvSpPr>
        <p:spPr>
          <a:xfrm>
            <a:off x="311750" y="4440775"/>
            <a:ext cx="8047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Niveau 1: Représenter des systèmes physiques à l’aide de l'algèbre linéaire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II - Système probabiliste (cf. polycopié page 4)</a:t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50" y="54225"/>
            <a:ext cx="3327575" cy="33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0"/>
          <p:cNvSpPr txBox="1"/>
          <p:nvPr/>
        </p:nvSpPr>
        <p:spPr>
          <a:xfrm>
            <a:off x="117350" y="3422000"/>
            <a:ext cx="37884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Les fentes de Young à l'américaine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5350" y="152400"/>
            <a:ext cx="2241502" cy="32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7277" y="386100"/>
            <a:ext cx="3002348" cy="280219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0"/>
          <p:cNvSpPr/>
          <p:nvPr/>
        </p:nvSpPr>
        <p:spPr>
          <a:xfrm>
            <a:off x="4838450" y="54225"/>
            <a:ext cx="1570800" cy="848400"/>
          </a:xfrm>
          <a:prstGeom prst="wedgeRectCallout">
            <a:avLst>
              <a:gd fmla="val 38391" name="adj1"/>
              <a:gd fmla="val 137017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Décrit le mouvement de la balle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après 1 unité de temps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87275" y="248175"/>
            <a:ext cx="2840754" cy="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36850" y="948100"/>
            <a:ext cx="3069524" cy="3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2550" y="517113"/>
            <a:ext cx="3276650" cy="254017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0"/>
          <p:cNvSpPr/>
          <p:nvPr/>
        </p:nvSpPr>
        <p:spPr>
          <a:xfrm>
            <a:off x="117350" y="152400"/>
            <a:ext cx="1278000" cy="848400"/>
          </a:xfrm>
          <a:prstGeom prst="wedgeRectCallout">
            <a:avLst>
              <a:gd fmla="val -28454" name="adj1"/>
              <a:gd fmla="val 12296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Décrit le mouvement de la balle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après 2 unité de temps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836851" y="1431500"/>
            <a:ext cx="3276650" cy="476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II - Système  quantique (cf. polycopié page 7)</a:t>
            </a:r>
            <a:endParaRPr/>
          </a:p>
        </p:txBody>
      </p:sp>
      <p:sp>
        <p:nvSpPr>
          <p:cNvPr id="176" name="Google Shape;176;p31"/>
          <p:cNvSpPr txBox="1"/>
          <p:nvPr/>
        </p:nvSpPr>
        <p:spPr>
          <a:xfrm>
            <a:off x="152388" y="94875"/>
            <a:ext cx="32253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Dans le monde “classique”: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152404" y="1098775"/>
            <a:ext cx="41349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Et dans le monde quantique: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10875"/>
            <a:ext cx="39433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 txBox="1"/>
          <p:nvPr/>
        </p:nvSpPr>
        <p:spPr>
          <a:xfrm>
            <a:off x="152400" y="2182375"/>
            <a:ext cx="32253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Oui mais ca change quoi?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6650" y="645938"/>
            <a:ext cx="43148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555450"/>
            <a:ext cx="35814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400" y="2680075"/>
            <a:ext cx="8839197" cy="385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400" y="3137586"/>
            <a:ext cx="17145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2400" y="3638261"/>
            <a:ext cx="194310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06150" y="3121639"/>
            <a:ext cx="1262405" cy="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06150" y="3612785"/>
            <a:ext cx="1246526" cy="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207800" y="3282638"/>
            <a:ext cx="2286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/>
          <p:nvPr/>
        </p:nvSpPr>
        <p:spPr>
          <a:xfrm>
            <a:off x="4603950" y="3957525"/>
            <a:ext cx="1246500" cy="460500"/>
          </a:xfrm>
          <a:prstGeom prst="wedgeRectCallout">
            <a:avLst>
              <a:gd fmla="val -28522" name="adj1"/>
              <a:gd fmla="val -97079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Interference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6212225" y="3333025"/>
            <a:ext cx="288000" cy="46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II - Système quantique (cf. polycopié page 9)</a:t>
            </a:r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9600"/>
            <a:ext cx="2288601" cy="35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2"/>
          <p:cNvSpPr txBox="1"/>
          <p:nvPr/>
        </p:nvSpPr>
        <p:spPr>
          <a:xfrm>
            <a:off x="43150" y="3805450"/>
            <a:ext cx="31869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Les vraies fentes de Young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4075" y="109225"/>
            <a:ext cx="2531926" cy="21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71400" y="177750"/>
            <a:ext cx="2386975" cy="20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64075" y="2257675"/>
            <a:ext cx="4609750" cy="177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16862" y="222672"/>
            <a:ext cx="2478676" cy="192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96000" y="941251"/>
            <a:ext cx="3488950" cy="3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/>
          <p:nvPr/>
        </p:nvSpPr>
        <p:spPr>
          <a:xfrm>
            <a:off x="4963550" y="3991100"/>
            <a:ext cx="1243800" cy="460500"/>
          </a:xfrm>
          <a:prstGeom prst="wedgeRectCallout">
            <a:avLst>
              <a:gd fmla="val 51568" name="adj1"/>
              <a:gd fmla="val -15581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Interference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2"/>
          <p:cNvSpPr/>
          <p:nvPr/>
        </p:nvSpPr>
        <p:spPr>
          <a:xfrm>
            <a:off x="3848625" y="1424350"/>
            <a:ext cx="215700" cy="215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2"/>
          <p:cNvSpPr/>
          <p:nvPr/>
        </p:nvSpPr>
        <p:spPr>
          <a:xfrm>
            <a:off x="6161925" y="3352875"/>
            <a:ext cx="215700" cy="215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450" y="791300"/>
            <a:ext cx="3562099" cy="249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II - Système quantique (cf. polycopié page 11)</a:t>
            </a:r>
            <a:endParaRPr/>
          </a:p>
        </p:txBody>
      </p:sp>
      <p:sp>
        <p:nvSpPr>
          <p:cNvPr id="211" name="Google Shape;211;p33"/>
          <p:cNvSpPr txBox="1"/>
          <p:nvPr/>
        </p:nvSpPr>
        <p:spPr>
          <a:xfrm>
            <a:off x="165450" y="158250"/>
            <a:ext cx="410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L'état d’un système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quantique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est représenté par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 vecteur complexe: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4273050" y="791300"/>
            <a:ext cx="4244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 système X est en </a:t>
            </a:r>
            <a:r>
              <a:rPr b="1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superposition</a:t>
            </a:r>
            <a:r>
              <a:rPr b="0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de tous ses états.</a:t>
            </a:r>
            <a:endParaRPr b="0" i="0" sz="2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33"/>
          <p:cNvSpPr/>
          <p:nvPr/>
        </p:nvSpPr>
        <p:spPr>
          <a:xfrm>
            <a:off x="2815175" y="2473300"/>
            <a:ext cx="2715300" cy="666600"/>
          </a:xfrm>
          <a:prstGeom prst="wedgeRectCallout">
            <a:avLst>
              <a:gd fmla="val -78598" name="adj1"/>
              <a:gd fmla="val -13619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|c</a:t>
            </a:r>
            <a:r>
              <a:rPr b="0" baseline="-2500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0" baseline="3000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 représente pas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probabilité de X d'être dans l'état i. X est dans tous ses états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simultanément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3"/>
          <p:cNvSpPr/>
          <p:nvPr/>
        </p:nvSpPr>
        <p:spPr>
          <a:xfrm>
            <a:off x="1931925" y="3286275"/>
            <a:ext cx="2592900" cy="563700"/>
          </a:xfrm>
          <a:prstGeom prst="wedgeRectCallout">
            <a:avLst>
              <a:gd fmla="val -48582" name="adj1"/>
              <a:gd fmla="val -21637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|c</a:t>
            </a:r>
            <a:r>
              <a:rPr b="0" baseline="-2500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0" baseline="3000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représente la probabilité de trouver X dans l'état i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après la mesure.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3"/>
          <p:cNvSpPr txBox="1"/>
          <p:nvPr/>
        </p:nvSpPr>
        <p:spPr>
          <a:xfrm>
            <a:off x="5490150" y="1801950"/>
            <a:ext cx="30273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b="1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mesure</a:t>
            </a:r>
            <a:r>
              <a:rPr b="0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du système X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 fixe </a:t>
            </a:r>
            <a:r>
              <a:rPr b="1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irréversiblement</a:t>
            </a:r>
            <a:r>
              <a:rPr b="0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dans un seul état défini.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4572000" y="3139900"/>
            <a:ext cx="4244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 </a:t>
            </a:r>
            <a:r>
              <a:rPr b="1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état quantique</a:t>
            </a:r>
            <a:r>
              <a:rPr b="0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est une superposition d'</a:t>
            </a:r>
            <a:r>
              <a:rPr b="1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états classiques</a:t>
            </a:r>
            <a:r>
              <a:rPr b="0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