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Fira Sans Extra Condensed Medium"/>
      <p:regular r:id="rId15"/>
      <p:bold r:id="rId16"/>
      <p:italic r:id="rId17"/>
      <p:boldItalic r:id="rId18"/>
    </p:embeddedFont>
    <p:embeddedFont>
      <p:font typeface="Fira Sans"/>
      <p:regular r:id="rId19"/>
      <p:bold r:id="rId20"/>
      <p:italic r:id="rId21"/>
      <p:boldItalic r:id="rId22"/>
    </p:embeddedFont>
    <p:embeddedFont>
      <p:font typeface="Fira Sans Extra Condensed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bold.fntdata"/><Relationship Id="rId22" Type="http://schemas.openxmlformats.org/officeDocument/2006/relationships/font" Target="fonts/FiraSans-boldItalic.fntdata"/><Relationship Id="rId21" Type="http://schemas.openxmlformats.org/officeDocument/2006/relationships/font" Target="fonts/FiraSans-italic.fntdata"/><Relationship Id="rId24" Type="http://schemas.openxmlformats.org/officeDocument/2006/relationships/font" Target="fonts/FiraSansExtraCondensedSemiBold-bold.fntdata"/><Relationship Id="rId23" Type="http://schemas.openxmlformats.org/officeDocument/2006/relationships/font" Target="fonts/FiraSansExtraCondensed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SemiBold-boldItalic.fntdata"/><Relationship Id="rId25" Type="http://schemas.openxmlformats.org/officeDocument/2006/relationships/font" Target="fonts/FiraSansExtraCondensed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FiraSansExtraCondensedMedium-regular.fntdata"/><Relationship Id="rId14" Type="http://schemas.openxmlformats.org/officeDocument/2006/relationships/slide" Target="slides/slide10.xml"/><Relationship Id="rId17" Type="http://schemas.openxmlformats.org/officeDocument/2006/relationships/font" Target="fonts/FiraSansExtraCondensedMedium-italic.fntdata"/><Relationship Id="rId16" Type="http://schemas.openxmlformats.org/officeDocument/2006/relationships/font" Target="fonts/FiraSansExtraCondensedMedium-bold.fntdata"/><Relationship Id="rId19" Type="http://schemas.openxmlformats.org/officeDocument/2006/relationships/font" Target="fonts/FiraSans-regular.fntdata"/><Relationship Id="rId18" Type="http://schemas.openxmlformats.org/officeDocument/2006/relationships/font" Target="fonts/FiraSansExtraCondensed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ea72f4a77_6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ea72f4a77_6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20d3c1c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20d3c1c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57f6d12b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57f6d12b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220d3c1c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220d3c1c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57f6d12b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57f6d12b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57f6d12b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57f6d12b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57f6d12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57f6d12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57f6d12b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57f6d12b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220d3c1c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220d3c1c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57f6d12b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57f6d12b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695919" y="1058866"/>
            <a:ext cx="3889200" cy="22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70225" y="3372241"/>
            <a:ext cx="39405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70400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70400" y="1031250"/>
            <a:ext cx="82032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70400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70400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0400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0400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-ZNEzzDcllU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22475" y="829300"/>
            <a:ext cx="5450400" cy="22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Atelier</a:t>
            </a:r>
            <a:r>
              <a:rPr lang="en" sz="4300"/>
              <a:t> 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Informatique Quantique</a:t>
            </a:r>
            <a:endParaRPr sz="4500"/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084675" y="3372250"/>
            <a:ext cx="55260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Animé par votre équipe choc :</a:t>
            </a:r>
            <a:br>
              <a:rPr lang="en"/>
            </a:br>
            <a:r>
              <a:rPr lang="en"/>
              <a:t>Jean-Adrien Ducastaing</a:t>
            </a:r>
            <a:br>
              <a:rPr lang="en"/>
            </a:br>
            <a:r>
              <a:rPr lang="en"/>
              <a:t>Antoine Allard</a:t>
            </a:r>
            <a:br>
              <a:rPr lang="en"/>
            </a:br>
            <a:r>
              <a:rPr lang="en"/>
              <a:t>Paul-Émile Morgades</a:t>
            </a:r>
            <a:endParaRPr/>
          </a:p>
        </p:txBody>
      </p:sp>
      <p:grpSp>
        <p:nvGrpSpPr>
          <p:cNvPr id="53" name="Google Shape;53;p13"/>
          <p:cNvGrpSpPr/>
          <p:nvPr/>
        </p:nvGrpSpPr>
        <p:grpSpPr>
          <a:xfrm flipH="1" rot="5400000">
            <a:off x="-1730989" y="330758"/>
            <a:ext cx="6675277" cy="6675277"/>
            <a:chOff x="2986800" y="1186941"/>
            <a:chExt cx="3170400" cy="3170400"/>
          </a:xfrm>
        </p:grpSpPr>
        <p:sp>
          <p:nvSpPr>
            <p:cNvPr id="54" name="Google Shape;54;p13"/>
            <p:cNvSpPr/>
            <p:nvPr/>
          </p:nvSpPr>
          <p:spPr>
            <a:xfrm>
              <a:off x="3399000" y="1599141"/>
              <a:ext cx="2346000" cy="2346000"/>
            </a:xfrm>
            <a:prstGeom prst="pie">
              <a:avLst>
                <a:gd fmla="val 5451909" name="adj1"/>
                <a:gd fmla="val 16200000" name="adj2"/>
              </a:avLst>
            </a:prstGeom>
            <a:gradFill>
              <a:gsLst>
                <a:gs pos="0">
                  <a:schemeClr val="accent2"/>
                </a:gs>
                <a:gs pos="54000">
                  <a:srgbClr val="14E6D2">
                    <a:alpha val="8627"/>
                  </a:srgbClr>
                </a:gs>
                <a:gs pos="100000">
                  <a:srgbClr val="16F2CA">
                    <a:alpha val="352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rot="5400000">
              <a:off x="3740100" y="1940241"/>
              <a:ext cx="1663800" cy="1663800"/>
            </a:xfrm>
            <a:prstGeom prst="pie">
              <a:avLst>
                <a:gd fmla="val 10789275" name="adj1"/>
                <a:gd fmla="val 21538361" name="adj2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10800000">
              <a:off x="3301200" y="1501341"/>
              <a:ext cx="2541600" cy="2541600"/>
            </a:xfrm>
            <a:prstGeom prst="pie">
              <a:avLst>
                <a:gd fmla="val 8915027" name="adj1"/>
                <a:gd fmla="val 21567606" name="adj2"/>
              </a:avLst>
            </a:prstGeom>
            <a:gradFill>
              <a:gsLst>
                <a:gs pos="0">
                  <a:schemeClr val="accent1"/>
                </a:gs>
                <a:gs pos="63000">
                  <a:schemeClr val="accent3"/>
                </a:gs>
                <a:gs pos="100000">
                  <a:srgbClr val="16F2CA">
                    <a:alpha val="11372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-5400000">
              <a:off x="2986800" y="1186941"/>
              <a:ext cx="3170400" cy="3170400"/>
            </a:xfrm>
            <a:prstGeom prst="pie">
              <a:avLst>
                <a:gd fmla="val 10789275" name="adj1"/>
                <a:gd fmla="val 16200000" name="adj2"/>
              </a:avLst>
            </a:prstGeom>
            <a:gradFill>
              <a:gsLst>
                <a:gs pos="0">
                  <a:schemeClr val="dk2"/>
                </a:gs>
                <a:gs pos="50000">
                  <a:schemeClr val="lt2"/>
                </a:gs>
                <a:gs pos="100000">
                  <a:srgbClr val="138AF2">
                    <a:alpha val="219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13"/>
            <p:cNvGrpSpPr/>
            <p:nvPr/>
          </p:nvGrpSpPr>
          <p:grpSpPr>
            <a:xfrm>
              <a:off x="4000800" y="2200941"/>
              <a:ext cx="1142400" cy="1142400"/>
              <a:chOff x="4000800" y="2000550"/>
              <a:chExt cx="1142400" cy="1142400"/>
            </a:xfrm>
          </p:grpSpPr>
          <p:sp>
            <p:nvSpPr>
              <p:cNvPr id="59" name="Google Shape;59;p13"/>
              <p:cNvSpPr/>
              <p:nvPr/>
            </p:nvSpPr>
            <p:spPr>
              <a:xfrm rot="10800000">
                <a:off x="4000800" y="2000550"/>
                <a:ext cx="1142400" cy="11424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4182750" y="2182500"/>
                <a:ext cx="778500" cy="778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4331400" y="2331150"/>
                <a:ext cx="481200" cy="4812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56000">
                    <a:srgbClr val="16F2CA"/>
                  </a:gs>
                  <a:gs pos="100000">
                    <a:srgbClr val="16F2CA">
                      <a:alpha val="16078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4416150" y="2415900"/>
                <a:ext cx="311700" cy="311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2"/>
          <p:cNvGrpSpPr/>
          <p:nvPr/>
        </p:nvGrpSpPr>
        <p:grpSpPr>
          <a:xfrm>
            <a:off x="461550" y="1372866"/>
            <a:ext cx="1512600" cy="2531100"/>
            <a:chOff x="461550" y="1372866"/>
            <a:chExt cx="1512600" cy="2531100"/>
          </a:xfrm>
        </p:grpSpPr>
        <p:sp>
          <p:nvSpPr>
            <p:cNvPr id="160" name="Google Shape;160;p22"/>
            <p:cNvSpPr/>
            <p:nvPr/>
          </p:nvSpPr>
          <p:spPr>
            <a:xfrm>
              <a:off x="461550" y="1613466"/>
              <a:ext cx="1512600" cy="2290500"/>
            </a:xfrm>
            <a:prstGeom prst="roundRect">
              <a:avLst>
                <a:gd fmla="val 7143" name="adj"/>
              </a:avLst>
            </a:prstGeom>
            <a:gradFill>
              <a:gsLst>
                <a:gs pos="0">
                  <a:srgbClr val="0CB1F2">
                    <a:alpha val="27058"/>
                  </a:srgbClr>
                </a:gs>
                <a:gs pos="100000">
                  <a:srgbClr val="0CB1F2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977250" y="1372866"/>
              <a:ext cx="481200" cy="481200"/>
            </a:xfrm>
            <a:prstGeom prst="pie">
              <a:avLst>
                <a:gd fmla="val 0" name="adj1"/>
                <a:gd fmla="val 10800160" name="adj2"/>
              </a:avLst>
            </a:prstGeom>
            <a:gradFill>
              <a:gsLst>
                <a:gs pos="0">
                  <a:schemeClr val="lt2"/>
                </a:gs>
                <a:gs pos="60000">
                  <a:schemeClr val="accent1"/>
                </a:gs>
                <a:gs pos="100000">
                  <a:srgbClr val="0CB1F2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rotWithShape="0" algn="bl" dir="5280000" dist="38100">
                <a:schemeClr val="lt2">
                  <a:alpha val="1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22"/>
          <p:cNvGrpSpPr/>
          <p:nvPr/>
        </p:nvGrpSpPr>
        <p:grpSpPr>
          <a:xfrm>
            <a:off x="2138625" y="1372866"/>
            <a:ext cx="1512600" cy="2531100"/>
            <a:chOff x="2138625" y="1372866"/>
            <a:chExt cx="1512600" cy="2531100"/>
          </a:xfrm>
        </p:grpSpPr>
        <p:sp>
          <p:nvSpPr>
            <p:cNvPr id="163" name="Google Shape;163;p22"/>
            <p:cNvSpPr/>
            <p:nvPr/>
          </p:nvSpPr>
          <p:spPr>
            <a:xfrm>
              <a:off x="2138625" y="1613466"/>
              <a:ext cx="1512600" cy="2290500"/>
            </a:xfrm>
            <a:prstGeom prst="roundRect">
              <a:avLst>
                <a:gd fmla="val 7143" name="adj"/>
              </a:avLst>
            </a:prstGeom>
            <a:gradFill>
              <a:gsLst>
                <a:gs pos="0">
                  <a:srgbClr val="16F2CA">
                    <a:alpha val="26666"/>
                  </a:srgbClr>
                </a:gs>
                <a:gs pos="100000">
                  <a:srgbClr val="0CB1F2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2654325" y="1372866"/>
              <a:ext cx="481200" cy="481200"/>
            </a:xfrm>
            <a:prstGeom prst="pie">
              <a:avLst>
                <a:gd fmla="val 0" name="adj1"/>
                <a:gd fmla="val 10800160" name="adj2"/>
              </a:avLst>
            </a:prstGeom>
            <a:gradFill>
              <a:gsLst>
                <a:gs pos="0">
                  <a:srgbClr val="11D9D9">
                    <a:alpha val="0"/>
                  </a:srgbClr>
                </a:gs>
                <a:gs pos="14000">
                  <a:srgbClr val="11D9D9">
                    <a:alpha val="62745"/>
                  </a:srgbClr>
                </a:gs>
                <a:gs pos="100000">
                  <a:schemeClr val="accent2"/>
                </a:gs>
              </a:gsLst>
              <a:lin ang="18900044" scaled="0"/>
            </a:gradFill>
            <a:ln>
              <a:noFill/>
            </a:ln>
            <a:effectLst>
              <a:outerShdw rotWithShape="0" algn="bl" dir="5280000" dist="38100">
                <a:schemeClr val="lt2">
                  <a:alpha val="1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22"/>
          <p:cNvGrpSpPr/>
          <p:nvPr/>
        </p:nvGrpSpPr>
        <p:grpSpPr>
          <a:xfrm>
            <a:off x="3815700" y="1372866"/>
            <a:ext cx="1512600" cy="2531100"/>
            <a:chOff x="3815700" y="1372866"/>
            <a:chExt cx="1512600" cy="2531100"/>
          </a:xfrm>
        </p:grpSpPr>
        <p:sp>
          <p:nvSpPr>
            <p:cNvPr id="166" name="Google Shape;166;p22"/>
            <p:cNvSpPr/>
            <p:nvPr/>
          </p:nvSpPr>
          <p:spPr>
            <a:xfrm>
              <a:off x="3815700" y="1613466"/>
              <a:ext cx="1512600" cy="2290500"/>
            </a:xfrm>
            <a:prstGeom prst="roundRect">
              <a:avLst>
                <a:gd fmla="val 7143" name="adj"/>
              </a:avLst>
            </a:prstGeom>
            <a:gradFill>
              <a:gsLst>
                <a:gs pos="0">
                  <a:srgbClr val="0CB1F2">
                    <a:alpha val="27058"/>
                  </a:srgbClr>
                </a:gs>
                <a:gs pos="100000">
                  <a:srgbClr val="0CB1F2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4331400" y="1372866"/>
              <a:ext cx="481200" cy="481200"/>
            </a:xfrm>
            <a:prstGeom prst="pie">
              <a:avLst>
                <a:gd fmla="val 0" name="adj1"/>
                <a:gd fmla="val 10800160" name="adj2"/>
              </a:avLst>
            </a:prstGeom>
            <a:gradFill>
              <a:gsLst>
                <a:gs pos="0">
                  <a:schemeClr val="lt2"/>
                </a:gs>
                <a:gs pos="60000">
                  <a:schemeClr val="accent1"/>
                </a:gs>
                <a:gs pos="100000">
                  <a:srgbClr val="0CB1F2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rotWithShape="0" algn="bl" dir="5280000" dist="38100">
                <a:schemeClr val="lt2">
                  <a:alpha val="1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2"/>
          <p:cNvSpPr txBox="1"/>
          <p:nvPr>
            <p:ph type="title"/>
          </p:nvPr>
        </p:nvSpPr>
        <p:spPr>
          <a:xfrm>
            <a:off x="470400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 programme</a:t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534136" y="2375038"/>
            <a:ext cx="13674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Les matins, de 10h à 12h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Avec un modèle mathématique simple !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70" name="Google Shape;170;p22"/>
          <p:cNvGrpSpPr/>
          <p:nvPr/>
        </p:nvGrpSpPr>
        <p:grpSpPr>
          <a:xfrm>
            <a:off x="5492775" y="1372866"/>
            <a:ext cx="1512600" cy="2531100"/>
            <a:chOff x="5492775" y="1372866"/>
            <a:chExt cx="1512600" cy="2531100"/>
          </a:xfrm>
        </p:grpSpPr>
        <p:sp>
          <p:nvSpPr>
            <p:cNvPr id="171" name="Google Shape;171;p22"/>
            <p:cNvSpPr/>
            <p:nvPr/>
          </p:nvSpPr>
          <p:spPr>
            <a:xfrm>
              <a:off x="5492775" y="1613466"/>
              <a:ext cx="1512600" cy="2290500"/>
            </a:xfrm>
            <a:prstGeom prst="roundRect">
              <a:avLst>
                <a:gd fmla="val 7143" name="adj"/>
              </a:avLst>
            </a:prstGeom>
            <a:gradFill>
              <a:gsLst>
                <a:gs pos="0">
                  <a:srgbClr val="16F2CA">
                    <a:alpha val="26666"/>
                  </a:srgbClr>
                </a:gs>
                <a:gs pos="100000">
                  <a:srgbClr val="0CB1F2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6008475" y="1372866"/>
              <a:ext cx="481200" cy="481200"/>
            </a:xfrm>
            <a:prstGeom prst="pie">
              <a:avLst>
                <a:gd fmla="val 0" name="adj1"/>
                <a:gd fmla="val 10800160" name="adj2"/>
              </a:avLst>
            </a:prstGeom>
            <a:gradFill>
              <a:gsLst>
                <a:gs pos="0">
                  <a:srgbClr val="11D9D9">
                    <a:alpha val="0"/>
                  </a:srgbClr>
                </a:gs>
                <a:gs pos="14000">
                  <a:srgbClr val="11D9D9">
                    <a:alpha val="62745"/>
                  </a:srgbClr>
                </a:gs>
                <a:gs pos="100000">
                  <a:schemeClr val="accent2"/>
                </a:gs>
              </a:gsLst>
              <a:lin ang="18900044" scaled="0"/>
            </a:gradFill>
            <a:ln>
              <a:noFill/>
            </a:ln>
            <a:effectLst>
              <a:outerShdw rotWithShape="0" algn="bl" dir="5280000" dist="38100">
                <a:schemeClr val="lt2">
                  <a:alpha val="1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22"/>
          <p:cNvGrpSpPr/>
          <p:nvPr/>
        </p:nvGrpSpPr>
        <p:grpSpPr>
          <a:xfrm>
            <a:off x="7169850" y="1372866"/>
            <a:ext cx="1512600" cy="2531100"/>
            <a:chOff x="7169850" y="1372866"/>
            <a:chExt cx="1512600" cy="2531100"/>
          </a:xfrm>
        </p:grpSpPr>
        <p:sp>
          <p:nvSpPr>
            <p:cNvPr id="174" name="Google Shape;174;p22"/>
            <p:cNvSpPr/>
            <p:nvPr/>
          </p:nvSpPr>
          <p:spPr>
            <a:xfrm>
              <a:off x="7169850" y="1613466"/>
              <a:ext cx="1512600" cy="2290500"/>
            </a:xfrm>
            <a:prstGeom prst="roundRect">
              <a:avLst>
                <a:gd fmla="val 7143" name="adj"/>
              </a:avLst>
            </a:prstGeom>
            <a:gradFill>
              <a:gsLst>
                <a:gs pos="0">
                  <a:srgbClr val="0CB1F2">
                    <a:alpha val="27058"/>
                  </a:srgbClr>
                </a:gs>
                <a:gs pos="100000">
                  <a:srgbClr val="0CB1F2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7685550" y="1372866"/>
              <a:ext cx="481200" cy="481200"/>
            </a:xfrm>
            <a:prstGeom prst="pie">
              <a:avLst>
                <a:gd fmla="val 0" name="adj1"/>
                <a:gd fmla="val 10800160" name="adj2"/>
              </a:avLst>
            </a:prstGeom>
            <a:gradFill>
              <a:gsLst>
                <a:gs pos="0">
                  <a:schemeClr val="lt2"/>
                </a:gs>
                <a:gs pos="60000">
                  <a:schemeClr val="accent1"/>
                </a:gs>
                <a:gs pos="100000">
                  <a:srgbClr val="0CB1F2">
                    <a:alpha val="0"/>
                  </a:srgbClr>
                </a:gs>
              </a:gsLst>
              <a:lin ang="2700006" scaled="0"/>
            </a:gradFill>
            <a:ln>
              <a:noFill/>
            </a:ln>
            <a:effectLst>
              <a:outerShdw rotWithShape="0" algn="bl" dir="5280000" dist="38100">
                <a:schemeClr val="lt2">
                  <a:alpha val="1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2"/>
          <p:cNvSpPr/>
          <p:nvPr/>
        </p:nvSpPr>
        <p:spPr>
          <a:xfrm>
            <a:off x="534146" y="2151262"/>
            <a:ext cx="136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 la théorie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2211211" y="2375038"/>
            <a:ext cx="13674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 fin de matinée ou l'après-midi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2211221" y="2151262"/>
            <a:ext cx="136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Des TDs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3888286" y="2375038"/>
            <a:ext cx="13674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Paul-Émile for the win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3888296" y="2151262"/>
            <a:ext cx="136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Des TPs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5565361" y="2375038"/>
            <a:ext cx="13674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Miam !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5502826" y="2151250"/>
            <a:ext cx="156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Mini-magnums*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7242436" y="2375038"/>
            <a:ext cx="13674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On espère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7242446" y="2151262"/>
            <a:ext cx="136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Du fun</a:t>
            </a:r>
            <a:endParaRPr sz="18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4992825" y="4629300"/>
            <a:ext cx="39933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* Fournis avec du contrôle continu (et un partiel)</a:t>
            </a:r>
            <a:endParaRPr i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1846800" y="829300"/>
            <a:ext cx="5450400" cy="22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Une pincée de </a:t>
            </a:r>
            <a:br>
              <a:rPr lang="en" sz="4500"/>
            </a:br>
            <a:r>
              <a:rPr lang="en" sz="4500"/>
              <a:t>physique quantique</a:t>
            </a:r>
            <a:endParaRPr sz="4500"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809000" y="3372250"/>
            <a:ext cx="55260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Deux expériences de pensée :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Petit Anatole et le manège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JA et le ice bucket challenge quantique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3450" y="401100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Petit Anatole et le manège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125674" y="1385800"/>
            <a:ext cx="476700" cy="4818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chemeClr val="lt2"/>
              </a:gs>
              <a:gs pos="100000">
                <a:srgbClr val="138AF2">
                  <a:alpha val="2196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234552" y="1501483"/>
            <a:ext cx="258900" cy="2616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rgbClr val="11D2DE">
                  <a:alpha val="9803"/>
                </a:srgbClr>
              </a:gs>
              <a:gs pos="100000">
                <a:srgbClr val="16F2CA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 rot="10800000">
            <a:off x="4125431" y="2570786"/>
            <a:ext cx="476700" cy="481800"/>
          </a:xfrm>
          <a:prstGeom prst="ellipse">
            <a:avLst/>
          </a:prstGeom>
          <a:gradFill>
            <a:gsLst>
              <a:gs pos="0">
                <a:schemeClr val="accent2"/>
              </a:gs>
              <a:gs pos="27000">
                <a:srgbClr val="16F2CA"/>
              </a:gs>
              <a:gs pos="100000">
                <a:srgbClr val="16F2CA">
                  <a:alpha val="16078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663018" y="1418534"/>
            <a:ext cx="18120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La famille d'Anatole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4363898" y="1623991"/>
            <a:ext cx="1179900" cy="570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9" name="Google Shape;79;p15"/>
          <p:cNvSpPr txBox="1"/>
          <p:nvPr/>
        </p:nvSpPr>
        <p:spPr>
          <a:xfrm flipH="1">
            <a:off x="3457835" y="2980490"/>
            <a:ext cx="18120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Manège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80" name="Google Shape;80;p15"/>
          <p:cNvGrpSpPr/>
          <p:nvPr/>
        </p:nvGrpSpPr>
        <p:grpSpPr>
          <a:xfrm>
            <a:off x="2294796" y="2116085"/>
            <a:ext cx="4855022" cy="2209522"/>
            <a:chOff x="2294796" y="2116085"/>
            <a:chExt cx="4855022" cy="2209522"/>
          </a:xfrm>
        </p:grpSpPr>
        <p:sp>
          <p:nvSpPr>
            <p:cNvPr id="81" name="Google Shape;81;p15"/>
            <p:cNvSpPr/>
            <p:nvPr/>
          </p:nvSpPr>
          <p:spPr>
            <a:xfrm>
              <a:off x="4125674" y="3843807"/>
              <a:ext cx="476700" cy="481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27000">
                  <a:srgbClr val="16F2CA"/>
                </a:gs>
                <a:gs pos="100000">
                  <a:srgbClr val="16F2CA">
                    <a:alpha val="16078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234552" y="3959491"/>
              <a:ext cx="258900" cy="261600"/>
            </a:xfrm>
            <a:prstGeom prst="ellipse">
              <a:avLst/>
            </a:prstGeom>
            <a:gradFill>
              <a:gsLst>
                <a:gs pos="0">
                  <a:srgbClr val="C5FFFF"/>
                </a:gs>
                <a:gs pos="50000">
                  <a:srgbClr val="EAFFFF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5337819" y="3876542"/>
              <a:ext cx="1812000" cy="4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Petit Anatole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84" name="Google Shape;84;p15"/>
            <p:cNvCxnSpPr/>
            <p:nvPr/>
          </p:nvCxnSpPr>
          <p:spPr>
            <a:xfrm>
              <a:off x="4363898" y="4081998"/>
              <a:ext cx="1179900" cy="5700"/>
            </a:xfrm>
            <a:prstGeom prst="straightConnector1">
              <a:avLst/>
            </a:prstGeom>
            <a:noFill/>
            <a:ln cap="rnd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85" name="Google Shape;85;p15"/>
            <p:cNvSpPr/>
            <p:nvPr/>
          </p:nvSpPr>
          <p:spPr>
            <a:xfrm rot="-2171592">
              <a:off x="2517841" y="2334153"/>
              <a:ext cx="1005910" cy="1101539"/>
            </a:xfrm>
            <a:prstGeom prst="bentArrow">
              <a:avLst>
                <a:gd fmla="val 6817" name="adj1"/>
                <a:gd fmla="val 10840" name="adj2"/>
                <a:gd fmla="val 17693" name="adj3"/>
                <a:gd fmla="val 75056" name="adj4"/>
              </a:avLst>
            </a:prstGeom>
            <a:gradFill>
              <a:gsLst>
                <a:gs pos="0">
                  <a:srgbClr val="11D9D9">
                    <a:alpha val="29803"/>
                  </a:srgbClr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 flipH="1" rot="2171592">
              <a:off x="5492866" y="2310515"/>
              <a:ext cx="1005910" cy="1101539"/>
            </a:xfrm>
            <a:prstGeom prst="bentArrow">
              <a:avLst>
                <a:gd fmla="val 6817" name="adj1"/>
                <a:gd fmla="val 10840" name="adj2"/>
                <a:gd fmla="val 17693" name="adj3"/>
                <a:gd fmla="val 75056" name="adj4"/>
              </a:avLst>
            </a:prstGeom>
            <a:gradFill>
              <a:gsLst>
                <a:gs pos="0">
                  <a:srgbClr val="11D9D9">
                    <a:alpha val="29803"/>
                  </a:srgbClr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3457824" y="1846032"/>
            <a:ext cx="476700" cy="481800"/>
            <a:chOff x="2872049" y="3989032"/>
            <a:chExt cx="476700" cy="481800"/>
          </a:xfrm>
        </p:grpSpPr>
        <p:sp>
          <p:nvSpPr>
            <p:cNvPr id="88" name="Google Shape;88;p15"/>
            <p:cNvSpPr/>
            <p:nvPr/>
          </p:nvSpPr>
          <p:spPr>
            <a:xfrm>
              <a:off x="2872049" y="3989032"/>
              <a:ext cx="476700" cy="481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27000">
                  <a:srgbClr val="16F2CA"/>
                </a:gs>
                <a:gs pos="100000">
                  <a:srgbClr val="16F2CA">
                    <a:alpha val="16078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980927" y="4104716"/>
              <a:ext cx="258900" cy="261600"/>
            </a:xfrm>
            <a:prstGeom prst="ellipse">
              <a:avLst/>
            </a:prstGeom>
            <a:gradFill>
              <a:gsLst>
                <a:gs pos="0">
                  <a:srgbClr val="C5FFFF"/>
                </a:gs>
                <a:gs pos="50000">
                  <a:srgbClr val="EAFFFF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15"/>
          <p:cNvGrpSpPr/>
          <p:nvPr/>
        </p:nvGrpSpPr>
        <p:grpSpPr>
          <a:xfrm>
            <a:off x="4793524" y="1824707"/>
            <a:ext cx="476700" cy="481800"/>
            <a:chOff x="2872049" y="3989032"/>
            <a:chExt cx="476700" cy="481800"/>
          </a:xfrm>
        </p:grpSpPr>
        <p:sp>
          <p:nvSpPr>
            <p:cNvPr id="91" name="Google Shape;91;p15"/>
            <p:cNvSpPr/>
            <p:nvPr/>
          </p:nvSpPr>
          <p:spPr>
            <a:xfrm>
              <a:off x="2872049" y="3989032"/>
              <a:ext cx="476700" cy="481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27000">
                  <a:srgbClr val="16F2CA"/>
                </a:gs>
                <a:gs pos="100000">
                  <a:srgbClr val="16F2CA">
                    <a:alpha val="16078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980927" y="4104716"/>
              <a:ext cx="258900" cy="261600"/>
            </a:xfrm>
            <a:prstGeom prst="ellipse">
              <a:avLst/>
            </a:prstGeom>
            <a:gradFill>
              <a:gsLst>
                <a:gs pos="0">
                  <a:srgbClr val="C5FFFF"/>
                </a:gs>
                <a:gs pos="50000">
                  <a:srgbClr val="EAFFFF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5"/>
          <p:cNvSpPr/>
          <p:nvPr/>
        </p:nvSpPr>
        <p:spPr>
          <a:xfrm rot="-5400000">
            <a:off x="3061675" y="2777375"/>
            <a:ext cx="1269000" cy="63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16F2CA">
                  <a:alpha val="36470"/>
                </a:srgbClr>
              </a:gs>
              <a:gs pos="100000">
                <a:srgbClr val="0CB1F2">
                  <a:alpha val="42352"/>
                </a:srgbClr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453450" y="401100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 et le ice bucket challenge quantique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850" y="946000"/>
            <a:ext cx="3956400" cy="39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175" y="946000"/>
            <a:ext cx="826875" cy="9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ctrTitle"/>
          </p:nvPr>
        </p:nvSpPr>
        <p:spPr>
          <a:xfrm>
            <a:off x="1846800" y="829300"/>
            <a:ext cx="5450400" cy="22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Dans la réalité</a:t>
            </a:r>
            <a:endParaRPr sz="4500"/>
          </a:p>
        </p:txBody>
      </p:sp>
      <p:sp>
        <p:nvSpPr>
          <p:cNvPr id="106" name="Google Shape;106;p17"/>
          <p:cNvSpPr txBox="1"/>
          <p:nvPr>
            <p:ph idx="1" type="subTitle"/>
          </p:nvPr>
        </p:nvSpPr>
        <p:spPr>
          <a:xfrm>
            <a:off x="1809000" y="3372250"/>
            <a:ext cx="55260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Un peu d'histoire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La "suprématie quantique"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L'algorithme de Shor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Notre atelier ensemble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70400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et la "suprématie quantique"</a:t>
            </a:r>
            <a:endParaRPr/>
          </a:p>
        </p:txBody>
      </p:sp>
      <p:pic>
        <p:nvPicPr>
          <p:cNvPr descr="We’re marking a major milestone in quantum computing research that opens up new possibilities for this technology. Learn how the Google AI Quantum team demonstrated how a quantum computer can perform a task no classical computer can in an experiment called &quot;quantum supremacy.&quot;&#10;&#10;Subscribe to our Channel: https://www.youtube.com/google&#10;Tweet with us on Twitter: https://twitter.com/google&#10;Follow us on Instagram: https://www.instagram.com/google&#10;Join us on Facebook: https://www.facebook.com/Google" id="112" name="Google Shape;112;p18" title="Demonstrating Quantum Supremac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046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9"/>
          <p:cNvGrpSpPr/>
          <p:nvPr/>
        </p:nvGrpSpPr>
        <p:grpSpPr>
          <a:xfrm>
            <a:off x="456977" y="1636956"/>
            <a:ext cx="8229947" cy="2421650"/>
            <a:chOff x="456977" y="1636956"/>
            <a:chExt cx="8229947" cy="2421650"/>
          </a:xfrm>
        </p:grpSpPr>
        <p:grpSp>
          <p:nvGrpSpPr>
            <p:cNvPr id="118" name="Google Shape;118;p19"/>
            <p:cNvGrpSpPr/>
            <p:nvPr/>
          </p:nvGrpSpPr>
          <p:grpSpPr>
            <a:xfrm>
              <a:off x="456977" y="1636956"/>
              <a:ext cx="8229947" cy="2421650"/>
              <a:chOff x="456977" y="1636956"/>
              <a:chExt cx="8229947" cy="2421650"/>
            </a:xfrm>
          </p:grpSpPr>
          <p:sp>
            <p:nvSpPr>
              <p:cNvPr id="119" name="Google Shape;119;p19"/>
              <p:cNvSpPr/>
              <p:nvPr/>
            </p:nvSpPr>
            <p:spPr>
              <a:xfrm rot="10800000">
                <a:off x="456977" y="1636956"/>
                <a:ext cx="2535000" cy="2421600"/>
              </a:xfrm>
              <a:prstGeom prst="pie">
                <a:avLst>
                  <a:gd fmla="val 0" name="adj1"/>
                  <a:gd fmla="val 10803123" name="adj2"/>
                </a:avLst>
              </a:prstGeom>
              <a:gradFill>
                <a:gsLst>
                  <a:gs pos="0">
                    <a:srgbClr val="11D9D9">
                      <a:alpha val="2392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9"/>
              <p:cNvSpPr/>
              <p:nvPr/>
            </p:nvSpPr>
            <p:spPr>
              <a:xfrm>
                <a:off x="2355342" y="1637006"/>
                <a:ext cx="2535000" cy="2421600"/>
              </a:xfrm>
              <a:prstGeom prst="pie">
                <a:avLst>
                  <a:gd fmla="val 0" name="adj1"/>
                  <a:gd fmla="val 10803123" name="adj2"/>
                </a:avLst>
              </a:prstGeom>
              <a:gradFill>
                <a:gsLst>
                  <a:gs pos="0">
                    <a:srgbClr val="11D9D9">
                      <a:alpha val="23921"/>
                    </a:srgbClr>
                  </a:gs>
                  <a:gs pos="100000">
                    <a:srgbClr val="0CB1F2">
                      <a:alpha val="1098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9"/>
              <p:cNvSpPr/>
              <p:nvPr/>
            </p:nvSpPr>
            <p:spPr>
              <a:xfrm rot="10800000">
                <a:off x="4253558" y="1636956"/>
                <a:ext cx="2535000" cy="2421600"/>
              </a:xfrm>
              <a:prstGeom prst="pie">
                <a:avLst>
                  <a:gd fmla="val 0" name="adj1"/>
                  <a:gd fmla="val 10803123" name="adj2"/>
                </a:avLst>
              </a:prstGeom>
              <a:gradFill>
                <a:gsLst>
                  <a:gs pos="0">
                    <a:srgbClr val="11D9D9">
                      <a:alpha val="23921"/>
                    </a:srgbClr>
                  </a:gs>
                  <a:gs pos="100000">
                    <a:srgbClr val="0CB1F2">
                      <a:alpha val="1098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9"/>
              <p:cNvSpPr/>
              <p:nvPr/>
            </p:nvSpPr>
            <p:spPr>
              <a:xfrm>
                <a:off x="6151923" y="1637006"/>
                <a:ext cx="2535000" cy="2421600"/>
              </a:xfrm>
              <a:prstGeom prst="pie">
                <a:avLst>
                  <a:gd fmla="val 0" name="adj1"/>
                  <a:gd fmla="val 10803123" name="adj2"/>
                </a:avLst>
              </a:prstGeom>
              <a:gradFill>
                <a:gsLst>
                  <a:gs pos="0">
                    <a:srgbClr val="11D9D9">
                      <a:alpha val="23921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" name="Google Shape;123;p19"/>
            <p:cNvSpPr/>
            <p:nvPr/>
          </p:nvSpPr>
          <p:spPr>
            <a:xfrm>
              <a:off x="1168905" y="2293081"/>
              <a:ext cx="1109400" cy="11094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6250"/>
                  </a:schemeClr>
                </a:gs>
                <a:gs pos="63000">
                  <a:srgbClr val="16F2CA">
                    <a:alpha val="29803"/>
                    <a:alpha val="56250"/>
                  </a:srgbClr>
                </a:gs>
                <a:gs pos="100000">
                  <a:srgbClr val="16F2CA">
                    <a:alpha val="0"/>
                    <a:alpha val="56250"/>
                  </a:srgbClr>
                </a:gs>
              </a:gsLst>
              <a:lin ang="5400700" scaled="0"/>
            </a:gradFill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3070011" y="2294581"/>
              <a:ext cx="1106400" cy="11064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6250"/>
                  </a:schemeClr>
                </a:gs>
                <a:gs pos="63000">
                  <a:srgbClr val="16F2CA">
                    <a:alpha val="29803"/>
                    <a:alpha val="56250"/>
                  </a:srgbClr>
                </a:gs>
                <a:gs pos="100000">
                  <a:srgbClr val="16F2CA">
                    <a:alpha val="0"/>
                    <a:alpha val="56250"/>
                  </a:srgbClr>
                </a:gs>
              </a:gsLst>
              <a:lin ang="16200038" scaled="0"/>
            </a:gradFill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4968117" y="2294581"/>
              <a:ext cx="1106400" cy="11064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6250"/>
                  </a:schemeClr>
                </a:gs>
                <a:gs pos="63000">
                  <a:srgbClr val="16F2CA">
                    <a:alpha val="29803"/>
                    <a:alpha val="56250"/>
                  </a:srgbClr>
                </a:gs>
                <a:gs pos="100000">
                  <a:srgbClr val="16F2CA">
                    <a:alpha val="0"/>
                    <a:alpha val="56250"/>
                  </a:srgbClr>
                </a:gs>
              </a:gsLst>
              <a:lin ang="16200038" scaled="0"/>
            </a:gradFill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6866223" y="2294581"/>
              <a:ext cx="1106400" cy="1106400"/>
            </a:xfrm>
            <a:prstGeom prst="ellipse">
              <a:avLst/>
            </a:prstGeom>
            <a:gradFill>
              <a:gsLst>
                <a:gs pos="0">
                  <a:schemeClr val="accent1">
                    <a:alpha val="56250"/>
                  </a:schemeClr>
                </a:gs>
                <a:gs pos="63000">
                  <a:srgbClr val="16F2CA">
                    <a:alpha val="29803"/>
                    <a:alpha val="56250"/>
                  </a:srgbClr>
                </a:gs>
                <a:gs pos="100000">
                  <a:srgbClr val="16F2CA">
                    <a:alpha val="0"/>
                    <a:alpha val="56250"/>
                  </a:srgbClr>
                </a:gs>
              </a:gsLst>
              <a:lin ang="5400700" scaled="0"/>
            </a:gradFill>
            <a:ln cap="flat" cmpd="sng" w="152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9"/>
          <p:cNvSpPr txBox="1"/>
          <p:nvPr>
            <p:ph type="title"/>
          </p:nvPr>
        </p:nvSpPr>
        <p:spPr>
          <a:xfrm>
            <a:off x="470400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 peu d'histoire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934427" y="3597376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Richard Feynman en pressent les possibilités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1360605" y="2710831"/>
            <a:ext cx="7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1981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2832792" y="1359830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Peter Shor et</a:t>
            </a:r>
            <a:b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l'algorithme de Shor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3246558" y="2697181"/>
            <a:ext cx="7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1994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4731008" y="3597376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5144664" y="2697181"/>
            <a:ext cx="7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1998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6629373" y="1359830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Google "atteint" la "suprématie quantique"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7042771" y="2697181"/>
            <a:ext cx="7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2019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717617" y="3597380"/>
            <a:ext cx="1580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Premier ordinateur quantique à 2 qubits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70400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 exemple d'algorithme : Shor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050" y="997300"/>
            <a:ext cx="2653985" cy="3942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4861368" y="2352584"/>
            <a:ext cx="18120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Moustache de légende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44" name="Google Shape;144;p20"/>
          <p:cNvCxnSpPr>
            <a:endCxn id="143" idx="1"/>
          </p:cNvCxnSpPr>
          <p:nvPr/>
        </p:nvCxnSpPr>
        <p:spPr>
          <a:xfrm>
            <a:off x="3218268" y="2563334"/>
            <a:ext cx="1643100" cy="300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5" name="Google Shape;145;p20"/>
          <p:cNvSpPr txBox="1"/>
          <p:nvPr/>
        </p:nvSpPr>
        <p:spPr>
          <a:xfrm>
            <a:off x="4861368" y="1967734"/>
            <a:ext cx="18120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Lunettes quantiques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46" name="Google Shape;146;p20"/>
          <p:cNvCxnSpPr/>
          <p:nvPr/>
        </p:nvCxnSpPr>
        <p:spPr>
          <a:xfrm flipH="1" rot="10800000">
            <a:off x="3567418" y="2180584"/>
            <a:ext cx="1289100" cy="180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7" name="Google Shape;147;p20"/>
          <p:cNvSpPr txBox="1"/>
          <p:nvPr/>
        </p:nvSpPr>
        <p:spPr>
          <a:xfrm>
            <a:off x="4895468" y="3790734"/>
            <a:ext cx="18120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Chemise PhD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48" name="Google Shape;148;p20"/>
          <p:cNvCxnSpPr/>
          <p:nvPr/>
        </p:nvCxnSpPr>
        <p:spPr>
          <a:xfrm flipH="1" rot="10800000">
            <a:off x="3601518" y="4003584"/>
            <a:ext cx="1289100" cy="180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470400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 exemple d'algorithme : Shor</a:t>
            </a:r>
            <a:endParaRPr/>
          </a:p>
        </p:txBody>
      </p:sp>
      <p:pic>
        <p:nvPicPr>
          <p:cNvPr descr="A gate by gate breakdown of the 7-qubit Shor's algorithm circuit used... |  Download Scientific Diagram"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51" y="1616300"/>
            <a:ext cx="8617275" cy="25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uturistic Holographic Infographics by Slidesgo">
  <a:themeElements>
    <a:clrScheme name="Simple Light">
      <a:dk1>
        <a:srgbClr val="000000"/>
      </a:dk1>
      <a:lt1>
        <a:srgbClr val="FFFFFF"/>
      </a:lt1>
      <a:dk2>
        <a:srgbClr val="183459"/>
      </a:dk2>
      <a:lt2>
        <a:srgbClr val="138AF2"/>
      </a:lt2>
      <a:accent1>
        <a:srgbClr val="0CB1F2"/>
      </a:accent1>
      <a:accent2>
        <a:srgbClr val="11D9D9"/>
      </a:accent2>
      <a:accent3>
        <a:srgbClr val="16F2CA"/>
      </a:accent3>
      <a:accent4>
        <a:srgbClr val="138AF2"/>
      </a:accent4>
      <a:accent5>
        <a:srgbClr val="0CB1F2"/>
      </a:accent5>
      <a:accent6>
        <a:srgbClr val="18345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