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Fira Sans Extra Condensed Medium"/>
      <p:regular r:id="rId26"/>
      <p:bold r:id="rId27"/>
      <p:italic r:id="rId28"/>
      <p:boldItalic r:id="rId29"/>
    </p:embeddedFont>
    <p:embeddedFont>
      <p:font typeface="Fira Sans"/>
      <p:regular r:id="rId30"/>
      <p:bold r:id="rId31"/>
      <p:italic r:id="rId32"/>
      <p:boldItalic r:id="rId33"/>
    </p:embeddedFont>
    <p:embeddedFont>
      <p:font typeface="Fira Sans Extra Condensed"/>
      <p:regular r:id="rId34"/>
      <p:bold r:id="rId35"/>
      <p:italic r:id="rId36"/>
      <p:boldItalic r:id="rId37"/>
    </p:embeddedFont>
    <p:embeddedFont>
      <p:font typeface="Fira Sans Extra Condensed SemiBold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SemiBold-italic.fntdata"/><Relationship Id="rId20" Type="http://schemas.openxmlformats.org/officeDocument/2006/relationships/slide" Target="slides/slide16.xml"/><Relationship Id="rId41" Type="http://schemas.openxmlformats.org/officeDocument/2006/relationships/font" Target="fonts/FiraSansExtraCondensedSemiBold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regular.fntdata"/><Relationship Id="rId25" Type="http://schemas.openxmlformats.org/officeDocument/2006/relationships/slide" Target="slides/slide21.xml"/><Relationship Id="rId28" Type="http://schemas.openxmlformats.org/officeDocument/2006/relationships/font" Target="fonts/FiraSansExtraCondensedMedium-italic.fntdata"/><Relationship Id="rId27" Type="http://schemas.openxmlformats.org/officeDocument/2006/relationships/font" Target="fonts/FiraSansExtraCondensed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-bold.fntdata"/><Relationship Id="rId30" Type="http://schemas.openxmlformats.org/officeDocument/2006/relationships/font" Target="fonts/FiraSans-regular.fntdata"/><Relationship Id="rId11" Type="http://schemas.openxmlformats.org/officeDocument/2006/relationships/slide" Target="slides/slide7.xml"/><Relationship Id="rId33" Type="http://schemas.openxmlformats.org/officeDocument/2006/relationships/font" Target="fonts/FiraSans-boldItalic.fntdata"/><Relationship Id="rId10" Type="http://schemas.openxmlformats.org/officeDocument/2006/relationships/slide" Target="slides/slide6.xml"/><Relationship Id="rId32" Type="http://schemas.openxmlformats.org/officeDocument/2006/relationships/font" Target="fonts/FiraSans-italic.fntdata"/><Relationship Id="rId13" Type="http://schemas.openxmlformats.org/officeDocument/2006/relationships/slide" Target="slides/slide9.xml"/><Relationship Id="rId35" Type="http://schemas.openxmlformats.org/officeDocument/2006/relationships/font" Target="fonts/FiraSansExtraCondensed-bold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-regular.fntdata"/><Relationship Id="rId15" Type="http://schemas.openxmlformats.org/officeDocument/2006/relationships/slide" Target="slides/slide11.xml"/><Relationship Id="rId37" Type="http://schemas.openxmlformats.org/officeDocument/2006/relationships/font" Target="fonts/FiraSansExtraCondensed-boldItalic.fntdata"/><Relationship Id="rId14" Type="http://schemas.openxmlformats.org/officeDocument/2006/relationships/slide" Target="slides/slide10.xml"/><Relationship Id="rId36" Type="http://schemas.openxmlformats.org/officeDocument/2006/relationships/font" Target="fonts/FiraSansExtraCondensed-italic.fntdata"/><Relationship Id="rId17" Type="http://schemas.openxmlformats.org/officeDocument/2006/relationships/slide" Target="slides/slide13.xml"/><Relationship Id="rId39" Type="http://schemas.openxmlformats.org/officeDocument/2006/relationships/font" Target="fonts/FiraSansExtraCondensedSemiBold-bold.fntdata"/><Relationship Id="rId16" Type="http://schemas.openxmlformats.org/officeDocument/2006/relationships/slide" Target="slides/slide12.xml"/><Relationship Id="rId38" Type="http://schemas.openxmlformats.org/officeDocument/2006/relationships/font" Target="fonts/FiraSansExtraCondensedSemiBold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ea72f4a77_6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8ea72f4a77_6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87fab33d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87fab33d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87fab33d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87fab33d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87fab33d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987fab33d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89b573cc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89b573cc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87fab33d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87fab33d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87fab33d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87fab33d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87fab33d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987fab33d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87fab33d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87fab33d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87fab33d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87fab33d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987fab33d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987fab33d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220d3c1c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220d3c1c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987fab33d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987fab33d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987fab33d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987fab33d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220d3c1c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220d3c1c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879fe36a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879fe36a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879fe36a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879fe36a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879fe36a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879fe36a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879fe36a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879fe36a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879fe36a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879fe36a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87fab33d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87fab33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695919" y="1058866"/>
            <a:ext cx="3889200" cy="22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70225" y="3372241"/>
            <a:ext cx="3940500" cy="3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70400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70400" y="1031250"/>
            <a:ext cx="8203200" cy="3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70400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70400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0400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0400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4695919" y="1058866"/>
            <a:ext cx="3889200" cy="22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Partie 1</a:t>
            </a:r>
            <a:endParaRPr/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4670225" y="3372241"/>
            <a:ext cx="3940500" cy="3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Pré-requis mathématiques à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l'informatique quantique</a:t>
            </a:r>
            <a:endParaRPr/>
          </a:p>
        </p:txBody>
      </p:sp>
      <p:grpSp>
        <p:nvGrpSpPr>
          <p:cNvPr id="53" name="Google Shape;53;p13"/>
          <p:cNvGrpSpPr/>
          <p:nvPr/>
        </p:nvGrpSpPr>
        <p:grpSpPr>
          <a:xfrm flipH="1" rot="5400000">
            <a:off x="-1752514" y="316408"/>
            <a:ext cx="6675277" cy="6675277"/>
            <a:chOff x="2986800" y="1186941"/>
            <a:chExt cx="3170400" cy="3170400"/>
          </a:xfrm>
        </p:grpSpPr>
        <p:sp>
          <p:nvSpPr>
            <p:cNvPr id="54" name="Google Shape;54;p13"/>
            <p:cNvSpPr/>
            <p:nvPr/>
          </p:nvSpPr>
          <p:spPr>
            <a:xfrm>
              <a:off x="3399000" y="1599141"/>
              <a:ext cx="2346000" cy="2346000"/>
            </a:xfrm>
            <a:prstGeom prst="pie">
              <a:avLst>
                <a:gd fmla="val 5451909" name="adj1"/>
                <a:gd fmla="val 16200000" name="adj2"/>
              </a:avLst>
            </a:prstGeom>
            <a:gradFill>
              <a:gsLst>
                <a:gs pos="0">
                  <a:schemeClr val="accent2"/>
                </a:gs>
                <a:gs pos="54000">
                  <a:srgbClr val="14E6D2">
                    <a:alpha val="8627"/>
                  </a:srgbClr>
                </a:gs>
                <a:gs pos="100000">
                  <a:srgbClr val="16F2CA">
                    <a:alpha val="352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 rot="5400000">
              <a:off x="3740100" y="1940241"/>
              <a:ext cx="1663800" cy="1663800"/>
            </a:xfrm>
            <a:prstGeom prst="pie">
              <a:avLst>
                <a:gd fmla="val 10789275" name="adj1"/>
                <a:gd fmla="val 21538361" name="adj2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 rot="10800000">
              <a:off x="3301200" y="1501341"/>
              <a:ext cx="2541600" cy="2541600"/>
            </a:xfrm>
            <a:prstGeom prst="pie">
              <a:avLst>
                <a:gd fmla="val 8915027" name="adj1"/>
                <a:gd fmla="val 21567606" name="adj2"/>
              </a:avLst>
            </a:prstGeom>
            <a:gradFill>
              <a:gsLst>
                <a:gs pos="0">
                  <a:schemeClr val="accent1"/>
                </a:gs>
                <a:gs pos="63000">
                  <a:schemeClr val="accent3"/>
                </a:gs>
                <a:gs pos="100000">
                  <a:srgbClr val="16F2CA">
                    <a:alpha val="11372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rot="-5400000">
              <a:off x="2986800" y="1186941"/>
              <a:ext cx="3170400" cy="3170400"/>
            </a:xfrm>
            <a:prstGeom prst="pie">
              <a:avLst>
                <a:gd fmla="val 10789275" name="adj1"/>
                <a:gd fmla="val 16200000" name="adj2"/>
              </a:avLst>
            </a:prstGeom>
            <a:gradFill>
              <a:gsLst>
                <a:gs pos="0">
                  <a:schemeClr val="dk2"/>
                </a:gs>
                <a:gs pos="50000">
                  <a:schemeClr val="lt2"/>
                </a:gs>
                <a:gs pos="100000">
                  <a:srgbClr val="138AF2">
                    <a:alpha val="2196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" name="Google Shape;58;p13"/>
            <p:cNvGrpSpPr/>
            <p:nvPr/>
          </p:nvGrpSpPr>
          <p:grpSpPr>
            <a:xfrm>
              <a:off x="4000800" y="2200941"/>
              <a:ext cx="1142400" cy="1142400"/>
              <a:chOff x="4000800" y="2000550"/>
              <a:chExt cx="1142400" cy="1142400"/>
            </a:xfrm>
          </p:grpSpPr>
          <p:sp>
            <p:nvSpPr>
              <p:cNvPr id="59" name="Google Shape;59;p13"/>
              <p:cNvSpPr/>
              <p:nvPr/>
            </p:nvSpPr>
            <p:spPr>
              <a:xfrm rot="10800000">
                <a:off x="4000800" y="2000550"/>
                <a:ext cx="1142400" cy="11424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4182750" y="2182500"/>
                <a:ext cx="778500" cy="778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4331400" y="2331150"/>
                <a:ext cx="481200" cy="4812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56000">
                    <a:srgbClr val="16F2CA"/>
                  </a:gs>
                  <a:gs pos="100000">
                    <a:srgbClr val="16F2CA">
                      <a:alpha val="16078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4416150" y="2415900"/>
                <a:ext cx="311700" cy="311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470400" y="415425"/>
            <a:ext cx="16161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Niveau 2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7" name="Google Shape;197;p22"/>
          <p:cNvSpPr txBox="1"/>
          <p:nvPr>
            <p:ph type="title"/>
          </p:nvPr>
        </p:nvSpPr>
        <p:spPr>
          <a:xfrm>
            <a:off x="1928400" y="415425"/>
            <a:ext cx="6600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Les espaces vectoriels complexes : pourquoi ?</a:t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236550" y="1018650"/>
            <a:ext cx="8707800" cy="33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L'algèbre linéaire est le langage de l'informatique quantique :</a:t>
            </a:r>
            <a:endParaRPr sz="2400"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Représente l'état des qubits</a:t>
            </a:r>
            <a:endParaRPr sz="2400"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Représente les </a:t>
            </a:r>
            <a:r>
              <a:rPr b="1" lang="en" sz="2400"/>
              <a:t>opérations</a:t>
            </a:r>
            <a:r>
              <a:rPr lang="en" sz="2400"/>
              <a:t> quantiques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470400" y="415425"/>
            <a:ext cx="16161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Niveau 2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4" name="Google Shape;204;p23"/>
          <p:cNvSpPr txBox="1"/>
          <p:nvPr>
            <p:ph type="title"/>
          </p:nvPr>
        </p:nvSpPr>
        <p:spPr>
          <a:xfrm>
            <a:off x="1928400" y="415425"/>
            <a:ext cx="6600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Les espaces vectoriels complexes : des exemples</a:t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1160250" y="1018650"/>
            <a:ext cx="6823500" cy="33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En algèbre linéaire, l’état d’un qubit est décrit par un vecteur et est représenté par un vecteur colonne </a:t>
            </a:r>
            <a:r>
              <a:rPr lang="en" sz="2450">
                <a:solidFill>
                  <a:schemeClr val="dk1"/>
                </a:solidFill>
              </a:rPr>
              <a:t>  </a:t>
            </a:r>
            <a:r>
              <a:rPr lang="en" sz="2300">
                <a:solidFill>
                  <a:schemeClr val="dk1"/>
                </a:solidFill>
              </a:rPr>
              <a:t>. 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Il est également connu sous le nom de </a:t>
            </a:r>
            <a:r>
              <a:rPr b="1" lang="en" sz="2300">
                <a:solidFill>
                  <a:schemeClr val="dk1"/>
                </a:solidFill>
              </a:rPr>
              <a:t>vecteur d’état quantique</a:t>
            </a:r>
            <a:r>
              <a:rPr lang="en" sz="2300">
                <a:solidFill>
                  <a:schemeClr val="dk1"/>
                </a:solidFill>
              </a:rPr>
              <a:t> et doit remplir cette condition : </a:t>
            </a:r>
            <a:endParaRPr sz="3600"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175" y="3770930"/>
            <a:ext cx="4297625" cy="12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625" y="3377238"/>
            <a:ext cx="1860200" cy="699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8600" y="2272675"/>
            <a:ext cx="406975" cy="4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/>
          <p:nvPr/>
        </p:nvSpPr>
        <p:spPr>
          <a:xfrm>
            <a:off x="199575" y="4181375"/>
            <a:ext cx="25581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Par exemple :</a:t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470400" y="415425"/>
            <a:ext cx="16161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Niveau 2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5" name="Google Shape;215;p24"/>
          <p:cNvSpPr txBox="1"/>
          <p:nvPr>
            <p:ph type="title"/>
          </p:nvPr>
        </p:nvSpPr>
        <p:spPr>
          <a:xfrm>
            <a:off x="1928400" y="415425"/>
            <a:ext cx="6600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Les espaces vectoriels complexes : des exemples</a:t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1160250" y="1382325"/>
            <a:ext cx="69120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 matrice de Pauli </a:t>
            </a:r>
            <a:r>
              <a:rPr i="1" lang="en" sz="2400"/>
              <a:t>X</a:t>
            </a:r>
            <a:endParaRPr sz="2400"/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835" y="1927700"/>
            <a:ext cx="1565425" cy="92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6336" y="3361750"/>
            <a:ext cx="2372406" cy="9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/>
          <p:nvPr/>
        </p:nvSpPr>
        <p:spPr>
          <a:xfrm>
            <a:off x="549175" y="2718550"/>
            <a:ext cx="78492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Qu'est ce que ça fait, appliqué à un vecteur d’état ?</a:t>
            </a:r>
            <a:endParaRPr sz="2400"/>
          </a:p>
        </p:txBody>
      </p:sp>
      <p:sp>
        <p:nvSpPr>
          <p:cNvPr id="220" name="Google Shape;220;p24"/>
          <p:cNvSpPr/>
          <p:nvPr/>
        </p:nvSpPr>
        <p:spPr>
          <a:xfrm>
            <a:off x="362200" y="4290225"/>
            <a:ext cx="83973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Ça vous fait penser à une porte NOT ?</a:t>
            </a:r>
            <a:endParaRPr sz="2400"/>
          </a:p>
        </p:txBody>
      </p:sp>
      <p:sp>
        <p:nvSpPr>
          <p:cNvPr id="221" name="Google Shape;221;p24"/>
          <p:cNvSpPr/>
          <p:nvPr/>
        </p:nvSpPr>
        <p:spPr>
          <a:xfrm>
            <a:off x="5492325" y="3319050"/>
            <a:ext cx="828000" cy="107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470400" y="415425"/>
            <a:ext cx="16161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Niveau 2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7" name="Google Shape;227;p25"/>
          <p:cNvSpPr txBox="1"/>
          <p:nvPr>
            <p:ph type="title"/>
          </p:nvPr>
        </p:nvSpPr>
        <p:spPr>
          <a:xfrm>
            <a:off x="1928400" y="415425"/>
            <a:ext cx="6600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Les espaces vectoriels complexes : des exemples</a:t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1160250" y="1382325"/>
            <a:ext cx="69120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 seule différence est le nombre de vecteurs que l’on peut appliquer à cet opérateur.</a:t>
            </a:r>
            <a:endParaRPr sz="2400"/>
          </a:p>
        </p:txBody>
      </p:sp>
      <p:sp>
        <p:nvSpPr>
          <p:cNvPr id="229" name="Google Shape;229;p25"/>
          <p:cNvSpPr/>
          <p:nvPr/>
        </p:nvSpPr>
        <p:spPr>
          <a:xfrm>
            <a:off x="373350" y="2250150"/>
            <a:ext cx="83973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Par exemple :</a:t>
            </a:r>
            <a:endParaRPr sz="2400"/>
          </a:p>
        </p:txBody>
      </p:sp>
      <p:sp>
        <p:nvSpPr>
          <p:cNvPr id="230" name="Google Shape;230;p25"/>
          <p:cNvSpPr/>
          <p:nvPr/>
        </p:nvSpPr>
        <p:spPr>
          <a:xfrm>
            <a:off x="4704900" y="3700750"/>
            <a:ext cx="368400" cy="2814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415" y="3392337"/>
            <a:ext cx="1361485" cy="96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3725" y="3349388"/>
            <a:ext cx="718250" cy="10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5"/>
          <p:cNvSpPr/>
          <p:nvPr/>
        </p:nvSpPr>
        <p:spPr>
          <a:xfrm>
            <a:off x="5303850" y="3422775"/>
            <a:ext cx="918000" cy="96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/>
          <p:nvPr/>
        </p:nvSpPr>
        <p:spPr>
          <a:xfrm>
            <a:off x="155225" y="1936725"/>
            <a:ext cx="1204800" cy="12039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"/>
          <p:cNvSpPr txBox="1"/>
          <p:nvPr>
            <p:ph type="title"/>
          </p:nvPr>
        </p:nvSpPr>
        <p:spPr>
          <a:xfrm>
            <a:off x="470400" y="415425"/>
            <a:ext cx="16161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Niveau 2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0" name="Google Shape;240;p26"/>
          <p:cNvSpPr txBox="1"/>
          <p:nvPr>
            <p:ph type="title"/>
          </p:nvPr>
        </p:nvSpPr>
        <p:spPr>
          <a:xfrm>
            <a:off x="1928400" y="415425"/>
            <a:ext cx="6600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Les espaces vectoriels complexes : un must-have</a:t>
            </a:r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1145625" y="1043625"/>
            <a:ext cx="69120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 matrice d'Hadamard</a:t>
            </a:r>
            <a:endParaRPr sz="2400"/>
          </a:p>
        </p:txBody>
      </p:sp>
      <p:sp>
        <p:nvSpPr>
          <p:cNvPr id="242" name="Google Shape;242;p26"/>
          <p:cNvSpPr/>
          <p:nvPr/>
        </p:nvSpPr>
        <p:spPr>
          <a:xfrm>
            <a:off x="535775" y="2379850"/>
            <a:ext cx="83448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Qu'est ce que ça fait, appliqué à un vecteur d’état ?</a:t>
            </a:r>
            <a:endParaRPr sz="2400"/>
          </a:p>
        </p:txBody>
      </p:sp>
      <p:pic>
        <p:nvPicPr>
          <p:cNvPr id="243" name="Google Shape;2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149" y="1562574"/>
            <a:ext cx="2073525" cy="9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8900" y="2933650"/>
            <a:ext cx="3658000" cy="12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/>
          <p:nvPr/>
        </p:nvSpPr>
        <p:spPr>
          <a:xfrm>
            <a:off x="5558275" y="2987750"/>
            <a:ext cx="1168800" cy="107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"/>
          <p:cNvSpPr/>
          <p:nvPr/>
        </p:nvSpPr>
        <p:spPr>
          <a:xfrm>
            <a:off x="8360450" y="243950"/>
            <a:ext cx="384300" cy="488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grpSp>
        <p:nvGrpSpPr>
          <p:cNvPr id="247" name="Google Shape;247;p26"/>
          <p:cNvGrpSpPr/>
          <p:nvPr/>
        </p:nvGrpSpPr>
        <p:grpSpPr>
          <a:xfrm>
            <a:off x="731700" y="1870325"/>
            <a:ext cx="680300" cy="709500"/>
            <a:chOff x="731700" y="1870325"/>
            <a:chExt cx="680300" cy="709500"/>
          </a:xfrm>
        </p:grpSpPr>
        <p:cxnSp>
          <p:nvCxnSpPr>
            <p:cNvPr id="248" name="Google Shape;248;p26"/>
            <p:cNvCxnSpPr/>
            <p:nvPr/>
          </p:nvCxnSpPr>
          <p:spPr>
            <a:xfrm rot="10800000">
              <a:off x="731700" y="1870325"/>
              <a:ext cx="7500" cy="70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9" name="Google Shape;249;p26"/>
            <p:cNvCxnSpPr/>
            <p:nvPr/>
          </p:nvCxnSpPr>
          <p:spPr>
            <a:xfrm flipH="1" rot="10800000">
              <a:off x="746600" y="2542950"/>
              <a:ext cx="665400" cy="1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50" name="Google Shape;250;p26"/>
          <p:cNvGrpSpPr/>
          <p:nvPr/>
        </p:nvGrpSpPr>
        <p:grpSpPr>
          <a:xfrm rot="2938902">
            <a:off x="839869" y="2217021"/>
            <a:ext cx="680300" cy="709500"/>
            <a:chOff x="731700" y="1870325"/>
            <a:chExt cx="680300" cy="709500"/>
          </a:xfrm>
        </p:grpSpPr>
        <p:cxnSp>
          <p:nvCxnSpPr>
            <p:cNvPr id="251" name="Google Shape;251;p26"/>
            <p:cNvCxnSpPr/>
            <p:nvPr/>
          </p:nvCxnSpPr>
          <p:spPr>
            <a:xfrm rot="10800000">
              <a:off x="731700" y="1870325"/>
              <a:ext cx="7500" cy="70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2" name="Google Shape;252;p26"/>
            <p:cNvCxnSpPr/>
            <p:nvPr/>
          </p:nvCxnSpPr>
          <p:spPr>
            <a:xfrm flipH="1" rot="10800000">
              <a:off x="746600" y="2542950"/>
              <a:ext cx="665400" cy="1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>
            <p:ph type="title"/>
          </p:nvPr>
        </p:nvSpPr>
        <p:spPr>
          <a:xfrm>
            <a:off x="470400" y="415425"/>
            <a:ext cx="16161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Niveau 2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8" name="Google Shape;258;p27"/>
          <p:cNvSpPr txBox="1"/>
          <p:nvPr>
            <p:ph type="title"/>
          </p:nvPr>
        </p:nvSpPr>
        <p:spPr>
          <a:xfrm>
            <a:off x="1928400" y="415425"/>
            <a:ext cx="6600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Les matrices unitaires</a:t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1116000" y="1043625"/>
            <a:ext cx="69120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Une règle pour les unifier tous</a:t>
            </a:r>
            <a:endParaRPr sz="2400"/>
          </a:p>
        </p:txBody>
      </p:sp>
      <p:sp>
        <p:nvSpPr>
          <p:cNvPr id="260" name="Google Shape;260;p27"/>
          <p:cNvSpPr/>
          <p:nvPr/>
        </p:nvSpPr>
        <p:spPr>
          <a:xfrm>
            <a:off x="8057625" y="243950"/>
            <a:ext cx="687000" cy="488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14-15</a:t>
            </a:r>
            <a:endParaRPr/>
          </a:p>
        </p:txBody>
      </p:sp>
      <p:pic>
        <p:nvPicPr>
          <p:cNvPr id="261" name="Google Shape;2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350" y="1568575"/>
            <a:ext cx="1643701" cy="6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7"/>
          <p:cNvSpPr/>
          <p:nvPr/>
        </p:nvSpPr>
        <p:spPr>
          <a:xfrm>
            <a:off x="266125" y="1568563"/>
            <a:ext cx="69120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 matrice adjointe : </a:t>
            </a:r>
            <a:endParaRPr sz="2400"/>
          </a:p>
        </p:txBody>
      </p:sp>
      <p:pic>
        <p:nvPicPr>
          <p:cNvPr id="263" name="Google Shape;2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4288" y="3176375"/>
            <a:ext cx="3932125" cy="9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7"/>
          <p:cNvSpPr/>
          <p:nvPr/>
        </p:nvSpPr>
        <p:spPr>
          <a:xfrm>
            <a:off x="1189988" y="4181800"/>
            <a:ext cx="69120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La matrice de tout opérateur quantique est admise unitaire</a:t>
            </a:r>
            <a:r>
              <a:rPr lang="en" sz="2400"/>
              <a:t> ! (préserve le produit interne et les normes)</a:t>
            </a:r>
            <a:endParaRPr sz="2400"/>
          </a:p>
        </p:txBody>
      </p:sp>
      <p:sp>
        <p:nvSpPr>
          <p:cNvPr id="265" name="Google Shape;265;p27"/>
          <p:cNvSpPr/>
          <p:nvPr/>
        </p:nvSpPr>
        <p:spPr>
          <a:xfrm>
            <a:off x="1189988" y="2801200"/>
            <a:ext cx="69120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On a affaire à une matrice unitaire si :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>
            <p:ph type="title"/>
          </p:nvPr>
        </p:nvSpPr>
        <p:spPr>
          <a:xfrm>
            <a:off x="470400" y="415425"/>
            <a:ext cx="16161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Niveau 2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1" name="Google Shape;271;p28"/>
          <p:cNvSpPr txBox="1"/>
          <p:nvPr>
            <p:ph type="title"/>
          </p:nvPr>
        </p:nvSpPr>
        <p:spPr>
          <a:xfrm>
            <a:off x="1928400" y="415425"/>
            <a:ext cx="6600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Les espaces vectoriels complexes : FIGHT !</a:t>
            </a:r>
            <a:endParaRPr/>
          </a:p>
        </p:txBody>
      </p:sp>
      <p:grpSp>
        <p:nvGrpSpPr>
          <p:cNvPr id="272" name="Google Shape;272;p28"/>
          <p:cNvGrpSpPr/>
          <p:nvPr/>
        </p:nvGrpSpPr>
        <p:grpSpPr>
          <a:xfrm>
            <a:off x="456977" y="1636956"/>
            <a:ext cx="8229947" cy="2421650"/>
            <a:chOff x="456977" y="1636956"/>
            <a:chExt cx="8229947" cy="2421650"/>
          </a:xfrm>
        </p:grpSpPr>
        <p:grpSp>
          <p:nvGrpSpPr>
            <p:cNvPr id="273" name="Google Shape;273;p28"/>
            <p:cNvGrpSpPr/>
            <p:nvPr/>
          </p:nvGrpSpPr>
          <p:grpSpPr>
            <a:xfrm>
              <a:off x="456977" y="1636956"/>
              <a:ext cx="8229947" cy="2421650"/>
              <a:chOff x="456977" y="1636956"/>
              <a:chExt cx="8229947" cy="2421650"/>
            </a:xfrm>
          </p:grpSpPr>
          <p:sp>
            <p:nvSpPr>
              <p:cNvPr id="274" name="Google Shape;274;p28"/>
              <p:cNvSpPr/>
              <p:nvPr/>
            </p:nvSpPr>
            <p:spPr>
              <a:xfrm rot="10800000">
                <a:off x="456977" y="1636956"/>
                <a:ext cx="2535000" cy="2421600"/>
              </a:xfrm>
              <a:prstGeom prst="pie">
                <a:avLst>
                  <a:gd fmla="val 0" name="adj1"/>
                  <a:gd fmla="val 10803123" name="adj2"/>
                </a:avLst>
              </a:prstGeom>
              <a:gradFill>
                <a:gsLst>
                  <a:gs pos="0">
                    <a:srgbClr val="11D9D9">
                      <a:alpha val="2392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8"/>
              <p:cNvSpPr/>
              <p:nvPr/>
            </p:nvSpPr>
            <p:spPr>
              <a:xfrm>
                <a:off x="2355342" y="1637006"/>
                <a:ext cx="2535000" cy="2421600"/>
              </a:xfrm>
              <a:prstGeom prst="pie">
                <a:avLst>
                  <a:gd fmla="val 0" name="adj1"/>
                  <a:gd fmla="val 10803123" name="adj2"/>
                </a:avLst>
              </a:prstGeom>
              <a:gradFill>
                <a:gsLst>
                  <a:gs pos="0">
                    <a:srgbClr val="11D9D9">
                      <a:alpha val="23921"/>
                    </a:srgbClr>
                  </a:gs>
                  <a:gs pos="100000">
                    <a:srgbClr val="0CB1F2">
                      <a:alpha val="1098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8"/>
              <p:cNvSpPr/>
              <p:nvPr/>
            </p:nvSpPr>
            <p:spPr>
              <a:xfrm rot="10800000">
                <a:off x="4253558" y="1636956"/>
                <a:ext cx="2535000" cy="2421600"/>
              </a:xfrm>
              <a:prstGeom prst="pie">
                <a:avLst>
                  <a:gd fmla="val 0" name="adj1"/>
                  <a:gd fmla="val 10803123" name="adj2"/>
                </a:avLst>
              </a:prstGeom>
              <a:gradFill>
                <a:gsLst>
                  <a:gs pos="0">
                    <a:srgbClr val="11D9D9">
                      <a:alpha val="23921"/>
                    </a:srgbClr>
                  </a:gs>
                  <a:gs pos="100000">
                    <a:srgbClr val="0CB1F2">
                      <a:alpha val="1098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8"/>
              <p:cNvSpPr/>
              <p:nvPr/>
            </p:nvSpPr>
            <p:spPr>
              <a:xfrm>
                <a:off x="6151923" y="1637006"/>
                <a:ext cx="2535000" cy="2421600"/>
              </a:xfrm>
              <a:prstGeom prst="pie">
                <a:avLst>
                  <a:gd fmla="val 0" name="adj1"/>
                  <a:gd fmla="val 10803123" name="adj2"/>
                </a:avLst>
              </a:prstGeom>
              <a:gradFill>
                <a:gsLst>
                  <a:gs pos="0">
                    <a:srgbClr val="11D9D9">
                      <a:alpha val="2392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8" name="Google Shape;278;p28"/>
            <p:cNvSpPr/>
            <p:nvPr/>
          </p:nvSpPr>
          <p:spPr>
            <a:xfrm>
              <a:off x="1168905" y="2293081"/>
              <a:ext cx="1109400" cy="1109400"/>
            </a:xfrm>
            <a:prstGeom prst="ellipse">
              <a:avLst/>
            </a:prstGeom>
            <a:gradFill>
              <a:gsLst>
                <a:gs pos="0">
                  <a:schemeClr val="accent1">
                    <a:alpha val="56250"/>
                  </a:schemeClr>
                </a:gs>
                <a:gs pos="63000">
                  <a:srgbClr val="16F2CA">
                    <a:alpha val="29803"/>
                    <a:alpha val="56250"/>
                  </a:srgbClr>
                </a:gs>
                <a:gs pos="100000">
                  <a:srgbClr val="16F2CA">
                    <a:alpha val="0"/>
                    <a:alpha val="56250"/>
                  </a:srgbClr>
                </a:gs>
              </a:gsLst>
              <a:lin ang="5400700" scaled="0"/>
            </a:gradFill>
            <a:ln cap="flat" cmpd="sng" w="152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3070011" y="2294581"/>
              <a:ext cx="1106400" cy="1106400"/>
            </a:xfrm>
            <a:prstGeom prst="ellipse">
              <a:avLst/>
            </a:prstGeom>
            <a:gradFill>
              <a:gsLst>
                <a:gs pos="0">
                  <a:schemeClr val="accent1">
                    <a:alpha val="56250"/>
                  </a:schemeClr>
                </a:gs>
                <a:gs pos="63000">
                  <a:srgbClr val="16F2CA">
                    <a:alpha val="29803"/>
                    <a:alpha val="56250"/>
                  </a:srgbClr>
                </a:gs>
                <a:gs pos="100000">
                  <a:srgbClr val="16F2CA">
                    <a:alpha val="0"/>
                    <a:alpha val="56250"/>
                  </a:srgbClr>
                </a:gs>
              </a:gsLst>
              <a:lin ang="16200038" scaled="0"/>
            </a:gradFill>
            <a:ln cap="flat" cmpd="sng" w="152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4968117" y="2294581"/>
              <a:ext cx="1106400" cy="1106400"/>
            </a:xfrm>
            <a:prstGeom prst="ellipse">
              <a:avLst/>
            </a:prstGeom>
            <a:gradFill>
              <a:gsLst>
                <a:gs pos="0">
                  <a:schemeClr val="accent1">
                    <a:alpha val="56250"/>
                  </a:schemeClr>
                </a:gs>
                <a:gs pos="63000">
                  <a:srgbClr val="16F2CA">
                    <a:alpha val="29803"/>
                    <a:alpha val="56250"/>
                  </a:srgbClr>
                </a:gs>
                <a:gs pos="100000">
                  <a:srgbClr val="16F2CA">
                    <a:alpha val="0"/>
                    <a:alpha val="56250"/>
                  </a:srgbClr>
                </a:gs>
              </a:gsLst>
              <a:lin ang="16200038" scaled="0"/>
            </a:gradFill>
            <a:ln cap="flat" cmpd="sng" w="152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6866223" y="2294581"/>
              <a:ext cx="1106400" cy="1106400"/>
            </a:xfrm>
            <a:prstGeom prst="ellipse">
              <a:avLst/>
            </a:prstGeom>
            <a:gradFill>
              <a:gsLst>
                <a:gs pos="0">
                  <a:schemeClr val="accent1">
                    <a:alpha val="56250"/>
                  </a:schemeClr>
                </a:gs>
                <a:gs pos="63000">
                  <a:srgbClr val="16F2CA">
                    <a:alpha val="29803"/>
                    <a:alpha val="56250"/>
                  </a:srgbClr>
                </a:gs>
                <a:gs pos="100000">
                  <a:srgbClr val="16F2CA">
                    <a:alpha val="0"/>
                    <a:alpha val="56250"/>
                  </a:srgbClr>
                </a:gs>
              </a:gsLst>
              <a:lin ang="5400700" scaled="0"/>
            </a:gradFill>
            <a:ln cap="flat" cmpd="sng" w="152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28"/>
          <p:cNvSpPr txBox="1"/>
          <p:nvPr/>
        </p:nvSpPr>
        <p:spPr>
          <a:xfrm>
            <a:off x="934427" y="3597376"/>
            <a:ext cx="1580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Prenez votre téléphone ou votre laptop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3" name="Google Shape;283;p28"/>
          <p:cNvSpPr/>
          <p:nvPr/>
        </p:nvSpPr>
        <p:spPr>
          <a:xfrm>
            <a:off x="1360605" y="2710831"/>
            <a:ext cx="72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20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2832792" y="1359830"/>
            <a:ext cx="1580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Allez à l'adresse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www.kahoot.it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5" name="Google Shape;285;p28"/>
          <p:cNvSpPr/>
          <p:nvPr/>
        </p:nvSpPr>
        <p:spPr>
          <a:xfrm>
            <a:off x="3246558" y="2697181"/>
            <a:ext cx="72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20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" name="Google Shape;286;p28"/>
          <p:cNvSpPr txBox="1"/>
          <p:nvPr/>
        </p:nvSpPr>
        <p:spPr>
          <a:xfrm>
            <a:off x="4731008" y="3597376"/>
            <a:ext cx="1580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Entrer le code PIN donné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5144664" y="2697181"/>
            <a:ext cx="72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sz="20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6629373" y="1359830"/>
            <a:ext cx="1580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Tenez vous prêts à jouer : rapidité ET précision !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9" name="Google Shape;289;p28"/>
          <p:cNvSpPr/>
          <p:nvPr/>
        </p:nvSpPr>
        <p:spPr>
          <a:xfrm>
            <a:off x="7042771" y="2697181"/>
            <a:ext cx="72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20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/>
          <p:nvPr>
            <p:ph type="title"/>
          </p:nvPr>
        </p:nvSpPr>
        <p:spPr>
          <a:xfrm>
            <a:off x="470400" y="415425"/>
            <a:ext cx="16161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Niveau 3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5" name="Google Shape;295;p29"/>
          <p:cNvSpPr txBox="1"/>
          <p:nvPr>
            <p:ph type="title"/>
          </p:nvPr>
        </p:nvSpPr>
        <p:spPr>
          <a:xfrm>
            <a:off x="1928400" y="415425"/>
            <a:ext cx="6600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Espace de Hilbert</a:t>
            </a: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1116000" y="1267000"/>
            <a:ext cx="69120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Un </a:t>
            </a:r>
            <a:r>
              <a:rPr b="1" lang="en" sz="2400"/>
              <a:t>espace de Hilbert</a:t>
            </a:r>
            <a:r>
              <a:rPr lang="en" sz="2400"/>
              <a:t> est simplement un espace vectoriel complexe </a:t>
            </a:r>
            <a:r>
              <a:rPr b="1" lang="en" sz="2400"/>
              <a:t>complet</a:t>
            </a:r>
            <a:r>
              <a:rPr lang="en" sz="2400"/>
              <a:t> et muni d'un </a:t>
            </a:r>
            <a:r>
              <a:rPr b="1" lang="en" sz="2400"/>
              <a:t>produit interne</a:t>
            </a:r>
            <a:r>
              <a:rPr lang="en" sz="2400"/>
              <a:t> (inner product)</a:t>
            </a:r>
            <a:endParaRPr sz="2400"/>
          </a:p>
        </p:txBody>
      </p:sp>
      <p:sp>
        <p:nvSpPr>
          <p:cNvPr id="297" name="Google Shape;297;p29"/>
          <p:cNvSpPr/>
          <p:nvPr/>
        </p:nvSpPr>
        <p:spPr>
          <a:xfrm>
            <a:off x="1116000" y="2750675"/>
            <a:ext cx="69120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Nous n'allons travailler qu'avec des espaces de Hilbert : ils sont pratiques pour formuler mathématiquement le comportement de la mécanique quantique</a:t>
            </a:r>
            <a:endParaRPr sz="2400"/>
          </a:p>
        </p:txBody>
      </p:sp>
      <p:sp>
        <p:nvSpPr>
          <p:cNvPr id="298" name="Google Shape;298;p29"/>
          <p:cNvSpPr/>
          <p:nvPr/>
        </p:nvSpPr>
        <p:spPr>
          <a:xfrm>
            <a:off x="8360450" y="243950"/>
            <a:ext cx="384300" cy="488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/>
          <p:nvPr>
            <p:ph type="title"/>
          </p:nvPr>
        </p:nvSpPr>
        <p:spPr>
          <a:xfrm>
            <a:off x="470400" y="415425"/>
            <a:ext cx="16161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Niveau 3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4" name="Google Shape;304;p30"/>
          <p:cNvSpPr txBox="1"/>
          <p:nvPr>
            <p:ph type="title"/>
          </p:nvPr>
        </p:nvSpPr>
        <p:spPr>
          <a:xfrm>
            <a:off x="1928400" y="415425"/>
            <a:ext cx="6600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Sphere de Bloch (intuition)</a:t>
            </a:r>
            <a:endParaRPr/>
          </a:p>
        </p:txBody>
      </p:sp>
      <p:sp>
        <p:nvSpPr>
          <p:cNvPr id="305" name="Google Shape;305;p30"/>
          <p:cNvSpPr/>
          <p:nvPr/>
        </p:nvSpPr>
        <p:spPr>
          <a:xfrm>
            <a:off x="1116000" y="3438150"/>
            <a:ext cx="69120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L'application d'une opération peut être vue comme une rotation du vecteur dans la sphère de Bloch</a:t>
            </a:r>
            <a:endParaRPr sz="2400"/>
          </a:p>
        </p:txBody>
      </p:sp>
      <p:sp>
        <p:nvSpPr>
          <p:cNvPr id="306" name="Google Shape;306;p30"/>
          <p:cNvSpPr/>
          <p:nvPr/>
        </p:nvSpPr>
        <p:spPr>
          <a:xfrm>
            <a:off x="8360450" y="243950"/>
            <a:ext cx="384300" cy="488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pic>
        <p:nvPicPr>
          <p:cNvPr id="307" name="Google Shape;3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600" y="1056225"/>
            <a:ext cx="2454808" cy="22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 txBox="1"/>
          <p:nvPr>
            <p:ph type="title"/>
          </p:nvPr>
        </p:nvSpPr>
        <p:spPr>
          <a:xfrm>
            <a:off x="470400" y="415425"/>
            <a:ext cx="16161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Niveau 3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3" name="Google Shape;313;p31"/>
          <p:cNvSpPr txBox="1"/>
          <p:nvPr>
            <p:ph type="title"/>
          </p:nvPr>
        </p:nvSpPr>
        <p:spPr>
          <a:xfrm>
            <a:off x="1928400" y="415425"/>
            <a:ext cx="6600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Espaces de Hilbert &amp; Sphère de Bloch</a:t>
            </a:r>
            <a:r>
              <a:rPr lang="en"/>
              <a:t> : FIGHT !</a:t>
            </a:r>
            <a:endParaRPr/>
          </a:p>
        </p:txBody>
      </p:sp>
      <p:grpSp>
        <p:nvGrpSpPr>
          <p:cNvPr id="314" name="Google Shape;314;p31"/>
          <p:cNvGrpSpPr/>
          <p:nvPr/>
        </p:nvGrpSpPr>
        <p:grpSpPr>
          <a:xfrm>
            <a:off x="456977" y="1636956"/>
            <a:ext cx="8229947" cy="2421650"/>
            <a:chOff x="456977" y="1636956"/>
            <a:chExt cx="8229947" cy="2421650"/>
          </a:xfrm>
        </p:grpSpPr>
        <p:grpSp>
          <p:nvGrpSpPr>
            <p:cNvPr id="315" name="Google Shape;315;p31"/>
            <p:cNvGrpSpPr/>
            <p:nvPr/>
          </p:nvGrpSpPr>
          <p:grpSpPr>
            <a:xfrm>
              <a:off x="456977" y="1636956"/>
              <a:ext cx="8229947" cy="2421650"/>
              <a:chOff x="456977" y="1636956"/>
              <a:chExt cx="8229947" cy="2421650"/>
            </a:xfrm>
          </p:grpSpPr>
          <p:sp>
            <p:nvSpPr>
              <p:cNvPr id="316" name="Google Shape;316;p31"/>
              <p:cNvSpPr/>
              <p:nvPr/>
            </p:nvSpPr>
            <p:spPr>
              <a:xfrm rot="10800000">
                <a:off x="456977" y="1636956"/>
                <a:ext cx="2535000" cy="2421600"/>
              </a:xfrm>
              <a:prstGeom prst="pie">
                <a:avLst>
                  <a:gd fmla="val 0" name="adj1"/>
                  <a:gd fmla="val 10803123" name="adj2"/>
                </a:avLst>
              </a:prstGeom>
              <a:gradFill>
                <a:gsLst>
                  <a:gs pos="0">
                    <a:srgbClr val="11D9D9">
                      <a:alpha val="2392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31"/>
              <p:cNvSpPr/>
              <p:nvPr/>
            </p:nvSpPr>
            <p:spPr>
              <a:xfrm>
                <a:off x="2355342" y="1637006"/>
                <a:ext cx="2535000" cy="2421600"/>
              </a:xfrm>
              <a:prstGeom prst="pie">
                <a:avLst>
                  <a:gd fmla="val 0" name="adj1"/>
                  <a:gd fmla="val 10803123" name="adj2"/>
                </a:avLst>
              </a:prstGeom>
              <a:gradFill>
                <a:gsLst>
                  <a:gs pos="0">
                    <a:srgbClr val="11D9D9">
                      <a:alpha val="23921"/>
                    </a:srgbClr>
                  </a:gs>
                  <a:gs pos="100000">
                    <a:srgbClr val="0CB1F2">
                      <a:alpha val="1098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1"/>
              <p:cNvSpPr/>
              <p:nvPr/>
            </p:nvSpPr>
            <p:spPr>
              <a:xfrm rot="10800000">
                <a:off x="4253558" y="1636956"/>
                <a:ext cx="2535000" cy="2421600"/>
              </a:xfrm>
              <a:prstGeom prst="pie">
                <a:avLst>
                  <a:gd fmla="val 0" name="adj1"/>
                  <a:gd fmla="val 10803123" name="adj2"/>
                </a:avLst>
              </a:prstGeom>
              <a:gradFill>
                <a:gsLst>
                  <a:gs pos="0">
                    <a:srgbClr val="11D9D9">
                      <a:alpha val="23921"/>
                    </a:srgbClr>
                  </a:gs>
                  <a:gs pos="100000">
                    <a:srgbClr val="0CB1F2">
                      <a:alpha val="1098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1"/>
              <p:cNvSpPr/>
              <p:nvPr/>
            </p:nvSpPr>
            <p:spPr>
              <a:xfrm>
                <a:off x="6151923" y="1637006"/>
                <a:ext cx="2535000" cy="2421600"/>
              </a:xfrm>
              <a:prstGeom prst="pie">
                <a:avLst>
                  <a:gd fmla="val 0" name="adj1"/>
                  <a:gd fmla="val 10803123" name="adj2"/>
                </a:avLst>
              </a:prstGeom>
              <a:gradFill>
                <a:gsLst>
                  <a:gs pos="0">
                    <a:srgbClr val="11D9D9">
                      <a:alpha val="2392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0" name="Google Shape;320;p31"/>
            <p:cNvSpPr/>
            <p:nvPr/>
          </p:nvSpPr>
          <p:spPr>
            <a:xfrm>
              <a:off x="1168905" y="2293081"/>
              <a:ext cx="1109400" cy="1109400"/>
            </a:xfrm>
            <a:prstGeom prst="ellipse">
              <a:avLst/>
            </a:prstGeom>
            <a:gradFill>
              <a:gsLst>
                <a:gs pos="0">
                  <a:schemeClr val="accent1">
                    <a:alpha val="56250"/>
                  </a:schemeClr>
                </a:gs>
                <a:gs pos="63000">
                  <a:srgbClr val="16F2CA">
                    <a:alpha val="29803"/>
                    <a:alpha val="56250"/>
                  </a:srgbClr>
                </a:gs>
                <a:gs pos="100000">
                  <a:srgbClr val="16F2CA">
                    <a:alpha val="0"/>
                    <a:alpha val="56250"/>
                  </a:srgbClr>
                </a:gs>
              </a:gsLst>
              <a:lin ang="5400700" scaled="0"/>
            </a:gradFill>
            <a:ln cap="flat" cmpd="sng" w="152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3070011" y="2294581"/>
              <a:ext cx="1106400" cy="1106400"/>
            </a:xfrm>
            <a:prstGeom prst="ellipse">
              <a:avLst/>
            </a:prstGeom>
            <a:gradFill>
              <a:gsLst>
                <a:gs pos="0">
                  <a:schemeClr val="accent1">
                    <a:alpha val="56250"/>
                  </a:schemeClr>
                </a:gs>
                <a:gs pos="63000">
                  <a:srgbClr val="16F2CA">
                    <a:alpha val="29803"/>
                    <a:alpha val="56250"/>
                  </a:srgbClr>
                </a:gs>
                <a:gs pos="100000">
                  <a:srgbClr val="16F2CA">
                    <a:alpha val="0"/>
                    <a:alpha val="56250"/>
                  </a:srgbClr>
                </a:gs>
              </a:gsLst>
              <a:lin ang="16200038" scaled="0"/>
            </a:gradFill>
            <a:ln cap="flat" cmpd="sng" w="152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4968117" y="2294581"/>
              <a:ext cx="1106400" cy="1106400"/>
            </a:xfrm>
            <a:prstGeom prst="ellipse">
              <a:avLst/>
            </a:prstGeom>
            <a:gradFill>
              <a:gsLst>
                <a:gs pos="0">
                  <a:schemeClr val="accent1">
                    <a:alpha val="56250"/>
                  </a:schemeClr>
                </a:gs>
                <a:gs pos="63000">
                  <a:srgbClr val="16F2CA">
                    <a:alpha val="29803"/>
                    <a:alpha val="56250"/>
                  </a:srgbClr>
                </a:gs>
                <a:gs pos="100000">
                  <a:srgbClr val="16F2CA">
                    <a:alpha val="0"/>
                    <a:alpha val="56250"/>
                  </a:srgbClr>
                </a:gs>
              </a:gsLst>
              <a:lin ang="16200038" scaled="0"/>
            </a:gradFill>
            <a:ln cap="flat" cmpd="sng" w="152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6866223" y="2294581"/>
              <a:ext cx="1106400" cy="1106400"/>
            </a:xfrm>
            <a:prstGeom prst="ellipse">
              <a:avLst/>
            </a:prstGeom>
            <a:gradFill>
              <a:gsLst>
                <a:gs pos="0">
                  <a:schemeClr val="accent1">
                    <a:alpha val="56250"/>
                  </a:schemeClr>
                </a:gs>
                <a:gs pos="63000">
                  <a:srgbClr val="16F2CA">
                    <a:alpha val="29803"/>
                    <a:alpha val="56250"/>
                  </a:srgbClr>
                </a:gs>
                <a:gs pos="100000">
                  <a:srgbClr val="16F2CA">
                    <a:alpha val="0"/>
                    <a:alpha val="56250"/>
                  </a:srgbClr>
                </a:gs>
              </a:gsLst>
              <a:lin ang="5400700" scaled="0"/>
            </a:gradFill>
            <a:ln cap="flat" cmpd="sng" w="152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31"/>
          <p:cNvSpPr txBox="1"/>
          <p:nvPr/>
        </p:nvSpPr>
        <p:spPr>
          <a:xfrm>
            <a:off x="934427" y="3597376"/>
            <a:ext cx="1580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Prenez votre téléphone ou votre laptop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5" name="Google Shape;325;p31"/>
          <p:cNvSpPr/>
          <p:nvPr/>
        </p:nvSpPr>
        <p:spPr>
          <a:xfrm>
            <a:off x="1360605" y="2710831"/>
            <a:ext cx="72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20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6" name="Google Shape;326;p31"/>
          <p:cNvSpPr txBox="1"/>
          <p:nvPr/>
        </p:nvSpPr>
        <p:spPr>
          <a:xfrm>
            <a:off x="2832792" y="1359830"/>
            <a:ext cx="1580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Allez à l'adresse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www.kahoot.it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7" name="Google Shape;327;p31"/>
          <p:cNvSpPr/>
          <p:nvPr/>
        </p:nvSpPr>
        <p:spPr>
          <a:xfrm>
            <a:off x="3246558" y="2697181"/>
            <a:ext cx="72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20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4731008" y="3597376"/>
            <a:ext cx="1580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Entrer le code PIN donné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9" name="Google Shape;329;p31"/>
          <p:cNvSpPr/>
          <p:nvPr/>
        </p:nvSpPr>
        <p:spPr>
          <a:xfrm>
            <a:off x="5144664" y="2697181"/>
            <a:ext cx="72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sz="20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0" name="Google Shape;330;p31"/>
          <p:cNvSpPr txBox="1"/>
          <p:nvPr/>
        </p:nvSpPr>
        <p:spPr>
          <a:xfrm>
            <a:off x="6629373" y="1359830"/>
            <a:ext cx="1580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Tenez vous prêts à jouer : rapidité ET précision !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1" name="Google Shape;331;p31"/>
          <p:cNvSpPr/>
          <p:nvPr/>
        </p:nvSpPr>
        <p:spPr>
          <a:xfrm>
            <a:off x="7042771" y="2697181"/>
            <a:ext cx="72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20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470400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des pré-requis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618738" y="3964104"/>
            <a:ext cx="1580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Rappels sur les nombres complexes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18738" y="2306641"/>
            <a:ext cx="1580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Niveau 1</a:t>
            </a:r>
            <a:endParaRPr b="1"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0" name="Google Shape;70;p14"/>
          <p:cNvCxnSpPr>
            <a:stCxn id="71" idx="4"/>
          </p:cNvCxnSpPr>
          <p:nvPr/>
        </p:nvCxnSpPr>
        <p:spPr>
          <a:xfrm>
            <a:off x="1408788" y="3351275"/>
            <a:ext cx="0" cy="52500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2" name="Google Shape;72;p14"/>
          <p:cNvSpPr txBox="1"/>
          <p:nvPr/>
        </p:nvSpPr>
        <p:spPr>
          <a:xfrm>
            <a:off x="2727550" y="1359825"/>
            <a:ext cx="1634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Rappels d'algèbre linéaire : espaces vectoriels complexes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727546" y="3478108"/>
            <a:ext cx="1580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Niveau 2</a:t>
            </a:r>
            <a:endParaRPr b="1"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4" name="Google Shape;74;p14"/>
          <p:cNvCxnSpPr>
            <a:stCxn id="75" idx="4"/>
          </p:cNvCxnSpPr>
          <p:nvPr/>
        </p:nvCxnSpPr>
        <p:spPr>
          <a:xfrm rot="10800000">
            <a:off x="3517596" y="2154875"/>
            <a:ext cx="0" cy="55920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6" name="Google Shape;76;p14"/>
          <p:cNvSpPr txBox="1"/>
          <p:nvPr/>
        </p:nvSpPr>
        <p:spPr>
          <a:xfrm>
            <a:off x="4836354" y="3964104"/>
            <a:ext cx="1580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Espaces de Hilbert et sphère de Bloch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836354" y="2306641"/>
            <a:ext cx="1580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Niveau 3</a:t>
            </a:r>
            <a:endParaRPr b="1"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8" name="Google Shape;78;p14"/>
          <p:cNvCxnSpPr>
            <a:stCxn id="79" idx="4"/>
          </p:cNvCxnSpPr>
          <p:nvPr/>
        </p:nvCxnSpPr>
        <p:spPr>
          <a:xfrm>
            <a:off x="5626404" y="3351275"/>
            <a:ext cx="0" cy="55260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0" name="Google Shape;80;p14"/>
          <p:cNvSpPr txBox="1"/>
          <p:nvPr/>
        </p:nvSpPr>
        <p:spPr>
          <a:xfrm>
            <a:off x="6945163" y="1359830"/>
            <a:ext cx="1580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</a:br>
            <a:b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Grand Kahoot ! 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6945163" y="3478108"/>
            <a:ext cx="1580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Boss</a:t>
            </a:r>
            <a:endParaRPr b="1"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82" name="Google Shape;82;p14"/>
          <p:cNvCxnSpPr>
            <a:stCxn id="83" idx="4"/>
          </p:cNvCxnSpPr>
          <p:nvPr/>
        </p:nvCxnSpPr>
        <p:spPr>
          <a:xfrm rot="10800000">
            <a:off x="7735213" y="2154875"/>
            <a:ext cx="0" cy="55920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84" name="Google Shape;84;p14"/>
          <p:cNvGrpSpPr/>
          <p:nvPr/>
        </p:nvGrpSpPr>
        <p:grpSpPr>
          <a:xfrm>
            <a:off x="453450" y="2714075"/>
            <a:ext cx="8237100" cy="637200"/>
            <a:chOff x="453450" y="2714075"/>
            <a:chExt cx="8237100" cy="637200"/>
          </a:xfrm>
        </p:grpSpPr>
        <p:cxnSp>
          <p:nvCxnSpPr>
            <p:cNvPr id="85" name="Google Shape;85;p14"/>
            <p:cNvCxnSpPr/>
            <p:nvPr/>
          </p:nvCxnSpPr>
          <p:spPr>
            <a:xfrm>
              <a:off x="453450" y="3032675"/>
              <a:ext cx="8237100" cy="0"/>
            </a:xfrm>
            <a:prstGeom prst="straightConnector1">
              <a:avLst/>
            </a:prstGeom>
            <a:noFill/>
            <a:ln cap="rnd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6" name="Google Shape;86;p14"/>
            <p:cNvGrpSpPr/>
            <p:nvPr/>
          </p:nvGrpSpPr>
          <p:grpSpPr>
            <a:xfrm>
              <a:off x="1090638" y="2714075"/>
              <a:ext cx="636300" cy="637200"/>
              <a:chOff x="1090638" y="2704672"/>
              <a:chExt cx="636300" cy="637200"/>
            </a:xfrm>
          </p:grpSpPr>
          <p:sp>
            <p:nvSpPr>
              <p:cNvPr id="71" name="Google Shape;71;p14"/>
              <p:cNvSpPr/>
              <p:nvPr/>
            </p:nvSpPr>
            <p:spPr>
              <a:xfrm>
                <a:off x="1090638" y="2704672"/>
                <a:ext cx="636300" cy="637200"/>
              </a:xfrm>
              <a:prstGeom prst="ellipse">
                <a:avLst/>
              </a:prstGeom>
              <a:gradFill>
                <a:gsLst>
                  <a:gs pos="0">
                    <a:srgbClr val="C5FFFF"/>
                  </a:gs>
                  <a:gs pos="50000">
                    <a:srgbClr val="EAFFFF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1201038" y="2810672"/>
                <a:ext cx="415500" cy="4158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27000">
                    <a:srgbClr val="16F2CA"/>
                  </a:gs>
                  <a:gs pos="100000">
                    <a:srgbClr val="16F2CA">
                      <a:alpha val="16078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1295988" y="2910472"/>
                <a:ext cx="225600" cy="225600"/>
              </a:xfrm>
              <a:prstGeom prst="ellipse">
                <a:avLst/>
              </a:prstGeom>
              <a:gradFill>
                <a:gsLst>
                  <a:gs pos="0">
                    <a:srgbClr val="C5FFFF"/>
                  </a:gs>
                  <a:gs pos="50000">
                    <a:srgbClr val="EAFFFF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14"/>
            <p:cNvGrpSpPr/>
            <p:nvPr/>
          </p:nvGrpSpPr>
          <p:grpSpPr>
            <a:xfrm rot="10800000">
              <a:off x="3199446" y="2714075"/>
              <a:ext cx="636300" cy="637200"/>
              <a:chOff x="1090638" y="2704672"/>
              <a:chExt cx="636300" cy="637200"/>
            </a:xfrm>
          </p:grpSpPr>
          <p:sp>
            <p:nvSpPr>
              <p:cNvPr id="75" name="Google Shape;75;p14"/>
              <p:cNvSpPr/>
              <p:nvPr/>
            </p:nvSpPr>
            <p:spPr>
              <a:xfrm>
                <a:off x="1090638" y="2704672"/>
                <a:ext cx="636300" cy="637200"/>
              </a:xfrm>
              <a:prstGeom prst="ellipse">
                <a:avLst/>
              </a:prstGeom>
              <a:gradFill>
                <a:gsLst>
                  <a:gs pos="0">
                    <a:srgbClr val="C5FFFF"/>
                  </a:gs>
                  <a:gs pos="50000">
                    <a:srgbClr val="EAFFFF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1201038" y="2810672"/>
                <a:ext cx="415500" cy="4158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27000">
                    <a:srgbClr val="16F2CA"/>
                  </a:gs>
                  <a:gs pos="100000">
                    <a:srgbClr val="16F2CA">
                      <a:alpha val="16078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1295988" y="2910472"/>
                <a:ext cx="225600" cy="225600"/>
              </a:xfrm>
              <a:prstGeom prst="ellipse">
                <a:avLst/>
              </a:prstGeom>
              <a:gradFill>
                <a:gsLst>
                  <a:gs pos="0">
                    <a:srgbClr val="C5FFFF"/>
                  </a:gs>
                  <a:gs pos="50000">
                    <a:srgbClr val="EAFFFF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" name="Google Shape;92;p14"/>
            <p:cNvGrpSpPr/>
            <p:nvPr/>
          </p:nvGrpSpPr>
          <p:grpSpPr>
            <a:xfrm>
              <a:off x="5308254" y="2714075"/>
              <a:ext cx="636300" cy="637200"/>
              <a:chOff x="1090638" y="2704672"/>
              <a:chExt cx="636300" cy="637200"/>
            </a:xfrm>
          </p:grpSpPr>
          <p:sp>
            <p:nvSpPr>
              <p:cNvPr id="79" name="Google Shape;79;p14"/>
              <p:cNvSpPr/>
              <p:nvPr/>
            </p:nvSpPr>
            <p:spPr>
              <a:xfrm>
                <a:off x="1090638" y="2704672"/>
                <a:ext cx="636300" cy="637200"/>
              </a:xfrm>
              <a:prstGeom prst="ellipse">
                <a:avLst/>
              </a:prstGeom>
              <a:gradFill>
                <a:gsLst>
                  <a:gs pos="0">
                    <a:srgbClr val="C5FFFF"/>
                  </a:gs>
                  <a:gs pos="50000">
                    <a:srgbClr val="EAFFFF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1201038" y="2810672"/>
                <a:ext cx="415500" cy="4158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27000">
                    <a:srgbClr val="16F2CA"/>
                  </a:gs>
                  <a:gs pos="100000">
                    <a:srgbClr val="16F2CA">
                      <a:alpha val="16078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1295988" y="2910472"/>
                <a:ext cx="225600" cy="225600"/>
              </a:xfrm>
              <a:prstGeom prst="ellipse">
                <a:avLst/>
              </a:prstGeom>
              <a:gradFill>
                <a:gsLst>
                  <a:gs pos="0">
                    <a:srgbClr val="C5FFFF"/>
                  </a:gs>
                  <a:gs pos="50000">
                    <a:srgbClr val="EAFFFF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14"/>
            <p:cNvGrpSpPr/>
            <p:nvPr/>
          </p:nvGrpSpPr>
          <p:grpSpPr>
            <a:xfrm rot="10800000">
              <a:off x="7417063" y="2714075"/>
              <a:ext cx="636300" cy="637200"/>
              <a:chOff x="1090638" y="2704672"/>
              <a:chExt cx="636300" cy="637200"/>
            </a:xfrm>
          </p:grpSpPr>
          <p:sp>
            <p:nvSpPr>
              <p:cNvPr id="83" name="Google Shape;83;p14"/>
              <p:cNvSpPr/>
              <p:nvPr/>
            </p:nvSpPr>
            <p:spPr>
              <a:xfrm>
                <a:off x="1090638" y="2704672"/>
                <a:ext cx="636300" cy="637200"/>
              </a:xfrm>
              <a:prstGeom prst="ellipse">
                <a:avLst/>
              </a:prstGeom>
              <a:gradFill>
                <a:gsLst>
                  <a:gs pos="0">
                    <a:srgbClr val="C5FFFF"/>
                  </a:gs>
                  <a:gs pos="50000">
                    <a:srgbClr val="EAFFFF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1201038" y="2810672"/>
                <a:ext cx="415500" cy="4158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27000">
                    <a:srgbClr val="16F2CA"/>
                  </a:gs>
                  <a:gs pos="100000">
                    <a:srgbClr val="16F2CA">
                      <a:alpha val="16078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1295988" y="2910472"/>
                <a:ext cx="225600" cy="225600"/>
              </a:xfrm>
              <a:prstGeom prst="ellipse">
                <a:avLst/>
              </a:prstGeom>
              <a:gradFill>
                <a:gsLst>
                  <a:gs pos="0">
                    <a:srgbClr val="C5FFFF"/>
                  </a:gs>
                  <a:gs pos="50000">
                    <a:srgbClr val="EAFFFF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type="title"/>
          </p:nvPr>
        </p:nvSpPr>
        <p:spPr>
          <a:xfrm>
            <a:off x="470400" y="415425"/>
            <a:ext cx="16161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Niveau 4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7" name="Google Shape;337;p32"/>
          <p:cNvSpPr txBox="1"/>
          <p:nvPr>
            <p:ph type="title"/>
          </p:nvPr>
        </p:nvSpPr>
        <p:spPr>
          <a:xfrm>
            <a:off x="1928400" y="415425"/>
            <a:ext cx="6600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Boss final</a:t>
            </a:r>
            <a:endParaRPr/>
          </a:p>
        </p:txBody>
      </p:sp>
      <p:grpSp>
        <p:nvGrpSpPr>
          <p:cNvPr id="338" name="Google Shape;338;p32"/>
          <p:cNvGrpSpPr/>
          <p:nvPr/>
        </p:nvGrpSpPr>
        <p:grpSpPr>
          <a:xfrm>
            <a:off x="456977" y="1636956"/>
            <a:ext cx="8229947" cy="2421650"/>
            <a:chOff x="456977" y="1636956"/>
            <a:chExt cx="8229947" cy="2421650"/>
          </a:xfrm>
        </p:grpSpPr>
        <p:grpSp>
          <p:nvGrpSpPr>
            <p:cNvPr id="339" name="Google Shape;339;p32"/>
            <p:cNvGrpSpPr/>
            <p:nvPr/>
          </p:nvGrpSpPr>
          <p:grpSpPr>
            <a:xfrm>
              <a:off x="456977" y="1636956"/>
              <a:ext cx="8229947" cy="2421650"/>
              <a:chOff x="456977" y="1636956"/>
              <a:chExt cx="8229947" cy="2421650"/>
            </a:xfrm>
          </p:grpSpPr>
          <p:sp>
            <p:nvSpPr>
              <p:cNvPr id="340" name="Google Shape;340;p32"/>
              <p:cNvSpPr/>
              <p:nvPr/>
            </p:nvSpPr>
            <p:spPr>
              <a:xfrm rot="10800000">
                <a:off x="456977" y="1636956"/>
                <a:ext cx="2535000" cy="2421600"/>
              </a:xfrm>
              <a:prstGeom prst="pie">
                <a:avLst>
                  <a:gd fmla="val 0" name="adj1"/>
                  <a:gd fmla="val 10803123" name="adj2"/>
                </a:avLst>
              </a:prstGeom>
              <a:gradFill>
                <a:gsLst>
                  <a:gs pos="0">
                    <a:srgbClr val="11D9D9">
                      <a:alpha val="2392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2355342" y="1637006"/>
                <a:ext cx="2535000" cy="2421600"/>
              </a:xfrm>
              <a:prstGeom prst="pie">
                <a:avLst>
                  <a:gd fmla="val 0" name="adj1"/>
                  <a:gd fmla="val 10803123" name="adj2"/>
                </a:avLst>
              </a:prstGeom>
              <a:gradFill>
                <a:gsLst>
                  <a:gs pos="0">
                    <a:srgbClr val="11D9D9">
                      <a:alpha val="23921"/>
                    </a:srgbClr>
                  </a:gs>
                  <a:gs pos="100000">
                    <a:srgbClr val="0CB1F2">
                      <a:alpha val="1098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 rot="10800000">
                <a:off x="4253558" y="1636956"/>
                <a:ext cx="2535000" cy="2421600"/>
              </a:xfrm>
              <a:prstGeom prst="pie">
                <a:avLst>
                  <a:gd fmla="val 0" name="adj1"/>
                  <a:gd fmla="val 10803123" name="adj2"/>
                </a:avLst>
              </a:prstGeom>
              <a:gradFill>
                <a:gsLst>
                  <a:gs pos="0">
                    <a:srgbClr val="11D9D9">
                      <a:alpha val="23921"/>
                    </a:srgbClr>
                  </a:gs>
                  <a:gs pos="100000">
                    <a:srgbClr val="0CB1F2">
                      <a:alpha val="1098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6151923" y="1637006"/>
                <a:ext cx="2535000" cy="2421600"/>
              </a:xfrm>
              <a:prstGeom prst="pie">
                <a:avLst>
                  <a:gd fmla="val 0" name="adj1"/>
                  <a:gd fmla="val 10803123" name="adj2"/>
                </a:avLst>
              </a:prstGeom>
              <a:gradFill>
                <a:gsLst>
                  <a:gs pos="0">
                    <a:srgbClr val="11D9D9">
                      <a:alpha val="2392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4" name="Google Shape;344;p32"/>
            <p:cNvSpPr/>
            <p:nvPr/>
          </p:nvSpPr>
          <p:spPr>
            <a:xfrm>
              <a:off x="1168905" y="2293081"/>
              <a:ext cx="1109400" cy="1109400"/>
            </a:xfrm>
            <a:prstGeom prst="ellipse">
              <a:avLst/>
            </a:prstGeom>
            <a:gradFill>
              <a:gsLst>
                <a:gs pos="0">
                  <a:schemeClr val="accent1">
                    <a:alpha val="56250"/>
                  </a:schemeClr>
                </a:gs>
                <a:gs pos="63000">
                  <a:srgbClr val="16F2CA">
                    <a:alpha val="29803"/>
                    <a:alpha val="56250"/>
                  </a:srgbClr>
                </a:gs>
                <a:gs pos="100000">
                  <a:srgbClr val="16F2CA">
                    <a:alpha val="0"/>
                    <a:alpha val="56250"/>
                  </a:srgbClr>
                </a:gs>
              </a:gsLst>
              <a:lin ang="5400700" scaled="0"/>
            </a:gradFill>
            <a:ln cap="flat" cmpd="sng" w="152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3070011" y="2294581"/>
              <a:ext cx="1106400" cy="1106400"/>
            </a:xfrm>
            <a:prstGeom prst="ellipse">
              <a:avLst/>
            </a:prstGeom>
            <a:gradFill>
              <a:gsLst>
                <a:gs pos="0">
                  <a:schemeClr val="accent1">
                    <a:alpha val="56250"/>
                  </a:schemeClr>
                </a:gs>
                <a:gs pos="63000">
                  <a:srgbClr val="16F2CA">
                    <a:alpha val="29803"/>
                    <a:alpha val="56250"/>
                  </a:srgbClr>
                </a:gs>
                <a:gs pos="100000">
                  <a:srgbClr val="16F2CA">
                    <a:alpha val="0"/>
                    <a:alpha val="56250"/>
                  </a:srgbClr>
                </a:gs>
              </a:gsLst>
              <a:lin ang="16200038" scaled="0"/>
            </a:gradFill>
            <a:ln cap="flat" cmpd="sng" w="152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4968117" y="2294581"/>
              <a:ext cx="1106400" cy="1106400"/>
            </a:xfrm>
            <a:prstGeom prst="ellipse">
              <a:avLst/>
            </a:prstGeom>
            <a:gradFill>
              <a:gsLst>
                <a:gs pos="0">
                  <a:schemeClr val="accent1">
                    <a:alpha val="56250"/>
                  </a:schemeClr>
                </a:gs>
                <a:gs pos="63000">
                  <a:srgbClr val="16F2CA">
                    <a:alpha val="29803"/>
                    <a:alpha val="56250"/>
                  </a:srgbClr>
                </a:gs>
                <a:gs pos="100000">
                  <a:srgbClr val="16F2CA">
                    <a:alpha val="0"/>
                    <a:alpha val="56250"/>
                  </a:srgbClr>
                </a:gs>
              </a:gsLst>
              <a:lin ang="16200038" scaled="0"/>
            </a:gradFill>
            <a:ln cap="flat" cmpd="sng" w="152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6866223" y="2294581"/>
              <a:ext cx="1106400" cy="1106400"/>
            </a:xfrm>
            <a:prstGeom prst="ellipse">
              <a:avLst/>
            </a:prstGeom>
            <a:gradFill>
              <a:gsLst>
                <a:gs pos="0">
                  <a:schemeClr val="accent1">
                    <a:alpha val="56250"/>
                  </a:schemeClr>
                </a:gs>
                <a:gs pos="63000">
                  <a:srgbClr val="16F2CA">
                    <a:alpha val="29803"/>
                    <a:alpha val="56250"/>
                  </a:srgbClr>
                </a:gs>
                <a:gs pos="100000">
                  <a:srgbClr val="16F2CA">
                    <a:alpha val="0"/>
                    <a:alpha val="56250"/>
                  </a:srgbClr>
                </a:gs>
              </a:gsLst>
              <a:lin ang="5400700" scaled="0"/>
            </a:gradFill>
            <a:ln cap="flat" cmpd="sng" w="152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32"/>
          <p:cNvSpPr txBox="1"/>
          <p:nvPr/>
        </p:nvSpPr>
        <p:spPr>
          <a:xfrm>
            <a:off x="934427" y="3597376"/>
            <a:ext cx="1580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Prenez votre téléphone ou votre laptop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9" name="Google Shape;349;p32"/>
          <p:cNvSpPr/>
          <p:nvPr/>
        </p:nvSpPr>
        <p:spPr>
          <a:xfrm>
            <a:off x="1360605" y="2710831"/>
            <a:ext cx="72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20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50" name="Google Shape;350;p32"/>
          <p:cNvSpPr txBox="1"/>
          <p:nvPr/>
        </p:nvSpPr>
        <p:spPr>
          <a:xfrm>
            <a:off x="2832792" y="1359830"/>
            <a:ext cx="1580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Allez à l'adresse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www.kahoot.it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1" name="Google Shape;351;p32"/>
          <p:cNvSpPr/>
          <p:nvPr/>
        </p:nvSpPr>
        <p:spPr>
          <a:xfrm>
            <a:off x="3246558" y="2697181"/>
            <a:ext cx="72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20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52" name="Google Shape;352;p32"/>
          <p:cNvSpPr txBox="1"/>
          <p:nvPr/>
        </p:nvSpPr>
        <p:spPr>
          <a:xfrm>
            <a:off x="4731008" y="3597376"/>
            <a:ext cx="1580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Entrer le code PIN donné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3" name="Google Shape;353;p32"/>
          <p:cNvSpPr/>
          <p:nvPr/>
        </p:nvSpPr>
        <p:spPr>
          <a:xfrm>
            <a:off x="5144664" y="2697181"/>
            <a:ext cx="72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sz="20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54" name="Google Shape;354;p32"/>
          <p:cNvSpPr txBox="1"/>
          <p:nvPr/>
        </p:nvSpPr>
        <p:spPr>
          <a:xfrm>
            <a:off x="6629373" y="1359830"/>
            <a:ext cx="1580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Tenez vous prêts à jouer : rapidité ET précision !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5" name="Google Shape;355;p32"/>
          <p:cNvSpPr/>
          <p:nvPr/>
        </p:nvSpPr>
        <p:spPr>
          <a:xfrm>
            <a:off x="7042771" y="2697181"/>
            <a:ext cx="72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20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/>
          <p:nvPr>
            <p:ph type="title"/>
          </p:nvPr>
        </p:nvSpPr>
        <p:spPr>
          <a:xfrm>
            <a:off x="470400" y="415425"/>
            <a:ext cx="16161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Fini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1" name="Google Shape;361;p33"/>
          <p:cNvSpPr txBox="1"/>
          <p:nvPr>
            <p:ph type="title"/>
          </p:nvPr>
        </p:nvSpPr>
        <p:spPr>
          <a:xfrm>
            <a:off x="1928400" y="415425"/>
            <a:ext cx="6600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Merci à toutes et à tous !</a:t>
            </a:r>
            <a:endParaRPr/>
          </a:p>
        </p:txBody>
      </p:sp>
      <p:sp>
        <p:nvSpPr>
          <p:cNvPr id="362" name="Google Shape;362;p33"/>
          <p:cNvSpPr/>
          <p:nvPr/>
        </p:nvSpPr>
        <p:spPr>
          <a:xfrm>
            <a:off x="236550" y="1018650"/>
            <a:ext cx="8707800" cy="33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Des questions ?</a:t>
            </a:r>
            <a:endParaRPr sz="2400"/>
          </a:p>
        </p:txBody>
      </p:sp>
      <p:sp>
        <p:nvSpPr>
          <p:cNvPr id="363" name="Google Shape;363;p33"/>
          <p:cNvSpPr/>
          <p:nvPr/>
        </p:nvSpPr>
        <p:spPr>
          <a:xfrm>
            <a:off x="5647550" y="401425"/>
            <a:ext cx="1219800" cy="1131000"/>
          </a:xfrm>
          <a:prstGeom prst="hear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70400" y="415425"/>
            <a:ext cx="16161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Niveau</a:t>
            </a: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1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660899" y="1065702"/>
            <a:ext cx="5157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</a:t>
            </a:r>
            <a:endParaRPr sz="2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2539481" y="1569075"/>
            <a:ext cx="18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C0000"/>
                </a:solidFill>
              </a:rPr>
              <a:t>x</a:t>
            </a:r>
            <a:r>
              <a:rPr b="1" baseline="30000" lang="en" sz="2400">
                <a:solidFill>
                  <a:srgbClr val="CC0000"/>
                </a:solidFill>
              </a:rPr>
              <a:t>2</a:t>
            </a:r>
            <a:r>
              <a:rPr b="1" lang="en" sz="2400">
                <a:solidFill>
                  <a:srgbClr val="CC0000"/>
                </a:solidFill>
              </a:rPr>
              <a:t> + 1 = 0</a:t>
            </a:r>
            <a:endParaRPr b="1" sz="3300">
              <a:solidFill>
                <a:srgbClr val="CC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1928400" y="415425"/>
            <a:ext cx="61131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Les nombres complexes : l'origine</a:t>
            </a:r>
            <a:endParaRPr/>
          </a:p>
        </p:txBody>
      </p:sp>
      <p:grpSp>
        <p:nvGrpSpPr>
          <p:cNvPr id="106" name="Google Shape;106;p15"/>
          <p:cNvGrpSpPr/>
          <p:nvPr/>
        </p:nvGrpSpPr>
        <p:grpSpPr>
          <a:xfrm>
            <a:off x="874147" y="1301714"/>
            <a:ext cx="808599" cy="808599"/>
            <a:chOff x="2085525" y="4992125"/>
            <a:chExt cx="481825" cy="481825"/>
          </a:xfrm>
        </p:grpSpPr>
        <p:sp>
          <p:nvSpPr>
            <p:cNvPr id="107" name="Google Shape;107;p15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gradFill>
              <a:gsLst>
                <a:gs pos="0">
                  <a:srgbClr val="11D9D9">
                    <a:alpha val="46666"/>
                  </a:srgbClr>
                </a:gs>
                <a:gs pos="100000">
                  <a:srgbClr val="16F2CA">
                    <a:alpha val="20392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gradFill>
              <a:gsLst>
                <a:gs pos="0">
                  <a:srgbClr val="11D9D9">
                    <a:alpha val="46666"/>
                  </a:srgbClr>
                </a:gs>
                <a:gs pos="100000">
                  <a:srgbClr val="16F2CA">
                    <a:alpha val="20392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9" name="Google Shape;109;p15"/>
          <p:cNvSpPr txBox="1"/>
          <p:nvPr/>
        </p:nvSpPr>
        <p:spPr>
          <a:xfrm>
            <a:off x="660899" y="2609777"/>
            <a:ext cx="5157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</a:t>
            </a:r>
            <a:endParaRPr sz="2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2539481" y="3113150"/>
            <a:ext cx="18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</a:rPr>
              <a:t>x</a:t>
            </a:r>
            <a:r>
              <a:rPr b="1" baseline="30000" lang="en" sz="2400">
                <a:solidFill>
                  <a:srgbClr val="38761D"/>
                </a:solidFill>
              </a:rPr>
              <a:t>2</a:t>
            </a:r>
            <a:r>
              <a:rPr b="1" lang="en" sz="2400">
                <a:solidFill>
                  <a:srgbClr val="38761D"/>
                </a:solidFill>
              </a:rPr>
              <a:t> + 1 = 0</a:t>
            </a:r>
            <a:endParaRPr b="1" sz="3300">
              <a:solidFill>
                <a:srgbClr val="38761D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1" name="Google Shape;111;p15"/>
          <p:cNvGrpSpPr/>
          <p:nvPr/>
        </p:nvGrpSpPr>
        <p:grpSpPr>
          <a:xfrm>
            <a:off x="874139" y="2845789"/>
            <a:ext cx="808599" cy="808599"/>
            <a:chOff x="1492675" y="4992125"/>
            <a:chExt cx="481825" cy="481825"/>
          </a:xfrm>
        </p:grpSpPr>
        <p:sp>
          <p:nvSpPr>
            <p:cNvPr id="112" name="Google Shape;112;p15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rgbClr val="138AF2">
                    <a:alpha val="46274"/>
                  </a:srgbClr>
                </a:gs>
                <a:gs pos="100000">
                  <a:srgbClr val="11D9D9">
                    <a:alpha val="19607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rgbClr val="138AF2">
                    <a:alpha val="46274"/>
                  </a:srgbClr>
                </a:gs>
                <a:gs pos="100000">
                  <a:srgbClr val="11D9D9">
                    <a:alpha val="19607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4" name="Google Shape;114;p15"/>
          <p:cNvSpPr/>
          <p:nvPr/>
        </p:nvSpPr>
        <p:spPr>
          <a:xfrm>
            <a:off x="4548100" y="3027275"/>
            <a:ext cx="1183800" cy="488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CB1F2">
              <a:alpha val="270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5848256" y="3134525"/>
            <a:ext cx="180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x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b="1" lang="en" sz="2200">
                <a:solidFill>
                  <a:srgbClr val="222222"/>
                </a:solidFill>
                <a:highlight>
                  <a:srgbClr val="FFFFFF"/>
                </a:highlight>
              </a:rPr>
              <a:t>∈</a:t>
            </a:r>
            <a:r>
              <a:rPr b="1" lang="en" sz="2400"/>
              <a:t> {i, -i}</a:t>
            </a:r>
            <a:endParaRPr b="1" sz="3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8486100" y="243950"/>
            <a:ext cx="258600" cy="488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470400" y="415425"/>
            <a:ext cx="16161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Niveau 1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2" name="Google Shape;122;p16"/>
          <p:cNvSpPr txBox="1"/>
          <p:nvPr>
            <p:ph type="title"/>
          </p:nvPr>
        </p:nvSpPr>
        <p:spPr>
          <a:xfrm>
            <a:off x="1928400" y="415425"/>
            <a:ext cx="61131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Les nombres complexes : le retour</a:t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760382" y="2395650"/>
            <a:ext cx="682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 </a:t>
            </a:r>
            <a:r>
              <a:rPr lang="en" sz="2400"/>
              <a:t>est appelé </a:t>
            </a:r>
            <a:r>
              <a:rPr b="1" lang="en" sz="2400"/>
              <a:t>nombre imaginaire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/>
            </a:br>
            <a:r>
              <a:rPr b="1" lang="en" sz="2400"/>
              <a:t>2i + 3</a:t>
            </a:r>
            <a:r>
              <a:rPr lang="en" sz="2400"/>
              <a:t>, hybride entre imaginaire et réel, est appelé </a:t>
            </a:r>
            <a:r>
              <a:rPr b="1" lang="en" sz="2400"/>
              <a:t>nombre complexe</a:t>
            </a:r>
            <a:endParaRPr b="1" sz="3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8486100" y="243950"/>
            <a:ext cx="258600" cy="488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470400" y="415425"/>
            <a:ext cx="16161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Niveau 1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0" name="Google Shape;130;p17"/>
          <p:cNvSpPr txBox="1"/>
          <p:nvPr>
            <p:ph type="title"/>
          </p:nvPr>
        </p:nvSpPr>
        <p:spPr>
          <a:xfrm>
            <a:off x="1928400" y="415425"/>
            <a:ext cx="61131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Les nombres complexes : la revanche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1160250" y="1169300"/>
            <a:ext cx="6823500" cy="31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On peut décomposer un nombre complexe en une </a:t>
            </a:r>
            <a:r>
              <a:rPr b="1" lang="en" sz="2400"/>
              <a:t>paire ordonnée de réels</a:t>
            </a:r>
            <a:r>
              <a:rPr lang="en" sz="2400"/>
              <a:t> par l'application suivante :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/>
            </a:br>
            <a:r>
              <a:rPr lang="en" sz="2400"/>
              <a:t>Soient a et b deux nombres réels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   </a:t>
            </a:r>
            <a:r>
              <a:rPr lang="en" sz="2400"/>
              <a:t>c</a:t>
            </a:r>
            <a:r>
              <a:rPr lang="en" sz="2400"/>
              <a:t> = ai + b</a:t>
            </a:r>
            <a:br>
              <a:rPr lang="en" sz="2400"/>
            </a:br>
            <a:r>
              <a:rPr lang="en" sz="2400"/>
              <a:t>     </a:t>
            </a:r>
            <a:r>
              <a:rPr lang="en" sz="2400"/>
              <a:t>c →</a:t>
            </a:r>
            <a:r>
              <a:rPr lang="en" sz="2400">
                <a:highlight>
                  <a:srgbClr val="F4CCCC"/>
                </a:highlight>
              </a:rPr>
              <a:t>(a,b)</a:t>
            </a:r>
            <a:endParaRPr sz="2400">
              <a:highlight>
                <a:srgbClr val="F4CCCC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Ça nous simplifiera la vie</a:t>
            </a:r>
            <a:endParaRPr sz="2400"/>
          </a:p>
        </p:txBody>
      </p:sp>
      <p:sp>
        <p:nvSpPr>
          <p:cNvPr id="132" name="Google Shape;132;p17"/>
          <p:cNvSpPr/>
          <p:nvPr/>
        </p:nvSpPr>
        <p:spPr>
          <a:xfrm>
            <a:off x="8486100" y="243950"/>
            <a:ext cx="258600" cy="488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470400" y="415425"/>
            <a:ext cx="16161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Niveau 1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8" name="Google Shape;138;p18"/>
          <p:cNvSpPr txBox="1"/>
          <p:nvPr>
            <p:ph type="title"/>
          </p:nvPr>
        </p:nvSpPr>
        <p:spPr>
          <a:xfrm>
            <a:off x="1928400" y="415425"/>
            <a:ext cx="6600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Les nombres complexes : le retour de la revanche</a:t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1160250" y="1018650"/>
            <a:ext cx="6823500" cy="33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Quelques opérations entre nombres complexes :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L'addition :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 multiplication :</a:t>
            </a:r>
            <a:endParaRPr sz="2400"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2684600"/>
            <a:ext cx="476250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3150" y="3861025"/>
            <a:ext cx="5257684" cy="51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/>
          <p:nvPr/>
        </p:nvSpPr>
        <p:spPr>
          <a:xfrm>
            <a:off x="8486100" y="243950"/>
            <a:ext cx="258600" cy="488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470400" y="415425"/>
            <a:ext cx="16161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Niveau 1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8" name="Google Shape;148;p19"/>
          <p:cNvSpPr txBox="1"/>
          <p:nvPr>
            <p:ph type="title"/>
          </p:nvPr>
        </p:nvSpPr>
        <p:spPr>
          <a:xfrm>
            <a:off x="1928400" y="415425"/>
            <a:ext cx="6600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Les nombres complexes : le retour de la revanche</a:t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1059825" y="1384575"/>
            <a:ext cx="6823500" cy="16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 conjugué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                 alors               d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300" y="2041725"/>
            <a:ext cx="12858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6150" y="2036963"/>
            <a:ext cx="13811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/>
          <p:nvPr/>
        </p:nvSpPr>
        <p:spPr>
          <a:xfrm>
            <a:off x="1226575" y="2598675"/>
            <a:ext cx="6823500" cy="16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 module</a:t>
            </a:r>
            <a:endParaRPr sz="2400"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5825" y="2389400"/>
            <a:ext cx="3519050" cy="29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3325" y="3673050"/>
            <a:ext cx="2216501" cy="582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19"/>
          <p:cNvGrpSpPr/>
          <p:nvPr/>
        </p:nvGrpSpPr>
        <p:grpSpPr>
          <a:xfrm>
            <a:off x="6578575" y="2876650"/>
            <a:ext cx="1979475" cy="2080375"/>
            <a:chOff x="6578575" y="2876650"/>
            <a:chExt cx="1979475" cy="2080375"/>
          </a:xfrm>
        </p:grpSpPr>
        <p:sp>
          <p:nvSpPr>
            <p:cNvPr id="156" name="Google Shape;156;p19"/>
            <p:cNvSpPr/>
            <p:nvPr/>
          </p:nvSpPr>
          <p:spPr>
            <a:xfrm flipH="1">
              <a:off x="6578575" y="2876650"/>
              <a:ext cx="1471500" cy="1693200"/>
            </a:xfrm>
            <a:prstGeom prst="rtTriangl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 txBox="1"/>
            <p:nvPr/>
          </p:nvSpPr>
          <p:spPr>
            <a:xfrm>
              <a:off x="7201725" y="4698725"/>
              <a:ext cx="6816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a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8256850" y="3672900"/>
              <a:ext cx="3012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b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59" name="Google Shape;159;p19"/>
          <p:cNvSpPr/>
          <p:nvPr/>
        </p:nvSpPr>
        <p:spPr>
          <a:xfrm>
            <a:off x="8486100" y="243950"/>
            <a:ext cx="258600" cy="488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470400" y="415425"/>
            <a:ext cx="16161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Niveau 1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5" name="Google Shape;165;p20"/>
          <p:cNvSpPr txBox="1"/>
          <p:nvPr>
            <p:ph type="title"/>
          </p:nvPr>
        </p:nvSpPr>
        <p:spPr>
          <a:xfrm>
            <a:off x="1928400" y="415425"/>
            <a:ext cx="6600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Les nombres complexes : le combat final</a:t>
            </a:r>
            <a:endParaRPr/>
          </a:p>
        </p:txBody>
      </p:sp>
      <p:grpSp>
        <p:nvGrpSpPr>
          <p:cNvPr id="166" name="Google Shape;166;p20"/>
          <p:cNvGrpSpPr/>
          <p:nvPr/>
        </p:nvGrpSpPr>
        <p:grpSpPr>
          <a:xfrm>
            <a:off x="456977" y="1636956"/>
            <a:ext cx="8229947" cy="2421650"/>
            <a:chOff x="456977" y="1636956"/>
            <a:chExt cx="8229947" cy="2421650"/>
          </a:xfrm>
        </p:grpSpPr>
        <p:grpSp>
          <p:nvGrpSpPr>
            <p:cNvPr id="167" name="Google Shape;167;p20"/>
            <p:cNvGrpSpPr/>
            <p:nvPr/>
          </p:nvGrpSpPr>
          <p:grpSpPr>
            <a:xfrm>
              <a:off x="456977" y="1636956"/>
              <a:ext cx="8229947" cy="2421650"/>
              <a:chOff x="456977" y="1636956"/>
              <a:chExt cx="8229947" cy="2421650"/>
            </a:xfrm>
          </p:grpSpPr>
          <p:sp>
            <p:nvSpPr>
              <p:cNvPr id="168" name="Google Shape;168;p20"/>
              <p:cNvSpPr/>
              <p:nvPr/>
            </p:nvSpPr>
            <p:spPr>
              <a:xfrm rot="10800000">
                <a:off x="456977" y="1636956"/>
                <a:ext cx="2535000" cy="2421600"/>
              </a:xfrm>
              <a:prstGeom prst="pie">
                <a:avLst>
                  <a:gd fmla="val 0" name="adj1"/>
                  <a:gd fmla="val 10803123" name="adj2"/>
                </a:avLst>
              </a:prstGeom>
              <a:gradFill>
                <a:gsLst>
                  <a:gs pos="0">
                    <a:srgbClr val="11D9D9">
                      <a:alpha val="2392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>
                <a:off x="2355342" y="1637006"/>
                <a:ext cx="2535000" cy="2421600"/>
              </a:xfrm>
              <a:prstGeom prst="pie">
                <a:avLst>
                  <a:gd fmla="val 0" name="adj1"/>
                  <a:gd fmla="val 10803123" name="adj2"/>
                </a:avLst>
              </a:prstGeom>
              <a:gradFill>
                <a:gsLst>
                  <a:gs pos="0">
                    <a:srgbClr val="11D9D9">
                      <a:alpha val="23921"/>
                    </a:srgbClr>
                  </a:gs>
                  <a:gs pos="100000">
                    <a:srgbClr val="0CB1F2">
                      <a:alpha val="1098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0"/>
              <p:cNvSpPr/>
              <p:nvPr/>
            </p:nvSpPr>
            <p:spPr>
              <a:xfrm rot="10800000">
                <a:off x="4253558" y="1636956"/>
                <a:ext cx="2535000" cy="2421600"/>
              </a:xfrm>
              <a:prstGeom prst="pie">
                <a:avLst>
                  <a:gd fmla="val 0" name="adj1"/>
                  <a:gd fmla="val 10803123" name="adj2"/>
                </a:avLst>
              </a:prstGeom>
              <a:gradFill>
                <a:gsLst>
                  <a:gs pos="0">
                    <a:srgbClr val="11D9D9">
                      <a:alpha val="23921"/>
                    </a:srgbClr>
                  </a:gs>
                  <a:gs pos="100000">
                    <a:srgbClr val="0CB1F2">
                      <a:alpha val="1098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0"/>
              <p:cNvSpPr/>
              <p:nvPr/>
            </p:nvSpPr>
            <p:spPr>
              <a:xfrm>
                <a:off x="6151923" y="1637006"/>
                <a:ext cx="2535000" cy="2421600"/>
              </a:xfrm>
              <a:prstGeom prst="pie">
                <a:avLst>
                  <a:gd fmla="val 0" name="adj1"/>
                  <a:gd fmla="val 10803123" name="adj2"/>
                </a:avLst>
              </a:prstGeom>
              <a:gradFill>
                <a:gsLst>
                  <a:gs pos="0">
                    <a:srgbClr val="11D9D9">
                      <a:alpha val="2392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2" name="Google Shape;172;p20"/>
            <p:cNvSpPr/>
            <p:nvPr/>
          </p:nvSpPr>
          <p:spPr>
            <a:xfrm>
              <a:off x="1168905" y="2293081"/>
              <a:ext cx="1109400" cy="1109400"/>
            </a:xfrm>
            <a:prstGeom prst="ellipse">
              <a:avLst/>
            </a:prstGeom>
            <a:gradFill>
              <a:gsLst>
                <a:gs pos="0">
                  <a:schemeClr val="accent1">
                    <a:alpha val="56250"/>
                  </a:schemeClr>
                </a:gs>
                <a:gs pos="63000">
                  <a:srgbClr val="16F2CA">
                    <a:alpha val="29803"/>
                    <a:alpha val="56250"/>
                  </a:srgbClr>
                </a:gs>
                <a:gs pos="100000">
                  <a:srgbClr val="16F2CA">
                    <a:alpha val="0"/>
                    <a:alpha val="56250"/>
                  </a:srgbClr>
                </a:gs>
              </a:gsLst>
              <a:lin ang="5400700" scaled="0"/>
            </a:gradFill>
            <a:ln cap="flat" cmpd="sng" w="152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3070011" y="2294581"/>
              <a:ext cx="1106400" cy="1106400"/>
            </a:xfrm>
            <a:prstGeom prst="ellipse">
              <a:avLst/>
            </a:prstGeom>
            <a:gradFill>
              <a:gsLst>
                <a:gs pos="0">
                  <a:schemeClr val="accent1">
                    <a:alpha val="56250"/>
                  </a:schemeClr>
                </a:gs>
                <a:gs pos="63000">
                  <a:srgbClr val="16F2CA">
                    <a:alpha val="29803"/>
                    <a:alpha val="56250"/>
                  </a:srgbClr>
                </a:gs>
                <a:gs pos="100000">
                  <a:srgbClr val="16F2CA">
                    <a:alpha val="0"/>
                    <a:alpha val="56250"/>
                  </a:srgbClr>
                </a:gs>
              </a:gsLst>
              <a:lin ang="16200038" scaled="0"/>
            </a:gradFill>
            <a:ln cap="flat" cmpd="sng" w="152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4968117" y="2294581"/>
              <a:ext cx="1106400" cy="1106400"/>
            </a:xfrm>
            <a:prstGeom prst="ellipse">
              <a:avLst/>
            </a:prstGeom>
            <a:gradFill>
              <a:gsLst>
                <a:gs pos="0">
                  <a:schemeClr val="accent1">
                    <a:alpha val="56250"/>
                  </a:schemeClr>
                </a:gs>
                <a:gs pos="63000">
                  <a:srgbClr val="16F2CA">
                    <a:alpha val="29803"/>
                    <a:alpha val="56250"/>
                  </a:srgbClr>
                </a:gs>
                <a:gs pos="100000">
                  <a:srgbClr val="16F2CA">
                    <a:alpha val="0"/>
                    <a:alpha val="56250"/>
                  </a:srgbClr>
                </a:gs>
              </a:gsLst>
              <a:lin ang="16200038" scaled="0"/>
            </a:gradFill>
            <a:ln cap="flat" cmpd="sng" w="152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6866223" y="2294581"/>
              <a:ext cx="1106400" cy="1106400"/>
            </a:xfrm>
            <a:prstGeom prst="ellipse">
              <a:avLst/>
            </a:prstGeom>
            <a:gradFill>
              <a:gsLst>
                <a:gs pos="0">
                  <a:schemeClr val="accent1">
                    <a:alpha val="56250"/>
                  </a:schemeClr>
                </a:gs>
                <a:gs pos="63000">
                  <a:srgbClr val="16F2CA">
                    <a:alpha val="29803"/>
                    <a:alpha val="56250"/>
                  </a:srgbClr>
                </a:gs>
                <a:gs pos="100000">
                  <a:srgbClr val="16F2CA">
                    <a:alpha val="0"/>
                    <a:alpha val="56250"/>
                  </a:srgbClr>
                </a:gs>
              </a:gsLst>
              <a:lin ang="5400700" scaled="0"/>
            </a:gradFill>
            <a:ln cap="flat" cmpd="sng" w="152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0"/>
          <p:cNvSpPr txBox="1"/>
          <p:nvPr/>
        </p:nvSpPr>
        <p:spPr>
          <a:xfrm>
            <a:off x="934427" y="3597376"/>
            <a:ext cx="1580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Prenez votre téléphone ou votre laptop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1360605" y="2710831"/>
            <a:ext cx="72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20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2832792" y="1359830"/>
            <a:ext cx="1580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Allez à l'adresse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www.kahoot.it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3246558" y="2697181"/>
            <a:ext cx="72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20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4731008" y="3597376"/>
            <a:ext cx="1580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Entrer le code PIN donné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5144664" y="2697181"/>
            <a:ext cx="72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sz="20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6629373" y="1359830"/>
            <a:ext cx="1580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Tenez vous prêts à jouer : rapidité ET précision !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7042771" y="2697181"/>
            <a:ext cx="72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20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470400" y="415425"/>
            <a:ext cx="16161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Niveau 2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9" name="Google Shape;189;p21"/>
          <p:cNvSpPr txBox="1"/>
          <p:nvPr>
            <p:ph type="title"/>
          </p:nvPr>
        </p:nvSpPr>
        <p:spPr>
          <a:xfrm>
            <a:off x="1928400" y="415425"/>
            <a:ext cx="6600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Les espaces vectoriels complexes : rappel</a:t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1160250" y="1018650"/>
            <a:ext cx="6823500" cy="33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Un ensemble d'objets (appelés </a:t>
            </a:r>
            <a:r>
              <a:rPr b="1" lang="en" sz="2400"/>
              <a:t>vecteurs</a:t>
            </a:r>
            <a:r>
              <a:rPr lang="en" sz="2400"/>
              <a:t>) complexes (dans C) que l'on peut </a:t>
            </a:r>
            <a:r>
              <a:rPr lang="en" sz="2400"/>
              <a:t>additionner</a:t>
            </a:r>
            <a:r>
              <a:rPr lang="en" sz="2400"/>
              <a:t> entre eux et multiplier par un scalaire.</a:t>
            </a:r>
            <a:endParaRPr sz="2400"/>
          </a:p>
        </p:txBody>
      </p:sp>
      <p:sp>
        <p:nvSpPr>
          <p:cNvPr id="191" name="Google Shape;191;p21"/>
          <p:cNvSpPr/>
          <p:nvPr/>
        </p:nvSpPr>
        <p:spPr>
          <a:xfrm>
            <a:off x="8486100" y="243950"/>
            <a:ext cx="258600" cy="488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uturistic Holographic Infographics by Slidesgo">
  <a:themeElements>
    <a:clrScheme name="Simple Light">
      <a:dk1>
        <a:srgbClr val="000000"/>
      </a:dk1>
      <a:lt1>
        <a:srgbClr val="FFFFFF"/>
      </a:lt1>
      <a:dk2>
        <a:srgbClr val="183459"/>
      </a:dk2>
      <a:lt2>
        <a:srgbClr val="138AF2"/>
      </a:lt2>
      <a:accent1>
        <a:srgbClr val="0CB1F2"/>
      </a:accent1>
      <a:accent2>
        <a:srgbClr val="11D9D9"/>
      </a:accent2>
      <a:accent3>
        <a:srgbClr val="16F2CA"/>
      </a:accent3>
      <a:accent4>
        <a:srgbClr val="138AF2"/>
      </a:accent4>
      <a:accent5>
        <a:srgbClr val="0CB1F2"/>
      </a:accent5>
      <a:accent6>
        <a:srgbClr val="18345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