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73" r:id="rId4"/>
    <p:sldId id="274" r:id="rId5"/>
    <p:sldId id="275" r:id="rId6"/>
    <p:sldId id="298" r:id="rId7"/>
    <p:sldId id="299" r:id="rId8"/>
    <p:sldId id="276" r:id="rId9"/>
    <p:sldId id="277" r:id="rId10"/>
    <p:sldId id="288" r:id="rId11"/>
    <p:sldId id="289" r:id="rId12"/>
    <p:sldId id="291" r:id="rId13"/>
    <p:sldId id="292" r:id="rId14"/>
    <p:sldId id="278" r:id="rId15"/>
    <p:sldId id="279" r:id="rId16"/>
    <p:sldId id="295" r:id="rId17"/>
    <p:sldId id="287" r:id="rId18"/>
    <p:sldId id="297" r:id="rId19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15"/>
    <a:srgbClr val="2BFF00"/>
    <a:srgbClr val="6A8093"/>
    <a:srgbClr val="7C8FA0"/>
    <a:srgbClr val="EBBECD"/>
    <a:srgbClr val="982348"/>
    <a:srgbClr val="98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18.12.2022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18.12.2022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82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58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09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28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23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7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17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43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0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3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02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2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9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1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8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22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cxnSp>
        <p:nvCxnSpPr>
          <p:cNvPr id="13" name="Gerader Verbinde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 rtl="0"/>
              <a:t>‹Nr.›</a:t>
            </a:fld>
            <a:endParaRPr lang="de-DE" dirty="0"/>
          </a:p>
        </p:txBody>
      </p: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7EDAA5A7-7EE5-4222-8ADF-20AC61A2706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75257688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3720600" imgH="1383840" progId="">
                  <p:embed/>
                </p:oleObj>
              </mc:Choice>
              <mc:Fallback>
                <p:oleObj r:id="rId3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19.12.2022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</a:t>
            </a:r>
          </a:p>
        </p:txBody>
      </p:sp>
      <p:sp>
        <p:nvSpPr>
          <p:cNvPr id="12" name="Rechteck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3E2ABCE-7698-4520-AFB9-86A10BE1B1F3}"/>
              </a:ext>
            </a:extLst>
          </p:cNvPr>
          <p:cNvSpPr txBox="1">
            <a:spLocks/>
          </p:cNvSpPr>
          <p:nvPr userDrawn="1"/>
        </p:nvSpPr>
        <p:spPr>
          <a:xfrm>
            <a:off x="550152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2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19.12.2022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1B860BC-F47A-486A-BE8B-71E173A34563}"/>
              </a:ext>
            </a:extLst>
          </p:cNvPr>
          <p:cNvSpPr txBox="1">
            <a:spLocks/>
          </p:cNvSpPr>
          <p:nvPr userDrawn="1"/>
        </p:nvSpPr>
        <p:spPr>
          <a:xfrm>
            <a:off x="6687305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sz="12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19.12.2022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19.12.2022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 rtl="0"/>
              <a:t>‹Nr.›</a:t>
            </a:fld>
            <a:endParaRPr lang="de-DE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Formatvorlagen des Textmasters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19.12.2022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 rtl="0"/>
              <a:t>‹Nr.›</a:t>
            </a:fld>
            <a:endParaRPr lang="de-DE"/>
          </a:p>
        </p:txBody>
      </p:sp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A74BBCB9-51B2-498A-88A4-E06AEBED361A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75257688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7" imgW="3720600" imgH="1383840" progId="">
                  <p:embed/>
                </p:oleObj>
              </mc:Choice>
              <mc:Fallback>
                <p:oleObj r:id="rId7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>
                <a:solidFill>
                  <a:srgbClr val="982348"/>
                </a:solidFill>
              </a:rPr>
              <a:t>Don't</a:t>
            </a:r>
            <a:r>
              <a:rPr lang="de-DE" dirty="0">
                <a:solidFill>
                  <a:srgbClr val="982348"/>
                </a:solidFill>
              </a:rPr>
              <a:t> </a:t>
            </a:r>
            <a:r>
              <a:rPr lang="de-DE" dirty="0" err="1">
                <a:solidFill>
                  <a:srgbClr val="982348"/>
                </a:solidFill>
              </a:rPr>
              <a:t>touch</a:t>
            </a:r>
            <a:r>
              <a:rPr lang="de-DE" dirty="0">
                <a:solidFill>
                  <a:srgbClr val="982348"/>
                </a:solidFill>
              </a:rPr>
              <a:t> </a:t>
            </a:r>
            <a:r>
              <a:rPr lang="de-DE" dirty="0" err="1">
                <a:solidFill>
                  <a:srgbClr val="982348"/>
                </a:solidFill>
              </a:rPr>
              <a:t>the</a:t>
            </a:r>
            <a:r>
              <a:rPr lang="de-DE" dirty="0">
                <a:solidFill>
                  <a:srgbClr val="982348"/>
                </a:solidFill>
              </a:rPr>
              <a:t> wall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8" y="4473388"/>
            <a:ext cx="8329031" cy="987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sz="2400" dirty="0">
                <a:solidFill>
                  <a:srgbClr val="EBBECD"/>
                </a:solidFill>
              </a:rPr>
              <a:t>Java Game für D2 – Objektorientierte Programmierung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2D3B34F-D0F9-41E6-A9FB-9BCDEC7F7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094020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L</a:t>
            </a:r>
            <a:r>
              <a:rPr lang="de-DE" b="1" dirty="0"/>
              <a:t>evel Klasse (</a:t>
            </a:r>
            <a:r>
              <a:rPr lang="de-DE" b="1" dirty="0" err="1"/>
              <a:t>JFrame</a:t>
            </a:r>
            <a:r>
              <a:rPr lang="de-DE" b="1" dirty="0"/>
              <a:t>)</a:t>
            </a:r>
          </a:p>
          <a:p>
            <a:r>
              <a:rPr lang="de-DE" dirty="0"/>
              <a:t>Fähigkeit Hintergrundbild</a:t>
            </a:r>
            <a:br>
              <a:rPr lang="de-DE" dirty="0"/>
            </a:br>
            <a:r>
              <a:rPr lang="de-DE" dirty="0"/>
              <a:t>darzustellen</a:t>
            </a:r>
          </a:p>
          <a:p>
            <a:r>
              <a:rPr lang="de-DE" dirty="0"/>
              <a:t>Spielelogik mit Spielstart,</a:t>
            </a:r>
            <a:br>
              <a:rPr lang="de-DE" dirty="0"/>
            </a:br>
            <a:r>
              <a:rPr lang="de-DE" dirty="0" err="1"/>
              <a:t>Mousepointer</a:t>
            </a:r>
            <a:r>
              <a:rPr lang="de-DE" dirty="0"/>
              <a:t> Farberkennung,</a:t>
            </a:r>
            <a:br>
              <a:rPr lang="de-DE" dirty="0"/>
            </a:br>
            <a:r>
              <a:rPr lang="de-DE" dirty="0"/>
              <a:t>Spielende</a:t>
            </a:r>
          </a:p>
          <a:p>
            <a:r>
              <a:rPr lang="de-DE" dirty="0" err="1"/>
              <a:t>Timer</a:t>
            </a:r>
            <a:r>
              <a:rPr lang="de-DE" dirty="0"/>
              <a:t> für Countdown</a:t>
            </a:r>
          </a:p>
          <a:p>
            <a:r>
              <a:rPr lang="de-DE" dirty="0" err="1"/>
              <a:t>GameElements</a:t>
            </a:r>
            <a:r>
              <a:rPr lang="de-DE" dirty="0"/>
              <a:t> (Hindernisse)</a:t>
            </a:r>
            <a:br>
              <a:rPr lang="de-DE" dirty="0"/>
            </a:br>
            <a:r>
              <a:rPr lang="de-DE" dirty="0"/>
              <a:t>können hinzugefügt werden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119" t="-167" r="70320" b="42249"/>
          <a:stretch/>
        </p:blipFill>
        <p:spPr>
          <a:xfrm>
            <a:off x="6318372" y="527131"/>
            <a:ext cx="4277017" cy="58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 err="1"/>
              <a:t>GameElement</a:t>
            </a:r>
            <a:r>
              <a:rPr lang="de-DE" b="1" dirty="0"/>
              <a:t> Klasse (</a:t>
            </a:r>
            <a:r>
              <a:rPr lang="de-DE" b="1" dirty="0" err="1"/>
              <a:t>JLabel</a:t>
            </a:r>
            <a:r>
              <a:rPr lang="de-DE" b="1" dirty="0"/>
              <a:t>)</a:t>
            </a:r>
          </a:p>
          <a:p>
            <a:r>
              <a:rPr lang="de-DE" dirty="0"/>
              <a:t>Abstrakte Klasse mit Fähig-</a:t>
            </a:r>
            <a:br>
              <a:rPr lang="de-DE" dirty="0"/>
            </a:br>
            <a:r>
              <a:rPr lang="de-DE" dirty="0" err="1"/>
              <a:t>keit</a:t>
            </a:r>
            <a:r>
              <a:rPr lang="de-DE" dirty="0"/>
              <a:t> ein </a:t>
            </a:r>
            <a:r>
              <a:rPr lang="de-DE" dirty="0" err="1"/>
              <a:t>Animated-Gif</a:t>
            </a:r>
            <a:r>
              <a:rPr lang="de-DE" dirty="0"/>
              <a:t> dar-</a:t>
            </a:r>
            <a:br>
              <a:rPr lang="de-DE" dirty="0"/>
            </a:br>
            <a:r>
              <a:rPr lang="de-DE" dirty="0"/>
              <a:t>zustellen</a:t>
            </a:r>
          </a:p>
          <a:p>
            <a:r>
              <a:rPr lang="de-DE" dirty="0"/>
              <a:t>Werden in Game Klasse </a:t>
            </a:r>
            <a:br>
              <a:rPr lang="de-DE" dirty="0"/>
            </a:br>
            <a:r>
              <a:rPr lang="de-DE" dirty="0"/>
              <a:t>erzeugt und zu Levels </a:t>
            </a:r>
            <a:br>
              <a:rPr lang="de-DE" dirty="0"/>
            </a:br>
            <a:r>
              <a:rPr lang="de-DE" dirty="0"/>
              <a:t>hinzugefügt</a:t>
            </a:r>
          </a:p>
          <a:p>
            <a:r>
              <a:rPr lang="de-DE" dirty="0"/>
              <a:t>Implementierungen durch</a:t>
            </a:r>
            <a:br>
              <a:rPr lang="de-DE" dirty="0"/>
            </a:br>
            <a:r>
              <a:rPr lang="de-DE" dirty="0"/>
              <a:t>Obstacle1 und Obstacle2</a:t>
            </a:r>
            <a:br>
              <a:rPr lang="de-DE" dirty="0"/>
            </a:br>
            <a:r>
              <a:rPr lang="de-DE" dirty="0"/>
              <a:t>Klassen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98" t="60567" r="47386" b="-440"/>
          <a:stretch/>
        </p:blipFill>
        <p:spPr>
          <a:xfrm>
            <a:off x="6870699" y="1422399"/>
            <a:ext cx="4505537" cy="442158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EA34469-3C85-464C-BD15-06293176A108}"/>
              </a:ext>
            </a:extLst>
          </p:cNvPr>
          <p:cNvSpPr/>
          <p:nvPr/>
        </p:nvSpPr>
        <p:spPr>
          <a:xfrm>
            <a:off x="10477500" y="1271982"/>
            <a:ext cx="1104900" cy="123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4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 err="1"/>
              <a:t>HighScore</a:t>
            </a:r>
            <a:r>
              <a:rPr lang="de-DE" b="1" dirty="0"/>
              <a:t> Klasse</a:t>
            </a:r>
          </a:p>
          <a:p>
            <a:r>
              <a:rPr lang="de-DE" dirty="0"/>
              <a:t>Sammelt </a:t>
            </a:r>
            <a:r>
              <a:rPr lang="de-DE" dirty="0" err="1"/>
              <a:t>HighScoreEntry</a:t>
            </a:r>
            <a:r>
              <a:rPr lang="de-DE" dirty="0"/>
              <a:t>-Objekte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ArrayList</a:t>
            </a:r>
            <a:endParaRPr lang="de-DE" dirty="0"/>
          </a:p>
          <a:p>
            <a:r>
              <a:rPr lang="de-DE" dirty="0"/>
              <a:t>Fähigkeit </a:t>
            </a:r>
            <a:r>
              <a:rPr lang="de-DE" dirty="0" err="1"/>
              <a:t>ArrayList</a:t>
            </a:r>
            <a:r>
              <a:rPr lang="de-DE" dirty="0"/>
              <a:t> zu serialisieren, </a:t>
            </a:r>
            <a:br>
              <a:rPr lang="de-DE" dirty="0"/>
            </a:br>
            <a:r>
              <a:rPr lang="de-DE" dirty="0"/>
              <a:t>in File zu speichern und zu laden</a:t>
            </a:r>
          </a:p>
          <a:p>
            <a:r>
              <a:rPr lang="de-DE" dirty="0" err="1"/>
              <a:t>HighScoreEntry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User*in Name</a:t>
            </a:r>
          </a:p>
          <a:p>
            <a:pPr lvl="1"/>
            <a:r>
              <a:rPr lang="de-DE" dirty="0"/>
              <a:t>Erreichte Punktezahl</a:t>
            </a:r>
          </a:p>
          <a:p>
            <a:pPr lvl="1"/>
            <a:r>
              <a:rPr lang="de-DE" dirty="0"/>
              <a:t>Highlight </a:t>
            </a:r>
            <a:r>
              <a:rPr lang="de-DE" dirty="0" err="1"/>
              <a:t>Flag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839" t="-935" r="-2594" b="53521"/>
          <a:stretch/>
        </p:blipFill>
        <p:spPr>
          <a:xfrm>
            <a:off x="7718054" y="969888"/>
            <a:ext cx="3311896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err="1"/>
              <a:t>AudioController</a:t>
            </a:r>
            <a:r>
              <a:rPr lang="de-DE" b="1" dirty="0"/>
              <a:t> Klasse</a:t>
            </a:r>
          </a:p>
          <a:p>
            <a:r>
              <a:rPr lang="de-DE" dirty="0"/>
              <a:t>Fähigkeit Hintergrundmusik </a:t>
            </a:r>
            <a:br>
              <a:rPr lang="de-DE" dirty="0"/>
            </a:br>
            <a:r>
              <a:rPr lang="de-DE" dirty="0"/>
              <a:t>zu spielen</a:t>
            </a:r>
          </a:p>
          <a:p>
            <a:r>
              <a:rPr lang="de-DE" dirty="0"/>
              <a:t>Fähigkeit kurze Clips zu spielen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362" t="67631" r="846" b="1922"/>
          <a:stretch/>
        </p:blipFill>
        <p:spPr>
          <a:xfrm>
            <a:off x="7835942" y="1761006"/>
            <a:ext cx="3459953" cy="42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 err="1">
                <a:solidFill>
                  <a:srgbClr val="982348"/>
                </a:solidFill>
              </a:rPr>
              <a:t>Logging</a:t>
            </a:r>
            <a:endParaRPr lang="de-DE" dirty="0">
              <a:solidFill>
                <a:srgbClr val="982348"/>
              </a:solidFill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/>
              <a:t>Log4j</a:t>
            </a:r>
          </a:p>
          <a:p>
            <a:r>
              <a:rPr lang="de-DE" dirty="0"/>
              <a:t>Wird in Game Klasse initialisiert und von überall durch final </a:t>
            </a:r>
            <a:r>
              <a:rPr lang="de-DE" dirty="0" err="1"/>
              <a:t>static</a:t>
            </a:r>
            <a:r>
              <a:rPr lang="de-DE" dirty="0"/>
              <a:t>-Variable zugänglich</a:t>
            </a:r>
          </a:p>
          <a:p>
            <a:r>
              <a:rPr lang="de-DE" dirty="0"/>
              <a:t>Konfiguration in log4j2.properties</a:t>
            </a:r>
          </a:p>
          <a:p>
            <a:r>
              <a:rPr lang="de-DE" dirty="0"/>
              <a:t>Logfiles inklusive Logrotation werden im Wurzelverzeichnis des Spiels gespeichert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4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Unit Tests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VSCode</a:t>
            </a:r>
            <a:r>
              <a:rPr lang="de-DE" dirty="0"/>
              <a:t> Plugin „</a:t>
            </a:r>
            <a:r>
              <a:rPr lang="de-DE" dirty="0" err="1"/>
              <a:t>Testrunner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Java“ erforderlich</a:t>
            </a:r>
          </a:p>
          <a:p>
            <a:r>
              <a:rPr lang="de-DE" dirty="0"/>
              <a:t>Test Highscore erstellen</a:t>
            </a:r>
          </a:p>
          <a:p>
            <a:pPr lvl="1">
              <a:buFontTx/>
              <a:buChar char="-"/>
            </a:pPr>
            <a:r>
              <a:rPr lang="de-DE" dirty="0"/>
              <a:t>Entspricht </a:t>
            </a:r>
            <a:r>
              <a:rPr lang="de-DE" dirty="0" err="1"/>
              <a:t>getHTML</a:t>
            </a:r>
            <a:r>
              <a:rPr lang="de-DE" dirty="0"/>
              <a:t>() einer </a:t>
            </a:r>
            <a:r>
              <a:rPr lang="de-DE" dirty="0" err="1"/>
              <a:t>Testhighscore</a:t>
            </a:r>
            <a:r>
              <a:rPr lang="de-DE" dirty="0"/>
              <a:t> dem erwarteten HTML?</a:t>
            </a:r>
          </a:p>
          <a:p>
            <a:pPr>
              <a:buFontTx/>
              <a:buChar char="-"/>
            </a:pPr>
            <a:r>
              <a:rPr lang="de-DE" dirty="0"/>
              <a:t>Test Highscore speichern</a:t>
            </a:r>
          </a:p>
          <a:p>
            <a:pPr lvl="1">
              <a:buFontTx/>
              <a:buChar char="-"/>
            </a:pPr>
            <a:r>
              <a:rPr lang="de-DE" dirty="0"/>
              <a:t>Highscore mit 10.000 Einträgen wird erstellt und gespeichert</a:t>
            </a:r>
          </a:p>
          <a:p>
            <a:pPr lvl="1">
              <a:buFontTx/>
              <a:buChar char="-"/>
            </a:pPr>
            <a:r>
              <a:rPr lang="de-DE" dirty="0"/>
              <a:t>Ist Highscore nach dem Laden immer noch gleich wie vor dem Speichern?</a:t>
            </a:r>
          </a:p>
          <a:p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0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Dokumentation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de-DE" dirty="0"/>
          </a:p>
          <a:p>
            <a:r>
              <a:rPr lang="de-DE" dirty="0"/>
              <a:t>Anforderungsdokument</a:t>
            </a:r>
          </a:p>
          <a:p>
            <a:r>
              <a:rPr lang="de-DE" dirty="0"/>
              <a:t>Klassendiagramm</a:t>
            </a:r>
          </a:p>
          <a:p>
            <a:r>
              <a:rPr lang="de-DE" dirty="0"/>
              <a:t>Code detailliert dokumentiert</a:t>
            </a:r>
          </a:p>
          <a:p>
            <a:r>
              <a:rPr lang="de-DE" dirty="0"/>
              <a:t>Java Doc</a:t>
            </a:r>
          </a:p>
          <a:p>
            <a:pPr lvl="1"/>
            <a:r>
              <a:rPr lang="de-DE" dirty="0"/>
              <a:t>Alle Methoden dokumentiert</a:t>
            </a:r>
          </a:p>
          <a:p>
            <a:pPr lvl="1"/>
            <a:r>
              <a:rPr lang="de-DE" dirty="0"/>
              <a:t>Java Doc HTML generiert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2D3B34F-D0F9-41E6-A9FB-9BCDEC7F7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3">
            <a:extLst>
              <a:ext uri="{FF2B5EF4-FFF2-40B4-BE49-F238E27FC236}">
                <a16:creationId xmlns:a16="http://schemas.microsoft.com/office/drawing/2014/main" id="{9A582ADB-795A-4596-B8C7-916FB2195E61}"/>
              </a:ext>
            </a:extLst>
          </p:cNvPr>
          <p:cNvSpPr txBox="1">
            <a:spLocks/>
          </p:cNvSpPr>
          <p:nvPr/>
        </p:nvSpPr>
        <p:spPr>
          <a:xfrm>
            <a:off x="2581069" y="1752600"/>
            <a:ext cx="8329031" cy="2680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400" dirty="0">
                <a:solidFill>
                  <a:srgbClr val="982348"/>
                </a:solidFill>
              </a:rPr>
              <a:t>Code Review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860CC5C1-A2B9-47FF-A8FF-D3E5BDB1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356351"/>
            <a:ext cx="609441" cy="365125"/>
          </a:xfrm>
        </p:spPr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228C930A-702B-4C37-B6DF-8623DE8FE555}"/>
              </a:ext>
            </a:extLst>
          </p:cNvPr>
          <p:cNvSpPr txBox="1">
            <a:spLocks/>
          </p:cNvSpPr>
          <p:nvPr/>
        </p:nvSpPr>
        <p:spPr>
          <a:xfrm>
            <a:off x="550152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2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19.12.2022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6925AA01-25BA-419B-B2D0-98F3975B4E13}"/>
              </a:ext>
            </a:extLst>
          </p:cNvPr>
          <p:cNvSpPr txBox="1">
            <a:spLocks/>
          </p:cNvSpPr>
          <p:nvPr/>
        </p:nvSpPr>
        <p:spPr>
          <a:xfrm>
            <a:off x="6687305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sz="12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149249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Wir danken für</a:t>
            </a:r>
            <a:br>
              <a:rPr lang="de-DE" dirty="0">
                <a:solidFill>
                  <a:srgbClr val="982348"/>
                </a:solidFill>
              </a:rPr>
            </a:br>
            <a:r>
              <a:rPr lang="de-DE" dirty="0">
                <a:solidFill>
                  <a:srgbClr val="982348"/>
                </a:solidFill>
              </a:rPr>
              <a:t>Ihre Aufmerksamkeit!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2D3B34F-D0F9-41E6-A9FB-9BCDEC7F7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6938CB30-761F-4F4E-8259-726FE726C7C4}"/>
              </a:ext>
            </a:extLst>
          </p:cNvPr>
          <p:cNvSpPr txBox="1">
            <a:spLocks/>
          </p:cNvSpPr>
          <p:nvPr/>
        </p:nvSpPr>
        <p:spPr>
          <a:xfrm>
            <a:off x="550152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2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19.12.2022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5F43EA6-EFF7-4733-B10A-A6254C91CCA5}"/>
              </a:ext>
            </a:extLst>
          </p:cNvPr>
          <p:cNvSpPr txBox="1">
            <a:spLocks/>
          </p:cNvSpPr>
          <p:nvPr/>
        </p:nvSpPr>
        <p:spPr>
          <a:xfrm>
            <a:off x="6687305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sz="12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91033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Idee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Spieler*in bewegt Mouse über das Bild eines Labyrinths und darf dabei die Wand nicht berühren</a:t>
            </a:r>
          </a:p>
          <a:p>
            <a:pPr rtl="0"/>
            <a:r>
              <a:rPr lang="de-DE" dirty="0"/>
              <a:t>„</a:t>
            </a:r>
            <a:r>
              <a:rPr lang="de-DE" dirty="0" err="1"/>
              <a:t>Obstacles</a:t>
            </a:r>
            <a:r>
              <a:rPr lang="de-DE" dirty="0"/>
              <a:t>“ in Form von </a:t>
            </a:r>
            <a:r>
              <a:rPr lang="de-DE" dirty="0" err="1"/>
              <a:t>Animated-Gifs</a:t>
            </a:r>
            <a:r>
              <a:rPr lang="de-DE" dirty="0"/>
              <a:t> bewegen sich über den Bildschirm und dürfen dabei auch nicht berührt werden</a:t>
            </a:r>
          </a:p>
          <a:p>
            <a:pPr rtl="0"/>
            <a:r>
              <a:rPr lang="de-DE" dirty="0" err="1"/>
              <a:t>Timer</a:t>
            </a:r>
            <a:r>
              <a:rPr lang="de-DE" dirty="0"/>
              <a:t> – jedes Level hat eine begrenzte Zeit</a:t>
            </a:r>
          </a:p>
          <a:p>
            <a:pPr rtl="0"/>
            <a:r>
              <a:rPr lang="de-DE" dirty="0"/>
              <a:t>Highscore – wenn das Ziel erreicht wird, werden </a:t>
            </a:r>
            <a:r>
              <a:rPr lang="de-DE" dirty="0" err="1"/>
              <a:t>Credits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in Form von der Restzeit gutgeschrieben</a:t>
            </a:r>
          </a:p>
          <a:p>
            <a:pPr rtl="0"/>
            <a:endParaRPr lang="de-DE" dirty="0"/>
          </a:p>
          <a:p>
            <a:pPr marL="0" indent="0" rtl="0">
              <a:buNone/>
            </a:pPr>
            <a:endParaRPr lang="de-DE" dirty="0"/>
          </a:p>
          <a:p>
            <a:pPr rtl="0"/>
            <a:endParaRPr lang="de-DE" dirty="0"/>
          </a:p>
          <a:p>
            <a:pPr marL="0" indent="0" rtl="0">
              <a:buNone/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14503"/>
              </p:ext>
            </p:extLst>
          </p:nvPr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8BFAF346-EEF6-439F-936F-51D0ECCDE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Mockup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CB193D9-289D-4358-B4BE-75858C671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80" y="1600994"/>
            <a:ext cx="851426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2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Endergebnis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5C4F85E5-FE69-4836-9DA8-49D9443B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6565" y="1557121"/>
            <a:ext cx="8522563" cy="4572000"/>
          </a:xfrm>
        </p:spPr>
      </p:pic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5" imgW="3720600" imgH="1383840" progId="">
                  <p:embed/>
                </p:oleObj>
              </mc:Choice>
              <mc:Fallback>
                <p:oleObj r:id="rId5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82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982348"/>
                </a:solidFill>
              </a:rPr>
              <a:t>Umsetzung Spielelogik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3 vordefinierte Farben in jedem Level</a:t>
            </a:r>
          </a:p>
          <a:p>
            <a:pPr lvl="1"/>
            <a:r>
              <a:rPr lang="de-DE" dirty="0">
                <a:solidFill>
                  <a:srgbClr val="2BFF00"/>
                </a:solidFill>
              </a:rPr>
              <a:t>#2bff00 </a:t>
            </a:r>
            <a:r>
              <a:rPr lang="de-DE" dirty="0"/>
              <a:t>Spielstart</a:t>
            </a:r>
          </a:p>
          <a:p>
            <a:pPr lvl="1"/>
            <a:r>
              <a:rPr lang="de-DE" dirty="0"/>
              <a:t>#ffffff (weiß) Labyrinth Pfad</a:t>
            </a:r>
          </a:p>
          <a:p>
            <a:pPr lvl="1"/>
            <a:r>
              <a:rPr lang="de-DE" dirty="0">
                <a:solidFill>
                  <a:srgbClr val="FF0015"/>
                </a:solidFill>
              </a:rPr>
              <a:t>#ff0015 </a:t>
            </a:r>
            <a:r>
              <a:rPr lang="de-DE" dirty="0"/>
              <a:t>Spielziel</a:t>
            </a:r>
          </a:p>
          <a:p>
            <a:r>
              <a:rPr lang="de-DE" dirty="0"/>
              <a:t>Farbe der Mouse-Position wird gelesen, ist es keine der </a:t>
            </a:r>
            <a:br>
              <a:rPr lang="de-DE" dirty="0"/>
            </a:br>
            <a:r>
              <a:rPr lang="de-DE" dirty="0"/>
              <a:t>3 Farben -&gt; Game Over!</a:t>
            </a:r>
          </a:p>
          <a:p>
            <a:r>
              <a:rPr lang="de-DE" dirty="0"/>
              <a:t>Technik funktioniert auch bei den </a:t>
            </a:r>
            <a:r>
              <a:rPr lang="de-DE" dirty="0" err="1"/>
              <a:t>Animated-Gifs</a:t>
            </a:r>
            <a:r>
              <a:rPr lang="de-DE" dirty="0"/>
              <a:t>, welche sich über den Bildschirm bewegen</a:t>
            </a:r>
          </a:p>
          <a:p>
            <a:pPr rtl="0">
              <a:buFontTx/>
              <a:buChar char="-"/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66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2D3B34F-D0F9-41E6-A9FB-9BCDEC7F7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5D9DE6FE-994A-4DFE-8D9C-69B4713E4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/>
          <a:lstStyle/>
          <a:p>
            <a:r>
              <a:rPr lang="de-AT" sz="4400" dirty="0">
                <a:solidFill>
                  <a:srgbClr val="982348"/>
                </a:solidFill>
              </a:rPr>
              <a:t>Demonstration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C6361BD-84C1-4E5C-B05F-39A7484C191A}"/>
              </a:ext>
            </a:extLst>
          </p:cNvPr>
          <p:cNvSpPr txBox="1">
            <a:spLocks/>
          </p:cNvSpPr>
          <p:nvPr/>
        </p:nvSpPr>
        <p:spPr>
          <a:xfrm>
            <a:off x="550152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2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19.12.2022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BA700E4-D2F5-4489-AD67-F6630E17465C}"/>
              </a:ext>
            </a:extLst>
          </p:cNvPr>
          <p:cNvSpPr txBox="1">
            <a:spLocks/>
          </p:cNvSpPr>
          <p:nvPr/>
        </p:nvSpPr>
        <p:spPr>
          <a:xfrm>
            <a:off x="6687305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sz="12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31630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02D3B34F-D0F9-41E6-A9FB-9BCDEC7F7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2D3B34F-D0F9-41E6-A9FB-9BCDEC7F7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70825C60-FFA5-430C-BB70-4D84E4F9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2666999"/>
          </a:xfrm>
        </p:spPr>
        <p:txBody>
          <a:bodyPr/>
          <a:lstStyle/>
          <a:p>
            <a:r>
              <a:rPr lang="de-AT" sz="4400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73ADAB98-666B-4328-B81C-B82692DBC037}"/>
              </a:ext>
            </a:extLst>
          </p:cNvPr>
          <p:cNvSpPr txBox="1">
            <a:spLocks/>
          </p:cNvSpPr>
          <p:nvPr/>
        </p:nvSpPr>
        <p:spPr>
          <a:xfrm>
            <a:off x="550152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2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19.12.2022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EB75669-7DC3-4C3F-B48F-DEB356842ABD}"/>
              </a:ext>
            </a:extLst>
          </p:cNvPr>
          <p:cNvSpPr txBox="1">
            <a:spLocks/>
          </p:cNvSpPr>
          <p:nvPr/>
        </p:nvSpPr>
        <p:spPr>
          <a:xfrm>
            <a:off x="6687305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sz="12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401742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Software 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endParaRPr lang="de-DE" dirty="0"/>
          </a:p>
          <a:p>
            <a:pPr marL="246380" indent="-246380" rtl="0"/>
            <a:endParaRPr lang="de-DE" dirty="0"/>
          </a:p>
          <a:p>
            <a:pPr marL="0" indent="0" rtl="0">
              <a:buNone/>
            </a:pPr>
            <a:endParaRPr lang="de-DE" dirty="0"/>
          </a:p>
          <a:p>
            <a:pPr marL="246380" indent="-246380" rtl="0"/>
            <a:endParaRPr lang="de-DE" dirty="0"/>
          </a:p>
          <a:p>
            <a:pPr marL="0" indent="0" rtl="0">
              <a:buNone/>
            </a:pPr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9DC8C37F-4C9F-47B9-9531-7C9E94666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183" y="136524"/>
            <a:ext cx="8327017" cy="65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982348"/>
                </a:solidFill>
              </a:rPr>
              <a:t>Architektur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Zentrale Game Klasse (</a:t>
            </a:r>
            <a:r>
              <a:rPr lang="de-DE" b="1" dirty="0" err="1"/>
              <a:t>JFrame</a:t>
            </a:r>
            <a:r>
              <a:rPr lang="de-DE" b="1" dirty="0"/>
              <a:t>)</a:t>
            </a:r>
          </a:p>
          <a:p>
            <a:r>
              <a:rPr lang="de-DE" dirty="0"/>
              <a:t>Übergeordnete Spielelogik</a:t>
            </a:r>
          </a:p>
          <a:p>
            <a:r>
              <a:rPr lang="de-DE" dirty="0"/>
              <a:t>Benutzerabfrage</a:t>
            </a:r>
          </a:p>
          <a:p>
            <a:r>
              <a:rPr lang="de-DE" dirty="0"/>
              <a:t>Referenz zu Highscore</a:t>
            </a:r>
          </a:p>
          <a:p>
            <a:r>
              <a:rPr lang="de-DE" dirty="0"/>
              <a:t>Referenz zu Audiocontroller</a:t>
            </a:r>
          </a:p>
          <a:p>
            <a:r>
              <a:rPr lang="de-DE" dirty="0"/>
              <a:t>Initialisiert Log4j</a:t>
            </a:r>
          </a:p>
          <a:p>
            <a:r>
              <a:rPr lang="de-DE" dirty="0"/>
              <a:t>Erzeugt, organisiert und </a:t>
            </a:r>
            <a:br>
              <a:rPr lang="de-DE" dirty="0"/>
            </a:br>
            <a:r>
              <a:rPr lang="de-DE" dirty="0"/>
              <a:t>startet Levels</a:t>
            </a:r>
          </a:p>
          <a:p>
            <a:pPr lvl="1"/>
            <a:endParaRPr lang="de-DE" dirty="0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ADAD02-CF42-4526-AFC8-3D47C39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02200" y="136524"/>
          <a:ext cx="212919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4" imgW="3720600" imgH="1383840" progId="">
                  <p:embed/>
                </p:oleObj>
              </mc:Choice>
              <mc:Fallback>
                <p:oleObj r:id="rId4" imgW="3720600" imgH="1383840" progId="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00ADAD02-CF42-4526-AFC8-3D47C39E9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2200" y="136524"/>
                        <a:ext cx="212919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84DD11A0-0ED3-45A8-A527-624B030200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174" t="26680" r="30423" b="28708"/>
          <a:stretch/>
        </p:blipFill>
        <p:spPr>
          <a:xfrm>
            <a:off x="6733332" y="928611"/>
            <a:ext cx="3703528" cy="51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390</Words>
  <Application>Microsoft Office PowerPoint</Application>
  <PresentationFormat>Benutzerdefiniert</PresentationFormat>
  <Paragraphs>107</Paragraphs>
  <Slides>18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Euphemia</vt:lpstr>
      <vt:lpstr>Mathematik 16:9</vt:lpstr>
      <vt:lpstr>Don't touch the wall</vt:lpstr>
      <vt:lpstr>Idee</vt:lpstr>
      <vt:lpstr>Mockup</vt:lpstr>
      <vt:lpstr>Endergebnis</vt:lpstr>
      <vt:lpstr>Umsetzung Spielelogik</vt:lpstr>
      <vt:lpstr>Demonstration</vt:lpstr>
      <vt:lpstr>Architektur</vt:lpstr>
      <vt:lpstr>Software Architektur</vt:lpstr>
      <vt:lpstr>Architektur</vt:lpstr>
      <vt:lpstr>Architektur</vt:lpstr>
      <vt:lpstr>Architektur</vt:lpstr>
      <vt:lpstr>Architektur</vt:lpstr>
      <vt:lpstr>Architektur</vt:lpstr>
      <vt:lpstr>Logging</vt:lpstr>
      <vt:lpstr>Unit Tests</vt:lpstr>
      <vt:lpstr>Dokumentation</vt:lpstr>
      <vt:lpstr>PowerPoint-Präsentation</vt:lpstr>
      <vt:lpstr>Wir danken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 steuern Ihr Wohlbefinden</dc:title>
  <dc:creator>Besitzer</dc:creator>
  <cp:lastModifiedBy>Besitzer</cp:lastModifiedBy>
  <cp:revision>47</cp:revision>
  <dcterms:created xsi:type="dcterms:W3CDTF">2022-12-16T12:39:49Z</dcterms:created>
  <dcterms:modified xsi:type="dcterms:W3CDTF">2022-12-18T22:32:32Z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