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87" r:id="rId7"/>
    <p:sldId id="286" r:id="rId8"/>
    <p:sldId id="275" r:id="rId9"/>
    <p:sldId id="284" r:id="rId10"/>
    <p:sldId id="289" r:id="rId11"/>
    <p:sldId id="276" r:id="rId12"/>
    <p:sldId id="285" r:id="rId13"/>
    <p:sldId id="277" r:id="rId14"/>
    <p:sldId id="288" r:id="rId15"/>
    <p:sldId id="278" r:id="rId16"/>
    <p:sldId id="279" r:id="rId17"/>
    <p:sldId id="280" r:id="rId18"/>
    <p:sldId id="290" r:id="rId19"/>
    <p:sldId id="291" r:id="rId20"/>
    <p:sldId id="292" r:id="rId21"/>
    <p:sldId id="282" r:id="rId22"/>
    <p:sldId id="28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D595C-112D-40A9-24F3-A1B2FF3ECCAE}" v="342" dt="2019-06-04T21:38:30.643"/>
    <p1510:client id="{55D4DBD9-F365-DD93-91F5-76F75792CB54}" v="2" dt="2019-06-04T22:42:19.741"/>
    <p1510:client id="{E56BA32A-89D0-FCFC-A197-3E50565364E9}" v="368" dt="2019-06-04T22:51:26.420"/>
    <p1510:client id="{68042F39-FB68-180A-D614-E5A98D4655C2}" v="87" dt="2019-06-04T21:12:51.385"/>
    <p1510:client id="{840E34F3-AB6D-5C27-3E1B-70F1D7265D0B}" v="24" dt="2019-06-04T22:42:16.071"/>
    <p1510:client id="{8D55D7E5-A12C-E2B6-37A1-B2734A1EB713}" v="466" dt="2019-06-04T21:27:39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BDA93-1D84-4C45-BBCF-BB99A812F753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4C68AD-6116-4F5A-9320-576098F1FEDF}">
      <dgm:prSet/>
      <dgm:spPr/>
      <dgm:t>
        <a:bodyPr/>
        <a:lstStyle/>
        <a:p>
          <a:r>
            <a:rPr lang="en-US">
              <a:cs typeface="Calibri Light"/>
            </a:rPr>
            <a:t>The </a:t>
          </a:r>
          <a:r>
            <a:rPr lang="en-US"/>
            <a:t>purpose of this project is to provide a tool that will allow analytics of ticket sales for a small theatre to aid management in decision making regarding: </a:t>
          </a:r>
        </a:p>
      </dgm:t>
    </dgm:pt>
    <dgm:pt modelId="{D0C2986B-24C7-4418-BDA6-B0093FCD62F2}" type="parTrans" cxnId="{801A9A33-2967-4518-8EBA-8E5CC241D854}">
      <dgm:prSet/>
      <dgm:spPr/>
      <dgm:t>
        <a:bodyPr/>
        <a:lstStyle/>
        <a:p>
          <a:endParaRPr lang="en-US"/>
        </a:p>
      </dgm:t>
    </dgm:pt>
    <dgm:pt modelId="{E55B16E1-7CCE-4668-A16C-76E9BECB58AC}" type="sibTrans" cxnId="{801A9A33-2967-4518-8EBA-8E5CC241D854}">
      <dgm:prSet/>
      <dgm:spPr/>
      <dgm:t>
        <a:bodyPr/>
        <a:lstStyle/>
        <a:p>
          <a:endParaRPr lang="en-US"/>
        </a:p>
      </dgm:t>
    </dgm:pt>
    <dgm:pt modelId="{D796BA6B-E323-47D4-8792-58D077E6DF39}">
      <dgm:prSet/>
      <dgm:spPr/>
      <dgm:t>
        <a:bodyPr/>
        <a:lstStyle/>
        <a:p>
          <a:r>
            <a:rPr lang="en-US"/>
            <a:t>Staffing </a:t>
          </a:r>
        </a:p>
      </dgm:t>
    </dgm:pt>
    <dgm:pt modelId="{A5BEBC37-EF00-450F-B738-EE71BA603B16}" type="parTrans" cxnId="{FCD7706A-4341-420C-8F38-4FA684AB4F17}">
      <dgm:prSet/>
      <dgm:spPr/>
      <dgm:t>
        <a:bodyPr/>
        <a:lstStyle/>
        <a:p>
          <a:endParaRPr lang="en-US"/>
        </a:p>
      </dgm:t>
    </dgm:pt>
    <dgm:pt modelId="{D7AF26AA-053D-4E82-8854-6E109F1803BE}" type="sibTrans" cxnId="{FCD7706A-4341-420C-8F38-4FA684AB4F17}">
      <dgm:prSet/>
      <dgm:spPr/>
      <dgm:t>
        <a:bodyPr/>
        <a:lstStyle/>
        <a:p>
          <a:endParaRPr lang="en-US"/>
        </a:p>
      </dgm:t>
    </dgm:pt>
    <dgm:pt modelId="{1C634A52-A43C-4639-80E1-25B6659EDA6D}">
      <dgm:prSet/>
      <dgm:spPr/>
      <dgm:t>
        <a:bodyPr/>
        <a:lstStyle/>
        <a:p>
          <a:r>
            <a:rPr lang="en-US"/>
            <a:t>Marketing </a:t>
          </a:r>
        </a:p>
      </dgm:t>
    </dgm:pt>
    <dgm:pt modelId="{16FBAE15-6BB6-42FE-BA54-491DB5F25D8B}" type="parTrans" cxnId="{77DA73BD-4510-418D-9371-8A7F5115CF34}">
      <dgm:prSet/>
      <dgm:spPr/>
      <dgm:t>
        <a:bodyPr/>
        <a:lstStyle/>
        <a:p>
          <a:endParaRPr lang="en-US"/>
        </a:p>
      </dgm:t>
    </dgm:pt>
    <dgm:pt modelId="{C6D6E906-B5E2-48D9-A37B-9D587D82E2AD}" type="sibTrans" cxnId="{77DA73BD-4510-418D-9371-8A7F5115CF34}">
      <dgm:prSet/>
      <dgm:spPr/>
      <dgm:t>
        <a:bodyPr/>
        <a:lstStyle/>
        <a:p>
          <a:endParaRPr lang="en-US"/>
        </a:p>
      </dgm:t>
    </dgm:pt>
    <dgm:pt modelId="{29108598-4C74-4EF0-83C5-EAB3C6FCD742}">
      <dgm:prSet/>
      <dgm:spPr/>
      <dgm:t>
        <a:bodyPr/>
        <a:lstStyle/>
        <a:p>
          <a:r>
            <a:rPr lang="en-US"/>
            <a:t>Promotions</a:t>
          </a:r>
        </a:p>
      </dgm:t>
    </dgm:pt>
    <dgm:pt modelId="{0E37BBA2-9343-42B8-938B-ACF0F27579B7}" type="parTrans" cxnId="{AD215026-2193-4870-82CA-B70F7B3532F0}">
      <dgm:prSet/>
      <dgm:spPr/>
      <dgm:t>
        <a:bodyPr/>
        <a:lstStyle/>
        <a:p>
          <a:endParaRPr lang="en-US"/>
        </a:p>
      </dgm:t>
    </dgm:pt>
    <dgm:pt modelId="{62AE8BFA-314A-47E3-8748-6FF99510A788}" type="sibTrans" cxnId="{AD215026-2193-4870-82CA-B70F7B3532F0}">
      <dgm:prSet/>
      <dgm:spPr/>
      <dgm:t>
        <a:bodyPr/>
        <a:lstStyle/>
        <a:p>
          <a:endParaRPr lang="en-US"/>
        </a:p>
      </dgm:t>
    </dgm:pt>
    <dgm:pt modelId="{43E54669-18DC-40B7-8168-94A2D14D3F91}">
      <dgm:prSet/>
      <dgm:spPr/>
      <dgm:t>
        <a:bodyPr/>
        <a:lstStyle/>
        <a:p>
          <a:r>
            <a:rPr lang="en-US"/>
            <a:t>Pricing</a:t>
          </a:r>
        </a:p>
      </dgm:t>
    </dgm:pt>
    <dgm:pt modelId="{EE5B5C12-51D5-43F9-BCB1-00B567E060D4}" type="parTrans" cxnId="{0D0255CB-66A5-491A-AC4C-C2CC0F34F48A}">
      <dgm:prSet/>
      <dgm:spPr/>
      <dgm:t>
        <a:bodyPr/>
        <a:lstStyle/>
        <a:p>
          <a:endParaRPr lang="en-US"/>
        </a:p>
      </dgm:t>
    </dgm:pt>
    <dgm:pt modelId="{4641EA5E-160C-49D6-9E0B-D2D389B82AFC}" type="sibTrans" cxnId="{0D0255CB-66A5-491A-AC4C-C2CC0F34F48A}">
      <dgm:prSet/>
      <dgm:spPr/>
      <dgm:t>
        <a:bodyPr/>
        <a:lstStyle/>
        <a:p>
          <a:endParaRPr lang="en-US"/>
        </a:p>
      </dgm:t>
    </dgm:pt>
    <dgm:pt modelId="{C303ADE7-0285-485F-BA93-F28F3D904F5A}" type="pres">
      <dgm:prSet presAssocID="{21DBDA93-1D84-4C45-BBCF-BB99A812F753}" presName="Name0" presStyleCnt="0">
        <dgm:presLayoutVars>
          <dgm:dir/>
          <dgm:animLvl val="lvl"/>
          <dgm:resizeHandles val="exact"/>
        </dgm:presLayoutVars>
      </dgm:prSet>
      <dgm:spPr/>
    </dgm:pt>
    <dgm:pt modelId="{A6CCB0E4-6C43-4421-BF67-0FC6D68007EB}" type="pres">
      <dgm:prSet presAssocID="{424C68AD-6116-4F5A-9320-576098F1FEDF}" presName="linNode" presStyleCnt="0"/>
      <dgm:spPr/>
    </dgm:pt>
    <dgm:pt modelId="{07A6A6B4-64D6-47C4-8CE6-F9002C3092C3}" type="pres">
      <dgm:prSet presAssocID="{424C68AD-6116-4F5A-9320-576098F1FED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5891B8AB-6E97-41D8-AECE-7FFF6889FFA8}" type="pres">
      <dgm:prSet presAssocID="{424C68AD-6116-4F5A-9320-576098F1FED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DB49009-56BA-4653-8CE7-733BADB62604}" type="presOf" srcId="{1C634A52-A43C-4639-80E1-25B6659EDA6D}" destId="{5891B8AB-6E97-41D8-AECE-7FFF6889FFA8}" srcOrd="0" destOrd="1" presId="urn:microsoft.com/office/officeart/2005/8/layout/vList5"/>
    <dgm:cxn modelId="{AD215026-2193-4870-82CA-B70F7B3532F0}" srcId="{424C68AD-6116-4F5A-9320-576098F1FEDF}" destId="{29108598-4C74-4EF0-83C5-EAB3C6FCD742}" srcOrd="2" destOrd="0" parTransId="{0E37BBA2-9343-42B8-938B-ACF0F27579B7}" sibTransId="{62AE8BFA-314A-47E3-8748-6FF99510A788}"/>
    <dgm:cxn modelId="{801A9A33-2967-4518-8EBA-8E5CC241D854}" srcId="{21DBDA93-1D84-4C45-BBCF-BB99A812F753}" destId="{424C68AD-6116-4F5A-9320-576098F1FEDF}" srcOrd="0" destOrd="0" parTransId="{D0C2986B-24C7-4418-BDA6-B0093FCD62F2}" sibTransId="{E55B16E1-7CCE-4668-A16C-76E9BECB58AC}"/>
    <dgm:cxn modelId="{410A8345-2405-493C-9D1D-1A1E004757B2}" type="presOf" srcId="{43E54669-18DC-40B7-8168-94A2D14D3F91}" destId="{5891B8AB-6E97-41D8-AECE-7FFF6889FFA8}" srcOrd="0" destOrd="3" presId="urn:microsoft.com/office/officeart/2005/8/layout/vList5"/>
    <dgm:cxn modelId="{E9179565-33F2-4AF1-B1E0-D1C471C638B0}" type="presOf" srcId="{21DBDA93-1D84-4C45-BBCF-BB99A812F753}" destId="{C303ADE7-0285-485F-BA93-F28F3D904F5A}" srcOrd="0" destOrd="0" presId="urn:microsoft.com/office/officeart/2005/8/layout/vList5"/>
    <dgm:cxn modelId="{FCD7706A-4341-420C-8F38-4FA684AB4F17}" srcId="{424C68AD-6116-4F5A-9320-576098F1FEDF}" destId="{D796BA6B-E323-47D4-8792-58D077E6DF39}" srcOrd="0" destOrd="0" parTransId="{A5BEBC37-EF00-450F-B738-EE71BA603B16}" sibTransId="{D7AF26AA-053D-4E82-8854-6E109F1803BE}"/>
    <dgm:cxn modelId="{FC0DE17F-42FF-4603-9092-F109BD4C301F}" type="presOf" srcId="{424C68AD-6116-4F5A-9320-576098F1FEDF}" destId="{07A6A6B4-64D6-47C4-8CE6-F9002C3092C3}" srcOrd="0" destOrd="0" presId="urn:microsoft.com/office/officeart/2005/8/layout/vList5"/>
    <dgm:cxn modelId="{F3E5C797-4193-4F19-86C9-A7F0C5109C8E}" type="presOf" srcId="{29108598-4C74-4EF0-83C5-EAB3C6FCD742}" destId="{5891B8AB-6E97-41D8-AECE-7FFF6889FFA8}" srcOrd="0" destOrd="2" presId="urn:microsoft.com/office/officeart/2005/8/layout/vList5"/>
    <dgm:cxn modelId="{77DA73BD-4510-418D-9371-8A7F5115CF34}" srcId="{424C68AD-6116-4F5A-9320-576098F1FEDF}" destId="{1C634A52-A43C-4639-80E1-25B6659EDA6D}" srcOrd="1" destOrd="0" parTransId="{16FBAE15-6BB6-42FE-BA54-491DB5F25D8B}" sibTransId="{C6D6E906-B5E2-48D9-A37B-9D587D82E2AD}"/>
    <dgm:cxn modelId="{0D0255CB-66A5-491A-AC4C-C2CC0F34F48A}" srcId="{424C68AD-6116-4F5A-9320-576098F1FEDF}" destId="{43E54669-18DC-40B7-8168-94A2D14D3F91}" srcOrd="3" destOrd="0" parTransId="{EE5B5C12-51D5-43F9-BCB1-00B567E060D4}" sibTransId="{4641EA5E-160C-49D6-9E0B-D2D389B82AFC}"/>
    <dgm:cxn modelId="{D72D59EF-D8F2-4513-ADC2-60B561D85D0B}" type="presOf" srcId="{D796BA6B-E323-47D4-8792-58D077E6DF39}" destId="{5891B8AB-6E97-41D8-AECE-7FFF6889FFA8}" srcOrd="0" destOrd="0" presId="urn:microsoft.com/office/officeart/2005/8/layout/vList5"/>
    <dgm:cxn modelId="{E57A5CE1-A481-4235-B618-C50B77631E55}" type="presParOf" srcId="{C303ADE7-0285-485F-BA93-F28F3D904F5A}" destId="{A6CCB0E4-6C43-4421-BF67-0FC6D68007EB}" srcOrd="0" destOrd="0" presId="urn:microsoft.com/office/officeart/2005/8/layout/vList5"/>
    <dgm:cxn modelId="{D85DC961-E2B9-4863-B2C9-A40F155FE8BC}" type="presParOf" srcId="{A6CCB0E4-6C43-4421-BF67-0FC6D68007EB}" destId="{07A6A6B4-64D6-47C4-8CE6-F9002C3092C3}" srcOrd="0" destOrd="0" presId="urn:microsoft.com/office/officeart/2005/8/layout/vList5"/>
    <dgm:cxn modelId="{0E13D924-A5F2-434F-A8B4-90F9DAA409C8}" type="presParOf" srcId="{A6CCB0E4-6C43-4421-BF67-0FC6D68007EB}" destId="{5891B8AB-6E97-41D8-AECE-7FFF6889FF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4E3AE-BFC5-4C3A-8A97-EAD15BB1452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00C0C0E5-FEA3-4713-B81C-B401617C4D0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Agile – Why we are using it:</a:t>
          </a:r>
        </a:p>
      </dgm:t>
    </dgm:pt>
    <dgm:pt modelId="{DD2F0D29-302D-48AA-A53E-D0F02E52463B}" type="parTrans" cxnId="{57FC3B74-A30C-436B-8003-37AD6F76A37D}">
      <dgm:prSet/>
      <dgm:spPr/>
      <dgm:t>
        <a:bodyPr/>
        <a:lstStyle/>
        <a:p>
          <a:endParaRPr lang="en-US"/>
        </a:p>
      </dgm:t>
    </dgm:pt>
    <dgm:pt modelId="{B02175FA-5213-42B1-94B8-F228685381E3}" type="sibTrans" cxnId="{57FC3B74-A30C-436B-8003-37AD6F76A37D}">
      <dgm:prSet/>
      <dgm:spPr/>
      <dgm:t>
        <a:bodyPr/>
        <a:lstStyle/>
        <a:p>
          <a:endParaRPr lang="en-US"/>
        </a:p>
      </dgm:t>
    </dgm:pt>
    <dgm:pt modelId="{FFB71DA5-B9E6-4627-A4B8-EA4FD756D7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Iterative life cycle allows for more user involvement</a:t>
          </a:r>
        </a:p>
      </dgm:t>
    </dgm:pt>
    <dgm:pt modelId="{8C93F4D4-0033-4FA2-B255-DED1BAB1AEF4}" type="parTrans" cxnId="{EE480774-200A-4D37-AE8B-12EEA342079D}">
      <dgm:prSet/>
      <dgm:spPr/>
      <dgm:t>
        <a:bodyPr/>
        <a:lstStyle/>
        <a:p>
          <a:endParaRPr lang="en-US"/>
        </a:p>
      </dgm:t>
    </dgm:pt>
    <dgm:pt modelId="{C5AFA16D-3473-4D58-91B2-6BF9A41DAEF1}" type="sibTrans" cxnId="{EE480774-200A-4D37-AE8B-12EEA342079D}">
      <dgm:prSet/>
      <dgm:spPr/>
      <dgm:t>
        <a:bodyPr/>
        <a:lstStyle/>
        <a:p>
          <a:endParaRPr lang="en-US"/>
        </a:p>
      </dgm:t>
    </dgm:pt>
    <dgm:pt modelId="{A8A09292-5F9D-43FD-A45E-ED4F3A083A5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Desired Outcomes:</a:t>
          </a:r>
        </a:p>
      </dgm:t>
    </dgm:pt>
    <dgm:pt modelId="{10572E09-84C5-4DD5-A9BD-C076512ECE71}" type="parTrans" cxnId="{5040AEE0-42DA-42F1-AADB-A4DCA03ED629}">
      <dgm:prSet/>
      <dgm:spPr/>
      <dgm:t>
        <a:bodyPr/>
        <a:lstStyle/>
        <a:p>
          <a:endParaRPr lang="en-US"/>
        </a:p>
      </dgm:t>
    </dgm:pt>
    <dgm:pt modelId="{F0B5D1B9-A5DD-48F2-8864-7C14C85B7514}" type="sibTrans" cxnId="{5040AEE0-42DA-42F1-AADB-A4DCA03ED629}">
      <dgm:prSet/>
      <dgm:spPr/>
      <dgm:t>
        <a:bodyPr/>
        <a:lstStyle/>
        <a:p>
          <a:endParaRPr lang="en-US"/>
        </a:p>
      </dgm:t>
    </dgm:pt>
    <dgm:pt modelId="{835F49D2-7EED-4430-A097-DDD60D2272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friendly system</a:t>
          </a:r>
        </a:p>
      </dgm:t>
    </dgm:pt>
    <dgm:pt modelId="{F88A958B-C868-4296-9176-09F8569392BE}" type="parTrans" cxnId="{7917FA4B-CE3E-4EAA-9435-1D2FCD85CC2D}">
      <dgm:prSet/>
      <dgm:spPr/>
      <dgm:t>
        <a:bodyPr/>
        <a:lstStyle/>
        <a:p>
          <a:endParaRPr lang="en-US"/>
        </a:p>
      </dgm:t>
    </dgm:pt>
    <dgm:pt modelId="{C37A5327-9C0B-48BB-8A22-3C014BC226BB}" type="sibTrans" cxnId="{7917FA4B-CE3E-4EAA-9435-1D2FCD85CC2D}">
      <dgm:prSet/>
      <dgm:spPr/>
      <dgm:t>
        <a:bodyPr/>
        <a:lstStyle/>
        <a:p>
          <a:endParaRPr lang="en-US"/>
        </a:p>
      </dgm:t>
    </dgm:pt>
    <dgm:pt modelId="{08B6A46E-3737-4F86-A0E4-4502F17C36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 provides reports that have practical business use to the intended user</a:t>
          </a:r>
        </a:p>
      </dgm:t>
    </dgm:pt>
    <dgm:pt modelId="{659E2DBE-8E37-4AC1-9A70-209911A8C588}" type="parTrans" cxnId="{7B560C35-AA96-4A04-8C9B-B3D4165EA3BB}">
      <dgm:prSet/>
      <dgm:spPr/>
      <dgm:t>
        <a:bodyPr/>
        <a:lstStyle/>
        <a:p>
          <a:endParaRPr lang="en-US"/>
        </a:p>
      </dgm:t>
    </dgm:pt>
    <dgm:pt modelId="{EC274744-DDEF-4ACC-9B6E-2FA701917A19}" type="sibTrans" cxnId="{7B560C35-AA96-4A04-8C9B-B3D4165EA3BB}">
      <dgm:prSet/>
      <dgm:spPr/>
      <dgm:t>
        <a:bodyPr/>
        <a:lstStyle/>
        <a:p>
          <a:endParaRPr lang="en-US"/>
        </a:p>
      </dgm:t>
    </dgm:pt>
    <dgm:pt modelId="{A05CFCDA-D20F-4574-A857-B773B0634D63}" type="pres">
      <dgm:prSet presAssocID="{24A4E3AE-BFC5-4C3A-8A97-EAD15BB14523}" presName="root" presStyleCnt="0">
        <dgm:presLayoutVars>
          <dgm:dir/>
          <dgm:resizeHandles val="exact"/>
        </dgm:presLayoutVars>
      </dgm:prSet>
      <dgm:spPr/>
    </dgm:pt>
    <dgm:pt modelId="{F8CB3F2C-ACC9-4CA3-8DF8-3732ACCFECF0}" type="pres">
      <dgm:prSet presAssocID="{00C0C0E5-FEA3-4713-B81C-B401617C4D08}" presName="compNode" presStyleCnt="0"/>
      <dgm:spPr/>
    </dgm:pt>
    <dgm:pt modelId="{09D89D7D-772D-4CAB-9346-A16682701EB2}" type="pres">
      <dgm:prSet presAssocID="{00C0C0E5-FEA3-4713-B81C-B401617C4D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5137EAD-6EDF-45CD-A8F7-DD61E29B26BA}" type="pres">
      <dgm:prSet presAssocID="{00C0C0E5-FEA3-4713-B81C-B401617C4D08}" presName="iconSpace" presStyleCnt="0"/>
      <dgm:spPr/>
    </dgm:pt>
    <dgm:pt modelId="{00A3AAF2-72F4-4C4A-AEC1-F110BD4AD3DC}" type="pres">
      <dgm:prSet presAssocID="{00C0C0E5-FEA3-4713-B81C-B401617C4D08}" presName="parTx" presStyleLbl="revTx" presStyleIdx="0" presStyleCnt="4">
        <dgm:presLayoutVars>
          <dgm:chMax val="0"/>
          <dgm:chPref val="0"/>
        </dgm:presLayoutVars>
      </dgm:prSet>
      <dgm:spPr/>
    </dgm:pt>
    <dgm:pt modelId="{320DDEE1-A736-47E0-8AE9-BB23B5243063}" type="pres">
      <dgm:prSet presAssocID="{00C0C0E5-FEA3-4713-B81C-B401617C4D08}" presName="txSpace" presStyleCnt="0"/>
      <dgm:spPr/>
    </dgm:pt>
    <dgm:pt modelId="{F877AAB7-34B6-45A1-9EA7-934BE3F8FC16}" type="pres">
      <dgm:prSet presAssocID="{00C0C0E5-FEA3-4713-B81C-B401617C4D08}" presName="desTx" presStyleLbl="revTx" presStyleIdx="1" presStyleCnt="4">
        <dgm:presLayoutVars/>
      </dgm:prSet>
      <dgm:spPr/>
    </dgm:pt>
    <dgm:pt modelId="{003844A7-FC50-462E-B509-0360E3CB07B4}" type="pres">
      <dgm:prSet presAssocID="{B02175FA-5213-42B1-94B8-F228685381E3}" presName="sibTrans" presStyleCnt="0"/>
      <dgm:spPr/>
    </dgm:pt>
    <dgm:pt modelId="{2A39AF87-1DD0-4D82-BD5F-B83E166E7017}" type="pres">
      <dgm:prSet presAssocID="{A8A09292-5F9D-43FD-A45E-ED4F3A083A55}" presName="compNode" presStyleCnt="0"/>
      <dgm:spPr/>
    </dgm:pt>
    <dgm:pt modelId="{2E35F9C2-BD53-48AF-9E34-993BC8388A9D}" type="pres">
      <dgm:prSet presAssocID="{A8A09292-5F9D-43FD-A45E-ED4F3A083A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19B82E6-B822-44F8-906C-EA8960B570FA}" type="pres">
      <dgm:prSet presAssocID="{A8A09292-5F9D-43FD-A45E-ED4F3A083A55}" presName="iconSpace" presStyleCnt="0"/>
      <dgm:spPr/>
    </dgm:pt>
    <dgm:pt modelId="{0DBDFB74-FF4E-4615-B0B7-21FA13C45766}" type="pres">
      <dgm:prSet presAssocID="{A8A09292-5F9D-43FD-A45E-ED4F3A083A55}" presName="parTx" presStyleLbl="revTx" presStyleIdx="2" presStyleCnt="4">
        <dgm:presLayoutVars>
          <dgm:chMax val="0"/>
          <dgm:chPref val="0"/>
        </dgm:presLayoutVars>
      </dgm:prSet>
      <dgm:spPr/>
    </dgm:pt>
    <dgm:pt modelId="{B21385EC-6C7A-41FF-ACDD-08A9C8EA5F54}" type="pres">
      <dgm:prSet presAssocID="{A8A09292-5F9D-43FD-A45E-ED4F3A083A55}" presName="txSpace" presStyleCnt="0"/>
      <dgm:spPr/>
    </dgm:pt>
    <dgm:pt modelId="{E5E344DE-66BE-45E0-B181-59B57F9CC5B1}" type="pres">
      <dgm:prSet presAssocID="{A8A09292-5F9D-43FD-A45E-ED4F3A083A55}" presName="desTx" presStyleLbl="revTx" presStyleIdx="3" presStyleCnt="4">
        <dgm:presLayoutVars/>
      </dgm:prSet>
      <dgm:spPr/>
    </dgm:pt>
  </dgm:ptLst>
  <dgm:cxnLst>
    <dgm:cxn modelId="{7B560C35-AA96-4A04-8C9B-B3D4165EA3BB}" srcId="{A8A09292-5F9D-43FD-A45E-ED4F3A083A55}" destId="{08B6A46E-3737-4F86-A0E4-4502F17C366C}" srcOrd="1" destOrd="0" parTransId="{659E2DBE-8E37-4AC1-9A70-209911A8C588}" sibTransId="{EC274744-DDEF-4ACC-9B6E-2FA701917A19}"/>
    <dgm:cxn modelId="{CD25323C-C225-4614-BD9C-173D35E8AF05}" type="presOf" srcId="{24A4E3AE-BFC5-4C3A-8A97-EAD15BB14523}" destId="{A05CFCDA-D20F-4574-A857-B773B0634D63}" srcOrd="0" destOrd="0" presId="urn:microsoft.com/office/officeart/2018/5/layout/CenteredIconLabelDescriptionList"/>
    <dgm:cxn modelId="{7917FA4B-CE3E-4EAA-9435-1D2FCD85CC2D}" srcId="{A8A09292-5F9D-43FD-A45E-ED4F3A083A55}" destId="{835F49D2-7EED-4430-A097-DDD60D2272D2}" srcOrd="0" destOrd="0" parTransId="{F88A958B-C868-4296-9176-09F8569392BE}" sibTransId="{C37A5327-9C0B-48BB-8A22-3C014BC226BB}"/>
    <dgm:cxn modelId="{06CE8A4D-E997-4E04-A862-DA90A5AC5A77}" type="presOf" srcId="{A8A09292-5F9D-43FD-A45E-ED4F3A083A55}" destId="{0DBDFB74-FF4E-4615-B0B7-21FA13C45766}" srcOrd="0" destOrd="0" presId="urn:microsoft.com/office/officeart/2018/5/layout/CenteredIconLabelDescriptionList"/>
    <dgm:cxn modelId="{D95D1773-0411-4EEC-BFAD-470B21974E17}" type="presOf" srcId="{08B6A46E-3737-4F86-A0E4-4502F17C366C}" destId="{E5E344DE-66BE-45E0-B181-59B57F9CC5B1}" srcOrd="0" destOrd="1" presId="urn:microsoft.com/office/officeart/2018/5/layout/CenteredIconLabelDescriptionList"/>
    <dgm:cxn modelId="{EE480774-200A-4D37-AE8B-12EEA342079D}" srcId="{00C0C0E5-FEA3-4713-B81C-B401617C4D08}" destId="{FFB71DA5-B9E6-4627-A4B8-EA4FD756D7AF}" srcOrd="0" destOrd="0" parTransId="{8C93F4D4-0033-4FA2-B255-DED1BAB1AEF4}" sibTransId="{C5AFA16D-3473-4D58-91B2-6BF9A41DAEF1}"/>
    <dgm:cxn modelId="{57FC3B74-A30C-436B-8003-37AD6F76A37D}" srcId="{24A4E3AE-BFC5-4C3A-8A97-EAD15BB14523}" destId="{00C0C0E5-FEA3-4713-B81C-B401617C4D08}" srcOrd="0" destOrd="0" parTransId="{DD2F0D29-302D-48AA-A53E-D0F02E52463B}" sibTransId="{B02175FA-5213-42B1-94B8-F228685381E3}"/>
    <dgm:cxn modelId="{F13057A5-D89A-4743-90F3-17FD9918F396}" type="presOf" srcId="{835F49D2-7EED-4430-A097-DDD60D2272D2}" destId="{E5E344DE-66BE-45E0-B181-59B57F9CC5B1}" srcOrd="0" destOrd="0" presId="urn:microsoft.com/office/officeart/2018/5/layout/CenteredIconLabelDescriptionList"/>
    <dgm:cxn modelId="{5040AEE0-42DA-42F1-AADB-A4DCA03ED629}" srcId="{24A4E3AE-BFC5-4C3A-8A97-EAD15BB14523}" destId="{A8A09292-5F9D-43FD-A45E-ED4F3A083A55}" srcOrd="1" destOrd="0" parTransId="{10572E09-84C5-4DD5-A9BD-C076512ECE71}" sibTransId="{F0B5D1B9-A5DD-48F2-8864-7C14C85B7514}"/>
    <dgm:cxn modelId="{7BFBAEE9-8A8C-49CD-AF1F-9D9D7702D14F}" type="presOf" srcId="{00C0C0E5-FEA3-4713-B81C-B401617C4D08}" destId="{00A3AAF2-72F4-4C4A-AEC1-F110BD4AD3DC}" srcOrd="0" destOrd="0" presId="urn:microsoft.com/office/officeart/2018/5/layout/CenteredIconLabelDescriptionList"/>
    <dgm:cxn modelId="{AA9F57FA-DDD1-4F0F-9143-8FDA1F72DAE1}" type="presOf" srcId="{FFB71DA5-B9E6-4627-A4B8-EA4FD756D7AF}" destId="{F877AAB7-34B6-45A1-9EA7-934BE3F8FC16}" srcOrd="0" destOrd="0" presId="urn:microsoft.com/office/officeart/2018/5/layout/CenteredIconLabelDescriptionList"/>
    <dgm:cxn modelId="{DE6EAD64-A614-4262-93A0-970911BA5A66}" type="presParOf" srcId="{A05CFCDA-D20F-4574-A857-B773B0634D63}" destId="{F8CB3F2C-ACC9-4CA3-8DF8-3732ACCFECF0}" srcOrd="0" destOrd="0" presId="urn:microsoft.com/office/officeart/2018/5/layout/CenteredIconLabelDescriptionList"/>
    <dgm:cxn modelId="{DC071B70-FA24-420B-AAF8-00DA81382C30}" type="presParOf" srcId="{F8CB3F2C-ACC9-4CA3-8DF8-3732ACCFECF0}" destId="{09D89D7D-772D-4CAB-9346-A16682701EB2}" srcOrd="0" destOrd="0" presId="urn:microsoft.com/office/officeart/2018/5/layout/CenteredIconLabelDescriptionList"/>
    <dgm:cxn modelId="{918012BC-B7AD-429E-BB1C-A33AC4BB4BAE}" type="presParOf" srcId="{F8CB3F2C-ACC9-4CA3-8DF8-3732ACCFECF0}" destId="{15137EAD-6EDF-45CD-A8F7-DD61E29B26BA}" srcOrd="1" destOrd="0" presId="urn:microsoft.com/office/officeart/2018/5/layout/CenteredIconLabelDescriptionList"/>
    <dgm:cxn modelId="{E7304602-68DC-4D4D-AE74-1055F6A1BCC7}" type="presParOf" srcId="{F8CB3F2C-ACC9-4CA3-8DF8-3732ACCFECF0}" destId="{00A3AAF2-72F4-4C4A-AEC1-F110BD4AD3DC}" srcOrd="2" destOrd="0" presId="urn:microsoft.com/office/officeart/2018/5/layout/CenteredIconLabelDescriptionList"/>
    <dgm:cxn modelId="{157EC0BB-0889-4DB8-BC26-1B0F70289A81}" type="presParOf" srcId="{F8CB3F2C-ACC9-4CA3-8DF8-3732ACCFECF0}" destId="{320DDEE1-A736-47E0-8AE9-BB23B5243063}" srcOrd="3" destOrd="0" presId="urn:microsoft.com/office/officeart/2018/5/layout/CenteredIconLabelDescriptionList"/>
    <dgm:cxn modelId="{0FECCE34-2490-4362-BDAA-3B59ABDD66F1}" type="presParOf" srcId="{F8CB3F2C-ACC9-4CA3-8DF8-3732ACCFECF0}" destId="{F877AAB7-34B6-45A1-9EA7-934BE3F8FC16}" srcOrd="4" destOrd="0" presId="urn:microsoft.com/office/officeart/2018/5/layout/CenteredIconLabelDescriptionList"/>
    <dgm:cxn modelId="{C0F04D6B-8483-4E7E-B2DE-91ACF8E05A87}" type="presParOf" srcId="{A05CFCDA-D20F-4574-A857-B773B0634D63}" destId="{003844A7-FC50-462E-B509-0360E3CB07B4}" srcOrd="1" destOrd="0" presId="urn:microsoft.com/office/officeart/2018/5/layout/CenteredIconLabelDescriptionList"/>
    <dgm:cxn modelId="{25E9E988-4C70-41E7-8054-32CE6ACBF894}" type="presParOf" srcId="{A05CFCDA-D20F-4574-A857-B773B0634D63}" destId="{2A39AF87-1DD0-4D82-BD5F-B83E166E7017}" srcOrd="2" destOrd="0" presId="urn:microsoft.com/office/officeart/2018/5/layout/CenteredIconLabelDescriptionList"/>
    <dgm:cxn modelId="{4907F395-B5A1-411F-A86D-DDE21105E23C}" type="presParOf" srcId="{2A39AF87-1DD0-4D82-BD5F-B83E166E7017}" destId="{2E35F9C2-BD53-48AF-9E34-993BC8388A9D}" srcOrd="0" destOrd="0" presId="urn:microsoft.com/office/officeart/2018/5/layout/CenteredIconLabelDescriptionList"/>
    <dgm:cxn modelId="{21B19019-3AC2-4503-85EE-49C4CD012819}" type="presParOf" srcId="{2A39AF87-1DD0-4D82-BD5F-B83E166E7017}" destId="{B19B82E6-B822-44F8-906C-EA8960B570FA}" srcOrd="1" destOrd="0" presId="urn:microsoft.com/office/officeart/2018/5/layout/CenteredIconLabelDescriptionList"/>
    <dgm:cxn modelId="{80613FC7-8D1F-423D-96DD-ECE81B740590}" type="presParOf" srcId="{2A39AF87-1DD0-4D82-BD5F-B83E166E7017}" destId="{0DBDFB74-FF4E-4615-B0B7-21FA13C45766}" srcOrd="2" destOrd="0" presId="urn:microsoft.com/office/officeart/2018/5/layout/CenteredIconLabelDescriptionList"/>
    <dgm:cxn modelId="{3213AA54-E20B-4077-858B-4A716C138FAA}" type="presParOf" srcId="{2A39AF87-1DD0-4D82-BD5F-B83E166E7017}" destId="{B21385EC-6C7A-41FF-ACDD-08A9C8EA5F54}" srcOrd="3" destOrd="0" presId="urn:microsoft.com/office/officeart/2018/5/layout/CenteredIconLabelDescriptionList"/>
    <dgm:cxn modelId="{D16D9BAB-86F4-4F1F-98C5-4E8DD7385D1C}" type="presParOf" srcId="{2A39AF87-1DD0-4D82-BD5F-B83E166E7017}" destId="{E5E344DE-66BE-45E0-B181-59B57F9CC5B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1B8AB-6E97-41D8-AECE-7FFF6889FFA8}">
      <dsp:nvSpPr>
        <dsp:cNvPr id="0" name=""/>
        <dsp:cNvSpPr/>
      </dsp:nvSpPr>
      <dsp:spPr>
        <a:xfrm rot="5400000">
          <a:off x="2717874" y="-141328"/>
          <a:ext cx="2919306" cy="393179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Staffing 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Marketing 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Promotions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kern="1200"/>
            <a:t>Pricing</a:t>
          </a:r>
        </a:p>
      </dsp:txBody>
      <dsp:txXfrm rot="-5400000">
        <a:off x="2211633" y="507422"/>
        <a:ext cx="3789281" cy="2634288"/>
      </dsp:txXfrm>
    </dsp:sp>
    <dsp:sp modelId="{07A6A6B4-64D6-47C4-8CE6-F9002C3092C3}">
      <dsp:nvSpPr>
        <dsp:cNvPr id="0" name=""/>
        <dsp:cNvSpPr/>
      </dsp:nvSpPr>
      <dsp:spPr>
        <a:xfrm>
          <a:off x="0" y="0"/>
          <a:ext cx="2211632" cy="36491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cs typeface="Calibri Light"/>
            </a:rPr>
            <a:t>The </a:t>
          </a:r>
          <a:r>
            <a:rPr lang="en-US" sz="2100" kern="1200"/>
            <a:t>purpose of this project is to provide a tool that will allow analytics of ticket sales for a small theatre to aid management in decision making regarding: </a:t>
          </a:r>
        </a:p>
      </dsp:txBody>
      <dsp:txXfrm>
        <a:off x="107963" y="107963"/>
        <a:ext cx="1995706" cy="3433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89D7D-772D-4CAB-9346-A16682701EB2}">
      <dsp:nvSpPr>
        <dsp:cNvPr id="0" name=""/>
        <dsp:cNvSpPr/>
      </dsp:nvSpPr>
      <dsp:spPr>
        <a:xfrm>
          <a:off x="1771712" y="6272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3AAF2-72F4-4C4A-AEC1-F110BD4AD3DC}">
      <dsp:nvSpPr>
        <dsp:cNvPr id="0" name=""/>
        <dsp:cNvSpPr/>
      </dsp:nvSpPr>
      <dsp:spPr>
        <a:xfrm>
          <a:off x="367712" y="17148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Agile – Why we are using it:</a:t>
          </a:r>
        </a:p>
      </dsp:txBody>
      <dsp:txXfrm>
        <a:off x="367712" y="1714875"/>
        <a:ext cx="4320000" cy="648000"/>
      </dsp:txXfrm>
    </dsp:sp>
    <dsp:sp modelId="{F877AAB7-34B6-45A1-9EA7-934BE3F8FC16}">
      <dsp:nvSpPr>
        <dsp:cNvPr id="0" name=""/>
        <dsp:cNvSpPr/>
      </dsp:nvSpPr>
      <dsp:spPr>
        <a:xfrm>
          <a:off x="367712" y="2428062"/>
          <a:ext cx="4320000" cy="89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Iterative life cycle allows for more user involvement</a:t>
          </a:r>
        </a:p>
      </dsp:txBody>
      <dsp:txXfrm>
        <a:off x="367712" y="2428062"/>
        <a:ext cx="4320000" cy="894014"/>
      </dsp:txXfrm>
    </dsp:sp>
    <dsp:sp modelId="{2E35F9C2-BD53-48AF-9E34-993BC8388A9D}">
      <dsp:nvSpPr>
        <dsp:cNvPr id="0" name=""/>
        <dsp:cNvSpPr/>
      </dsp:nvSpPr>
      <dsp:spPr>
        <a:xfrm>
          <a:off x="6847712" y="6272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DFB74-FF4E-4615-B0B7-21FA13C45766}">
      <dsp:nvSpPr>
        <dsp:cNvPr id="0" name=""/>
        <dsp:cNvSpPr/>
      </dsp:nvSpPr>
      <dsp:spPr>
        <a:xfrm>
          <a:off x="5443712" y="171487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Desired Outcomes:</a:t>
          </a:r>
        </a:p>
      </dsp:txBody>
      <dsp:txXfrm>
        <a:off x="5443712" y="1714875"/>
        <a:ext cx="4320000" cy="648000"/>
      </dsp:txXfrm>
    </dsp:sp>
    <dsp:sp modelId="{E5E344DE-66BE-45E0-B181-59B57F9CC5B1}">
      <dsp:nvSpPr>
        <dsp:cNvPr id="0" name=""/>
        <dsp:cNvSpPr/>
      </dsp:nvSpPr>
      <dsp:spPr>
        <a:xfrm>
          <a:off x="5443712" y="2428062"/>
          <a:ext cx="4320000" cy="894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 friendly system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Tool provides reports that have practical business use to the intended user</a:t>
          </a:r>
        </a:p>
      </dsp:txBody>
      <dsp:txXfrm>
        <a:off x="5443712" y="2428062"/>
        <a:ext cx="4320000" cy="894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7B97B-9619-4AC8-82FF-73C4D5713A4E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F27E8-CC73-4BD4-BE7E-584FE3DD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B5C6-863E-4100-B40A-8ADE734BFBC6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B5E6-9E00-4F32-96FF-298B8A17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Introduction(overview of the project and description of the problem) (Sala)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Vision and Scope (SAM)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Business Value (</a:t>
            </a:r>
            <a:r>
              <a:rPr lang="en-US" err="1"/>
              <a:t>samir</a:t>
            </a:r>
            <a:r>
              <a:rPr lang="en-US"/>
              <a:t>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Feasibility Studies (Sala)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Software Development Methodology (SAM)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Proposed System Functionalities (</a:t>
            </a:r>
            <a:r>
              <a:rPr lang="en-US" err="1"/>
              <a:t>samir</a:t>
            </a:r>
            <a:r>
              <a:rPr lang="en-US"/>
              <a:t>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Initial Use Case Diagram of your system (Sala)</a:t>
            </a:r>
          </a:p>
          <a:p>
            <a:pPr marL="171450" indent="-171450">
              <a:spcAft>
                <a:spcPts val="1000"/>
              </a:spcAft>
              <a:buFont typeface="Arial"/>
              <a:buChar char="•"/>
            </a:pPr>
            <a:r>
              <a:rPr lang="en-US"/>
              <a:t>Hardware and Software Requirements (</a:t>
            </a:r>
            <a:r>
              <a:rPr lang="en-US" err="1"/>
              <a:t>samir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5B5E6-9E00-4F32-96FF-298B8A177D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3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7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2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7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4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1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9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9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jpe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809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21" y="1512080"/>
            <a:ext cx="10513093" cy="164609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Movie Theater Ticket Sales System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1978" y="3893439"/>
            <a:ext cx="6903621" cy="8038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ICS 370 – Software Design models, Ismail Bile Hassan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Sala Chang, Samir </a:t>
            </a:r>
            <a:r>
              <a:rPr lang="en-US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Mahamed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, Sam Schug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7A0C-634E-42B8-82A3-798E4ECC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09" y="207034"/>
            <a:ext cx="10131425" cy="1456267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Feasibility studies - Will this work?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ED48-D606-4C6D-BFF5-1EDF36D5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43" y="2142067"/>
            <a:ext cx="10131425" cy="4022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Technical Feasibility – Can we build this system ?</a:t>
            </a:r>
          </a:p>
          <a:p>
            <a:r>
              <a:rPr lang="en-US" dirty="0">
                <a:cs typeface="Calibri"/>
              </a:rPr>
              <a:t>Application development risks – Low, web page languages: HTML, </a:t>
            </a:r>
            <a:r>
              <a:rPr lang="en-US">
                <a:cs typeface="Calibri"/>
              </a:rPr>
              <a:t>CSS, JavaScript, PHP, </a:t>
            </a:r>
            <a:r>
              <a:rPr lang="en-US" dirty="0">
                <a:cs typeface="Calibri"/>
              </a:rPr>
              <a:t>MySQL</a:t>
            </a:r>
          </a:p>
          <a:p>
            <a:r>
              <a:rPr lang="en-US">
                <a:cs typeface="Calibri"/>
              </a:rPr>
              <a:t>Project size – Small project</a:t>
            </a:r>
          </a:p>
          <a:p>
            <a:r>
              <a:rPr lang="en-US">
                <a:cs typeface="Calibri"/>
              </a:rPr>
              <a:t>Compatibility risk – Low , a separate webpage. Not relying on any other major applications--  only uses movie theater inventory database information.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Economic feasibility – Should we build this system?</a:t>
            </a:r>
          </a:p>
          <a:p>
            <a:r>
              <a:rPr lang="en-US">
                <a:cs typeface="Calibri"/>
              </a:rPr>
              <a:t>ROI – 4 year proposal</a:t>
            </a:r>
          </a:p>
          <a:p>
            <a:r>
              <a:rPr lang="en-US">
                <a:cs typeface="Calibri"/>
              </a:rPr>
              <a:t>Benefits of end results – better reporting tool for movie theaters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25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952D-F468-42D6-9664-24C82D3A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Feasibilities continue...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7762-B5D1-41C0-9033-59AA0974F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142" y="1342843"/>
            <a:ext cx="5210994" cy="405170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Organizational feasibility – Will management actually use this?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Management – Reporting tools, analyzing. Includes: Directors, Finance departments, Technology team, Marketing team, Operating managers.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Practical system tool that can help Cinema organizations gain data about quality of their inventory and develop strategies and processes to increase revenue.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96E67-9160-4914-87DD-1F4FF400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2588" y="1560670"/>
            <a:ext cx="5139105" cy="409483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Schedule Feasibility – Time line estimations:</a:t>
            </a:r>
            <a:endParaRPr lang="en-US"/>
          </a:p>
          <a:p>
            <a:r>
              <a:rPr lang="en-US">
                <a:cs typeface="Calibri" panose="020F0502020204030204"/>
              </a:rPr>
              <a:t>2 months – Planning and designing phase</a:t>
            </a:r>
          </a:p>
          <a:p>
            <a:r>
              <a:rPr lang="en-US">
                <a:cs typeface="Calibri" panose="020F0502020204030204"/>
              </a:rPr>
              <a:t>3 months – Developing and Coding</a:t>
            </a:r>
          </a:p>
          <a:p>
            <a:r>
              <a:rPr lang="en-US">
                <a:cs typeface="Calibri" panose="020F0502020204030204"/>
              </a:rPr>
              <a:t>2 month – Reviewing and testing</a:t>
            </a:r>
          </a:p>
          <a:p>
            <a:r>
              <a:rPr lang="en-US">
                <a:cs typeface="Calibri" panose="020F0502020204030204"/>
              </a:rPr>
              <a:t>2 month – Continuous developing and testing</a:t>
            </a:r>
          </a:p>
          <a:p>
            <a:r>
              <a:rPr lang="en-US">
                <a:cs typeface="Calibri" panose="020F0502020204030204"/>
              </a:rPr>
              <a:t>1 month – First product deployment</a:t>
            </a:r>
          </a:p>
          <a:p>
            <a:pPr marL="0" indent="0">
              <a:buNone/>
            </a:pPr>
            <a:r>
              <a:rPr lang="en-US">
                <a:cs typeface="Calibri" panose="020F0502020204030204"/>
              </a:rPr>
              <a:t>Continuous maintenance..</a:t>
            </a: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061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3373-5229-45F2-8C35-AA38157E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Software  Development Methodology</a:t>
            </a:r>
            <a:endParaRPr lang="en-US"/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089BF85A-8C63-4C2F-AD31-87F7FDB5A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847988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902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32E8-31FA-4DA2-8339-722C06A2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Proposed system functionalities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1F5D-F1A9-4FE4-809A-F55FBDC1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Ability to view individual stats for a movie</a:t>
            </a:r>
          </a:p>
          <a:p>
            <a:r>
              <a:rPr lang="en-US">
                <a:ea typeface="+mn-lt"/>
                <a:cs typeface="+mn-lt"/>
              </a:rPr>
              <a:t>Ability to compare different movies against each other</a:t>
            </a:r>
          </a:p>
          <a:p>
            <a:r>
              <a:rPr lang="en-US">
                <a:ea typeface="+mn-lt"/>
                <a:cs typeface="+mn-lt"/>
              </a:rPr>
              <a:t>Real time data updates</a:t>
            </a:r>
          </a:p>
          <a:p>
            <a:r>
              <a:rPr lang="en-US">
                <a:ea typeface="+mn-lt"/>
                <a:cs typeface="+mn-lt"/>
              </a:rPr>
              <a:t>Quick and easy to use UI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AD02B32-C91C-46B0-8B42-FF5BE532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24910"/>
            <a:ext cx="6095593" cy="404594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15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BF35-323F-49BB-BF07-052853F8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 Light"/>
              </a:rPr>
              <a:t>Proposed system functionalities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F4E6-C2DA-486C-BFE5-1CDFA70C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>
                <a:cs typeface="Calibri" panose="020F0502020204030204"/>
              </a:rPr>
              <a:t>Keep backups saved on the cloud</a:t>
            </a:r>
            <a:endParaRPr lang="en-US"/>
          </a:p>
          <a:p>
            <a:r>
              <a:rPr lang="en-US">
                <a:cs typeface="Calibri" panose="020F0502020204030204"/>
              </a:rPr>
              <a:t>Editing information in tables for new movies</a:t>
            </a:r>
          </a:p>
          <a:p>
            <a:r>
              <a:rPr lang="en-US">
                <a:cs typeface="Calibri" panose="020F0502020204030204"/>
              </a:rPr>
              <a:t>Easy to read and understand information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3F1B4F3-7303-45CF-BF35-3935A413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144408"/>
            <a:ext cx="6897878" cy="45784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354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CB72-87FE-444C-BF0F-9A9EBA56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431" y="-5347"/>
            <a:ext cx="8286584" cy="136268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Cases - temp mock up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72DC-A278-4FF2-BBDF-9B679E9E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091" y="1175530"/>
            <a:ext cx="5257159" cy="910472"/>
          </a:xfrm>
        </p:spPr>
        <p:txBody>
          <a:bodyPr/>
          <a:lstStyle/>
          <a:p>
            <a:r>
              <a:rPr lang="en-US">
                <a:cs typeface="Calibri"/>
              </a:rPr>
              <a:t>Who uses the system / Stakeholders?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FC666-8369-4227-8C53-4680F225F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9696" y="2201780"/>
            <a:ext cx="4823133" cy="42979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Management Team - Login </a:t>
            </a:r>
            <a:endParaRPr lang="en-US" sz="2000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Select From 4 options: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1] View current Stats of all movies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2] Select a genre 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            - </a:t>
            </a:r>
            <a:r>
              <a:rPr lang="en-US">
                <a:ea typeface="+mn-lt"/>
                <a:cs typeface="+mn-lt"/>
              </a:rPr>
              <a:t>Select a movie</a:t>
            </a:r>
          </a:p>
          <a:p>
            <a:r>
              <a:rPr lang="en-US">
                <a:cs typeface="Calibri"/>
              </a:rPr>
              <a:t>3] Select to compare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-Select genre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-Select movie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         -Select length of time 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View display records </a:t>
            </a:r>
            <a:endParaRPr lang="en-US"/>
          </a:p>
          <a:p>
            <a:pPr marL="0" indent="0">
              <a:buNone/>
            </a:pPr>
            <a:r>
              <a:rPr lang="en-US">
                <a:cs typeface="Calibri"/>
              </a:rPr>
              <a:t>           -Create PDF or Print or Export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4] Sign Out 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C2069-33EE-4EB2-9699-BBA6B1FDB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1477" y="1625155"/>
            <a:ext cx="4722813" cy="576262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Who loads/edits/manages the system ?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ABC3B-EEFE-42E5-B657-B15E9EEF3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76957" y="2415675"/>
            <a:ext cx="4995334" cy="2920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>
                <a:cs typeface="Calibri"/>
              </a:rPr>
              <a:t>System / Administrator Manager - Login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1] Select and Load Movie Inventory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2] Verify Correct Inventory data values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3] Save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4] Sign out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0798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1BFE-15CC-4731-B3DC-883611B9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Use Case/ Activity Diagram Management Team:</a:t>
            </a:r>
          </a:p>
        </p:txBody>
      </p:sp>
      <p:pic>
        <p:nvPicPr>
          <p:cNvPr id="9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DDB2915E-64CF-44CB-B466-FDAB495DD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25" y="919408"/>
            <a:ext cx="7760519" cy="51794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264D9-C7D1-4835-920D-8DB3CA88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13384" y="2521044"/>
            <a:ext cx="3359184" cy="38385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Management actors and their capable functions of the system.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Management – Includes: Directors, Finance departments, Technology team, Marketing team, Operating managers.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Are given 3 different options to choose from and stats / data can be viewed.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C2EF-521A-4E5A-8813-44111D0BC96F}"/>
              </a:ext>
            </a:extLst>
          </p:cNvPr>
          <p:cNvSpPr txBox="1">
            <a:spLocks/>
          </p:cNvSpPr>
          <p:nvPr/>
        </p:nvSpPr>
        <p:spPr>
          <a:xfrm>
            <a:off x="601111" y="-2563"/>
            <a:ext cx="5210994" cy="405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177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039A-4FCD-4CB5-8ABB-7894E016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0" y="622725"/>
            <a:ext cx="3680885" cy="155850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CASE/ ACTIVITY DIAGRAM Systems Administrator:</a:t>
            </a:r>
            <a:endParaRPr lang="en-US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5C9D8069-0F25-47EC-B5D5-0F2E36166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139738"/>
            <a:ext cx="6169025" cy="412132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CD9A0-CA63-4CC9-B1FF-25B83AFA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419" y="2468021"/>
            <a:ext cx="3039201" cy="3687010"/>
          </a:xfrm>
        </p:spPr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Systems administrator actors and their capable functions of the system.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Is given 1 main function to add the data of Movie Inventory and verify if data values are displaying correctly.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032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20CE45BC-5DDC-45E1-A16E-CBD1E136C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449A242-37EF-4BE6-9366-2657D6D86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06D5FFBA-0922-4709-A6E6-FFB31393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52E11-2FCB-47F7-9287-9FA683CE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Hardware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1876-22E2-4852-83D9-94C3E53B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>
                <a:ea typeface="+mn-lt"/>
                <a:cs typeface="+mn-lt"/>
              </a:rPr>
              <a:t>Hardware that is reasonable enough to store a large amount of information.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 A Reliable Internet connection.</a:t>
            </a:r>
          </a:p>
          <a:p>
            <a:r>
              <a:rPr lang="en-US">
                <a:ea typeface="+mn-lt"/>
                <a:cs typeface="+mn-lt"/>
              </a:rPr>
              <a:t>A computer or server to access the information</a:t>
            </a:r>
            <a:endParaRPr lang="en-US">
              <a:cs typeface="Calibri"/>
            </a:endParaRP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671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4BFE-2C56-41FB-A9D3-2015B8C2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Software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4C0CD-5941-4097-BB61-394F3A7B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Web based application utilizing:</a:t>
            </a:r>
          </a:p>
          <a:p>
            <a:r>
              <a:rPr lang="en-US" dirty="0">
                <a:cs typeface="Calibri"/>
              </a:rPr>
              <a:t>HTML</a:t>
            </a:r>
          </a:p>
          <a:p>
            <a:r>
              <a:rPr lang="en-US" dirty="0">
                <a:cs typeface="Calibri"/>
              </a:rPr>
              <a:t>CSS</a:t>
            </a:r>
          </a:p>
          <a:p>
            <a:r>
              <a:rPr lang="en-US">
                <a:cs typeface="Calibri"/>
              </a:rPr>
              <a:t>JavaScript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MySQL</a:t>
            </a:r>
          </a:p>
          <a:p>
            <a:r>
              <a:rPr lang="en-US" dirty="0">
                <a:cs typeface="Calibri"/>
              </a:rPr>
              <a:t>Java GUI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Accessible via URL for authorized users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CA531C8-8FCB-4C22-86F3-3E064ED8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36" y="2155644"/>
            <a:ext cx="3445714" cy="2470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514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Table of contents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A4029B4-F9A0-43F6-9B7E-B3265747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36699"/>
            <a:ext cx="10131425" cy="3649133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Introduction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Vision and Scope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Business Value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Feasibility Studies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Software Development Methodology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Proposed System Functionalities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Initial Use Case Diagram of the system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Hardware and Software Requirements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  <a:br>
              <a:rPr lang="en-US"/>
            </a:br>
            <a:endParaRPr lang="en-US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2ADB-737E-4D4E-AAC5-E51BD816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What's the Problem anyway?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36A6-BE06-4298-A1E3-4A5DA05B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64" y="1805335"/>
            <a:ext cx="6867765" cy="3936680"/>
          </a:xfrm>
        </p:spPr>
        <p:txBody>
          <a:bodyPr/>
          <a:lstStyle/>
          <a:p>
            <a:r>
              <a:rPr lang="en-US">
                <a:cs typeface="Calibri"/>
              </a:rPr>
              <a:t>Management wants a tool to better understand their sales and be able to compare revenue.</a:t>
            </a:r>
          </a:p>
          <a:p>
            <a:r>
              <a:rPr lang="en-US">
                <a:cs typeface="Calibri"/>
              </a:rPr>
              <a:t>Needs a better system that gathers data from movies in one place (Ticket prices, ticket sales, and date of sales over a specific length of time.)</a:t>
            </a:r>
            <a:endParaRPr lang="en-US"/>
          </a:p>
          <a:p>
            <a:r>
              <a:rPr lang="en-US">
                <a:cs typeface="Calibri"/>
              </a:rPr>
              <a:t>A tool that can generates analytic records to help for reporting and presenting purposes. (Internal system)</a:t>
            </a:r>
          </a:p>
          <a:p>
            <a:r>
              <a:rPr lang="en-US">
                <a:ea typeface="+mn-lt"/>
                <a:cs typeface="+mn-lt"/>
              </a:rPr>
              <a:t>End goal - Tool to help movie theater reach revenue goals.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71096718-EB5B-46A6-A8DE-892F4268F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34" y="2945921"/>
            <a:ext cx="3827791" cy="27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398A-C46D-4222-9DC3-367DCF20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Movie theatre ticket Sales System: Intro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E530-2FF1-484E-85B9-6E993015D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933722"/>
            <a:ext cx="4995334" cy="3951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Movie ticketing system is created to help movie theater management better understand their ticket sales and movie entertainment performance records.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This is important because by being able to view the amount of tickets sold per movie/ genre and over a given length of time, management can analyze specific data for understanding sales to improve sales in the future.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2EE9-BB79-4D2B-9D7D-13B983938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620699"/>
            <a:ext cx="4995332" cy="4630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   Few features include:</a:t>
            </a:r>
          </a:p>
          <a:p>
            <a:r>
              <a:rPr lang="en-US">
                <a:ea typeface="+mn-lt"/>
                <a:cs typeface="+mn-lt"/>
              </a:rPr>
              <a:t>Management (actors) system used only by management of theater employees. Not for customers.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Can view ticket sales per (length of time) day, week, year, and current running total of sales.</a:t>
            </a:r>
          </a:p>
          <a:p>
            <a:r>
              <a:rPr lang="en-US">
                <a:ea typeface="+mn-lt"/>
                <a:cs typeface="+mn-lt"/>
              </a:rPr>
              <a:t>Can view amount of tickets sold per different movie.</a:t>
            </a:r>
          </a:p>
          <a:p>
            <a:r>
              <a:rPr lang="en-US">
                <a:cs typeface="Calibri"/>
              </a:rPr>
              <a:t>Can compare movie/genre sales with other movies.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Only specific to movie theater ticket sales, not including  concession or other entertainment sales.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96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DADC-EDE6-4ABD-8F24-9B49194B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Vision</a:t>
            </a:r>
            <a:endParaRPr lang="en-US"/>
          </a:p>
        </p:txBody>
      </p:sp>
      <p:pic>
        <p:nvPicPr>
          <p:cNvPr id="7" name="Picture 8" descr="A picture containing person, outdoor, sky, baseball&#10;&#10;Description generated with very high confidence">
            <a:extLst>
              <a:ext uri="{FF2B5EF4-FFF2-40B4-BE49-F238E27FC236}">
                <a16:creationId xmlns:a16="http://schemas.microsoft.com/office/drawing/2014/main" id="{C8747C19-4D5A-4104-AF77-63EB295F3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7" r="16070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BC60C40-979A-4EC4-8E62-F14B173BF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39" r="6502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91D24391-F62C-4D35-9B1E-8CF94AD5C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727557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5008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05D6-5E48-4F3B-8F30-DE5C4D98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 scope: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291AA-49B0-4535-A9F4-08B05AB48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Intended Audience</a:t>
            </a:r>
            <a:endParaRPr lang="en-US"/>
          </a:p>
          <a:p>
            <a:pPr lvl="1"/>
            <a:r>
              <a:rPr lang="en-US">
                <a:cs typeface="Calibri"/>
              </a:rPr>
              <a:t>Movie Theatre</a:t>
            </a:r>
          </a:p>
          <a:p>
            <a:pPr lvl="2"/>
            <a:r>
              <a:rPr lang="en-US">
                <a:cs typeface="Calibri"/>
              </a:rPr>
              <a:t>Small (Five screens or less)</a:t>
            </a:r>
          </a:p>
          <a:p>
            <a:pPr lvl="2"/>
            <a:r>
              <a:rPr lang="en-US">
                <a:cs typeface="Calibri"/>
              </a:rPr>
              <a:t>Management Only</a:t>
            </a:r>
          </a:p>
          <a:p>
            <a:r>
              <a:rPr lang="en-US">
                <a:cs typeface="Calibri"/>
              </a:rPr>
              <a:t>Intended Use</a:t>
            </a:r>
          </a:p>
          <a:p>
            <a:pPr lvl="1"/>
            <a:r>
              <a:rPr lang="en-US">
                <a:cs typeface="Calibri"/>
              </a:rPr>
              <a:t>Data Analytics On Ticket Sales:</a:t>
            </a:r>
          </a:p>
          <a:p>
            <a:pPr lvl="2"/>
            <a:r>
              <a:rPr lang="en-US">
                <a:cs typeface="Calibri"/>
              </a:rPr>
              <a:t>Timeframe</a:t>
            </a:r>
          </a:p>
          <a:p>
            <a:pPr lvl="3"/>
            <a:r>
              <a:rPr lang="en-US">
                <a:cs typeface="Calibri"/>
              </a:rPr>
              <a:t>Year, Season, Month, Day, Week, Promotional Period</a:t>
            </a:r>
          </a:p>
          <a:p>
            <a:pPr lvl="2"/>
            <a:r>
              <a:rPr lang="en-US">
                <a:cs typeface="Calibri"/>
              </a:rPr>
              <a:t>Genre</a:t>
            </a:r>
          </a:p>
          <a:p>
            <a:pPr lvl="3"/>
            <a:r>
              <a:rPr lang="en-US">
                <a:cs typeface="Calibri"/>
              </a:rPr>
              <a:t>Comedy, Horror, Romance, Documentary, Action, Science Fiction, Super Hero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886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E381-9099-4FDF-8EC7-0F7FAF68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 of Scope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E44D-8AA0-46F1-A114-C1862DD8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Audiences</a:t>
            </a:r>
            <a:endParaRPr lang="en-US"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Other Businesses</a:t>
            </a:r>
          </a:p>
          <a:p>
            <a:pPr lvl="1"/>
            <a:r>
              <a:rPr lang="en-US">
                <a:ea typeface="+mn-lt"/>
                <a:cs typeface="+mn-lt"/>
              </a:rPr>
              <a:t>Movie Theatre</a:t>
            </a:r>
          </a:p>
          <a:p>
            <a:pPr lvl="2"/>
            <a:r>
              <a:rPr lang="en-US">
                <a:ea typeface="+mn-lt"/>
                <a:cs typeface="+mn-lt"/>
              </a:rPr>
              <a:t>Customers</a:t>
            </a:r>
          </a:p>
          <a:p>
            <a:pPr lvl="2"/>
            <a:r>
              <a:rPr lang="en-US">
                <a:ea typeface="+mn-lt"/>
                <a:cs typeface="+mn-lt"/>
              </a:rPr>
              <a:t>Entry Level Employees</a:t>
            </a:r>
          </a:p>
          <a:p>
            <a:pPr lvl="2"/>
            <a:r>
              <a:rPr lang="en-US">
                <a:ea typeface="+mn-lt"/>
                <a:cs typeface="+mn-lt"/>
              </a:rPr>
              <a:t>Large Theatres</a:t>
            </a:r>
          </a:p>
          <a:p>
            <a:r>
              <a:rPr lang="en-US">
                <a:ea typeface="+mn-lt"/>
                <a:cs typeface="+mn-lt"/>
              </a:rPr>
              <a:t>Other Uses</a:t>
            </a:r>
          </a:p>
          <a:p>
            <a:pPr lvl="1"/>
            <a:r>
              <a:rPr lang="en-US">
                <a:cs typeface="Calibri"/>
              </a:rPr>
              <a:t>Concession Sales</a:t>
            </a:r>
          </a:p>
          <a:p>
            <a:pPr lvl="1"/>
            <a:r>
              <a:rPr lang="en-US">
                <a:cs typeface="Calibri"/>
              </a:rPr>
              <a:t>Ticket sales data from other theatres</a:t>
            </a:r>
          </a:p>
          <a:p>
            <a:pPr lvl="1"/>
            <a:endParaRPr lang="en-US">
              <a:cs typeface="Calibri"/>
            </a:endParaRPr>
          </a:p>
          <a:p>
            <a:pPr marL="1028700"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68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A943-9C38-40FB-871E-991084F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Business value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EBB2-0E2A-4916-AF5B-1635FD1C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Provide better understanding of movie popularity</a:t>
            </a:r>
          </a:p>
          <a:p>
            <a:r>
              <a:rPr lang="en-US">
                <a:ea typeface="+mn-lt"/>
                <a:cs typeface="+mn-lt"/>
              </a:rPr>
              <a:t>Plan which movies will need more screen time</a:t>
            </a:r>
          </a:p>
          <a:p>
            <a:r>
              <a:rPr lang="en-US">
                <a:ea typeface="+mn-lt"/>
                <a:cs typeface="+mn-lt"/>
              </a:rPr>
              <a:t>Adjust staffing levels based on movie popularity levels</a:t>
            </a:r>
          </a:p>
          <a:p>
            <a:r>
              <a:rPr lang="en-US">
                <a:ea typeface="+mn-lt"/>
                <a:cs typeface="+mn-lt"/>
              </a:rPr>
              <a:t>Plans for future promotions and marketing decisions</a:t>
            </a: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person sitting at a table using a computer&#10;&#10;Description generated with very high confidence">
            <a:extLst>
              <a:ext uri="{FF2B5EF4-FFF2-40B4-BE49-F238E27FC236}">
                <a16:creationId xmlns:a16="http://schemas.microsoft.com/office/drawing/2014/main" id="{A8E998D9-E6D3-4682-9D4C-E2A9A42DD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44" r="38606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1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92F2-F537-49D1-A734-0B69B14B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43ED-4B5D-4024-91FB-887E993A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Management will be able to better understand movie popularity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Allows for better decision making regarding:</a:t>
            </a:r>
          </a:p>
          <a:p>
            <a:r>
              <a:rPr lang="en-US" dirty="0">
                <a:ea typeface="+mn-lt"/>
                <a:cs typeface="+mn-lt"/>
              </a:rPr>
              <a:t>Screen time</a:t>
            </a:r>
          </a:p>
          <a:p>
            <a:r>
              <a:rPr lang="en-US" dirty="0">
                <a:ea typeface="+mn-lt"/>
                <a:cs typeface="+mn-lt"/>
              </a:rPr>
              <a:t>Staffing</a:t>
            </a:r>
          </a:p>
          <a:p>
            <a:r>
              <a:rPr lang="en-US" dirty="0">
                <a:ea typeface="+mn-lt"/>
                <a:cs typeface="+mn-lt"/>
              </a:rPr>
              <a:t>Promotions</a:t>
            </a:r>
          </a:p>
          <a:p>
            <a:r>
              <a:rPr lang="en-US" dirty="0">
                <a:ea typeface="+mn-lt"/>
                <a:cs typeface="+mn-lt"/>
              </a:rPr>
              <a:t>Marketing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Predictive analysis can help in increasing revenue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08AF28-B006-45D6-B161-987885D9EB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3" r="11478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390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625</Words>
  <Application>Microsoft Office PowerPoint</Application>
  <PresentationFormat>Widescreen</PresentationFormat>
  <Paragraphs>157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Arial,Sans-Serif</vt:lpstr>
      <vt:lpstr>Calibri</vt:lpstr>
      <vt:lpstr>Calibri Light</vt:lpstr>
      <vt:lpstr>Celestial</vt:lpstr>
      <vt:lpstr>Movie Theater Ticket Sales System</vt:lpstr>
      <vt:lpstr>Table of contents</vt:lpstr>
      <vt:lpstr>What's the Problem anyway?</vt:lpstr>
      <vt:lpstr>Movie theatre ticket Sales System: Intro</vt:lpstr>
      <vt:lpstr>Vision</vt:lpstr>
      <vt:lpstr>IN scope:</vt:lpstr>
      <vt:lpstr>Out of Scope</vt:lpstr>
      <vt:lpstr>Business value</vt:lpstr>
      <vt:lpstr>Business value</vt:lpstr>
      <vt:lpstr>Feasibility studies - Will this work?</vt:lpstr>
      <vt:lpstr>Feasibilities continue...</vt:lpstr>
      <vt:lpstr>Software  Development Methodology</vt:lpstr>
      <vt:lpstr>Proposed system functionalities</vt:lpstr>
      <vt:lpstr>Proposed system functionalities</vt:lpstr>
      <vt:lpstr>Use Cases - temp mock up</vt:lpstr>
      <vt:lpstr>Use Case/ Activity Diagram Management Team:</vt:lpstr>
      <vt:lpstr>USE CASE/ ACTIVITY DIAGRAM Systems Administrator:</vt:lpstr>
      <vt:lpstr>Hardware Requirements</vt:lpstr>
      <vt:lpstr>Software requirements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revision>165</cp:revision>
  <dcterms:created xsi:type="dcterms:W3CDTF">2019-04-01T22:39:36Z</dcterms:created>
  <dcterms:modified xsi:type="dcterms:W3CDTF">2019-06-04T22:54:05Z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