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Введение в базы данных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План курса 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“Интеллектуальные базы данных”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1. Реляционные БД</a:t>
            </a:r>
            <a:endParaRPr b="0" lang="en-US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1.1. OLTP, PostgreSQL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1.2. OLAP, Clickhouse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2. NoSQL</a:t>
            </a:r>
            <a:endParaRPr b="0" lang="en-US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2.1. In-Memory DB. Memcahced, Redis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2.2. Документоориентированные БД. MongoDB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2.3. Объектные хранилища. S3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2.4. Распределенные системы. Cassandra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2.5. Брокеры сообщений. RabbitMQ, SQS, Kafka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009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3. Масштабирование</a:t>
            </a:r>
            <a:endParaRPr b="0" lang="en-US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3.1. Мониторинг нагрузки. Grafana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3.2. Репликация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3.3. Шардирование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Реляционные БД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Noto Sans SemiBold"/>
              </a:rPr>
              <a:t>Реляционная база данных – это набор данных с предопределенными связями между ними.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Noto Sans SemiBold"/>
              </a:rPr>
              <a:t>Эти данные организованны в виде набора таблиц, состоящих из столбцов и строк.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SELECT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[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DISTINCT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| DISTINCTROW | ALL]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select_expression,...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FROM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table_references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[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WHERE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where_definition]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[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GROUP BY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{unsigned_integer | col_name | formula}]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[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HAVING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where_definition]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[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ORDER BY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{unsigned_integer | col_name | formula} [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ASC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|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DESC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], ...]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Joins(1/2)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FROM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Table1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AS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t_1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{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INNER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| {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LEFT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|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RIGHT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|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FULL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}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OUTER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|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CROSS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}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JOIN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Table2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AS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t_2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{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ON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&lt;condition&gt; | </a:t>
            </a:r>
            <a:r>
              <a:rPr b="1" lang="en-US" sz="2600" spc="-1" strike="noStrike">
                <a:solidFill>
                  <a:srgbClr val="00a933"/>
                </a:solidFill>
                <a:latin typeface="Noto Sans SemiBold"/>
              </a:rPr>
              <a:t>USING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(field_name [,... n])}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Joins(2/2)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323000" y="1645920"/>
            <a:ext cx="7272000" cy="51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Транзакции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2016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00a933"/>
                </a:solidFill>
                <a:latin typeface="Noto Sans SemiBold"/>
                <a:ea typeface="Noto Sans CJK SC"/>
              </a:rPr>
              <a:t>BEGIN</a:t>
            </a:r>
            <a:r>
              <a:rPr b="1" lang="en-US" sz="2000" spc="-1" strike="noStrike">
                <a:solidFill>
                  <a:srgbClr val="1c1c1c"/>
                </a:solidFill>
                <a:latin typeface="Noto Sans SemiBold"/>
                <a:ea typeface="Noto Sans CJK SC"/>
              </a:rPr>
              <a:t> … {</a:t>
            </a:r>
            <a:r>
              <a:rPr b="1" lang="en-US" sz="2000" spc="-1" strike="noStrike">
                <a:solidFill>
                  <a:srgbClr val="00a933"/>
                </a:solidFill>
                <a:latin typeface="Noto Sans SemiBold"/>
                <a:ea typeface="Noto Sans CJK SC"/>
              </a:rPr>
              <a:t>SAVEPOINT</a:t>
            </a:r>
            <a:r>
              <a:rPr b="1" lang="en-US" sz="2000" spc="-1" strike="noStrike">
                <a:solidFill>
                  <a:srgbClr val="1c1c1c"/>
                </a:solidFill>
                <a:latin typeface="Noto Sans SemiBold"/>
                <a:ea typeface="Noto Sans CJK SC"/>
              </a:rPr>
              <a:t> savepoint_1} … {</a:t>
            </a:r>
            <a:r>
              <a:rPr b="1" lang="en-US" sz="2000" spc="-1" strike="noStrike">
                <a:solidFill>
                  <a:srgbClr val="00a933"/>
                </a:solidFill>
                <a:latin typeface="Noto Sans SemiBold"/>
                <a:ea typeface="Noto Sans CJK SC"/>
              </a:rPr>
              <a:t>ROLLBACK</a:t>
            </a:r>
            <a:r>
              <a:rPr b="1" lang="en-US" sz="2000" spc="-1" strike="noStrike">
                <a:solidFill>
                  <a:srgbClr val="1c1c1c"/>
                </a:solidFill>
                <a:latin typeface="Noto Sans SemiBold"/>
                <a:ea typeface="Noto Sans CJK SC"/>
              </a:rPr>
              <a:t> TO </a:t>
            </a:r>
            <a:r>
              <a:rPr b="1" lang="en-US" sz="2000" spc="-1" strike="noStrike">
                <a:solidFill>
                  <a:srgbClr val="1c1c1c"/>
                </a:solidFill>
                <a:latin typeface="Noto Sans SemiBold"/>
              </a:rPr>
              <a:t>savepoint_1}  </a:t>
            </a:r>
            <a:r>
              <a:rPr b="1" lang="en-US" sz="2000" spc="-1" strike="noStrike">
                <a:solidFill>
                  <a:srgbClr val="00a933"/>
                </a:solidFill>
                <a:latin typeface="Noto Sans SemiBold"/>
              </a:rPr>
              <a:t>COMMIT</a:t>
            </a:r>
            <a:r>
              <a:rPr b="1" lang="en-US" sz="2000" spc="-1" strike="noStrike">
                <a:solidFill>
                  <a:srgbClr val="1c1c1c"/>
                </a:solidFill>
                <a:latin typeface="Noto Sans SemiBold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1c1c1c"/>
                </a:solidFill>
                <a:latin typeface="Noto Sans SemiBold"/>
              </a:rPr>
              <a:t>Свойства транзакций: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c1c1c"/>
                </a:solidFill>
                <a:latin typeface="Noto Sans Light"/>
              </a:rPr>
              <a:t>Атомарность – Транзакия не может быть зафиксирована частитчно.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c1c1c"/>
                </a:solidFill>
                <a:latin typeface="Noto Sans Light"/>
              </a:rPr>
              <a:t>Согласованность – По завершению транзакции данные в БД остаются согласованными(корректными)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c1c1c"/>
                </a:solidFill>
                <a:latin typeface="Noto Sans Light"/>
              </a:rPr>
              <a:t>Изолированность – Во время выполнения транзакции, другие транзакции не должны влиять на ее результат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c1c1c"/>
                </a:solidFill>
                <a:latin typeface="Noto Sans Light"/>
              </a:rPr>
              <a:t>Сохраняемость – обязательствоБД не терять записанных транзакцией данные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c1c1c"/>
                </a:solidFill>
                <a:latin typeface="Noto Sans SemiBold"/>
              </a:rPr>
              <a:t>Уровни изолированность транзакций: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Чтение не подтвержденных данных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Чтение подтвержденных данных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Повторяемое чтение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Сериализуемость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2021-01-31T18:20:26Z</dcterms:created>
  <dc:creator/>
  <dc:description/>
  <dc:language>en-US</dc:language>
  <cp:lastModifiedBy/>
  <dcterms:modified xsi:type="dcterms:W3CDTF">2021-01-31T21:41:08Z</dcterms:modified>
  <cp:revision>4</cp:revision>
  <dc:subject/>
  <dc:title>Alizarin</dc:title>
</cp:coreProperties>
</file>