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О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б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р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а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з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е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ц 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з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а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г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о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л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о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в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к</a:t>
            </a: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а</a:t>
            </a:r>
            <a:endParaRPr b="0" lang="ru-RU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5B499F3-D5A3-4244-A3DB-D35505143D2F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28.2.21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E1C590-B1B1-494F-AB2E-0EAA9EF5B1A4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з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з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г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2594456-5F8D-4815-A9F5-CDDAFD61E410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28.2.21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44A34C-4202-4A58-B8A9-C8C9C6F59321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ClickHouse/ClickHouse/tree/master/src/Client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O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L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A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P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,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li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k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H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o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u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s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e</a:t>
            </a:r>
            <a:endParaRPr b="0" lang="ru-RU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ж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я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г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ODBC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JDBC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Kafka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HDFS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EmbeddedRocksDB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MongoDB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ь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ы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ж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Distributed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не хранит данные, а позволяет обрабатывать запросы распределённо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Dictionary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отображает данные словаря как таблицу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ClickHouse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Merge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позволяет читать одновременно из произвольного кол-ва таблиц. Запись не поддерживается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Join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позволяет подготовить структуры данных для использования в операциях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JOIN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URL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управление данными на удаленном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HTTP/HTTPS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сервере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Memory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хранит данные в оперативной памяти в несжатом виде. Индексы не поддерживаются. Чтение распараллеливается. При перезапуске сервера данные из таблицы исчезают и таблица становится пустой.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97280" y="1845720"/>
            <a:ext cx="10058040" cy="44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исп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ольз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ова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нии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BY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мож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восп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ольз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оват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ься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конс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трук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цие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й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ALS.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тако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случ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ае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ет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посч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ита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еще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одн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стро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чка,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кото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рой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стоб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цах-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чах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ут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знач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ени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я по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умо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лча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нию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а 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стол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бца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агре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гатн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ых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фун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кци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й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знач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ени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я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посч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ита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нны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е по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все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стро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кам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SELE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CT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year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COU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NT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(*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)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FRO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t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GRO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UP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BY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year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WIT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TOT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ALS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1027080" y="3410280"/>
          <a:ext cx="2459160" cy="2449080"/>
        </p:xfrm>
        <a:graphic>
          <a:graphicData uri="http://schemas.openxmlformats.org/drawingml/2006/table">
            <a:tbl>
              <a:tblPr/>
              <a:tblGrid>
                <a:gridCol w="820080"/>
                <a:gridCol w="820080"/>
                <a:gridCol w="819360"/>
              </a:tblGrid>
              <a:tr h="325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month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4"/>
          <p:cNvGraphicFramePr/>
          <p:nvPr/>
        </p:nvGraphicFramePr>
        <p:xfrm>
          <a:off x="9031320" y="3679920"/>
          <a:ext cx="1819440" cy="2061000"/>
        </p:xfrm>
        <a:graphic>
          <a:graphicData uri="http://schemas.openxmlformats.org/drawingml/2006/table">
            <a:tbl>
              <a:tblPr/>
              <a:tblGrid>
                <a:gridCol w="909720"/>
                <a:gridCol w="909720"/>
              </a:tblGrid>
              <a:tr h="515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count()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5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5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55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1/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Модификатор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WITH ROLLUP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применяется для подсчета итогов для ключевых выражений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GROUP BY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 Подытоги рассчитываются в обратном порядке. При этом колонки по которым уже сгруппированы итоги, заполняются значением по умолчанию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SELECT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year, month, day, count(*) 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FROM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t 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GROUP BY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year, month, day 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WITH ROLLUP</a:t>
            </a: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2/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3567240" y="1395000"/>
          <a:ext cx="3647880" cy="4804560"/>
        </p:xfrm>
        <a:graphic>
          <a:graphicData uri="http://schemas.openxmlformats.org/drawingml/2006/table">
            <a:tbl>
              <a:tblPr/>
              <a:tblGrid>
                <a:gridCol w="911880"/>
                <a:gridCol w="911880"/>
                <a:gridCol w="911880"/>
                <a:gridCol w="912240"/>
              </a:tblGrid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month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count()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WI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TH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BE(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1/2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Модиф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икатор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CUBE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примен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яется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расчет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подыто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гов для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всем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комбин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ациям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ключев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ых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выраже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ний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GROUP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SELECT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year,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month,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day,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count(*)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FROM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GROUP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Noto Sans CJK SC"/>
              </a:rPr>
              <a:t>BY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year,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month,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</a:rPr>
              <a:t>CUBE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640" y="182880"/>
            <a:ext cx="10058040" cy="90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WI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TH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BE(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2/2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3904920" y="1143000"/>
          <a:ext cx="3474360" cy="4800600"/>
        </p:xfrm>
        <a:graphic>
          <a:graphicData uri="http://schemas.openxmlformats.org/drawingml/2006/table">
            <a:tbl>
              <a:tblPr/>
              <a:tblGrid>
                <a:gridCol w="868680"/>
                <a:gridCol w="868680"/>
                <a:gridCol w="868680"/>
                <a:gridCol w="868680"/>
              </a:tblGrid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year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month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day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count()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2019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2020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15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Joi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n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Поддерживаемые конструкции из стандартного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SQL: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INNER JOIN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LEFT OUTER JOIN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RIGHT OUTER JOIN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FULL OUTER JOIN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CROSS JOIN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Дополнительные типы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JOIN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-ов: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LEFT/RIGHT SEMI JOIN –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белый список по ключам соединения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LEFT/RIGHT ANTI JOIN –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черный список по ключам соеденинения 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INNER/LEFT/RIGTH ANY JOIN –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возвращает для каждого ключа первое совпадение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ASOF JOIN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и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LEFT ASOF JOIN –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соединение таблиц по нечеткому совпадению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PR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EW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Оптимизация для более эффективного применения фильтрации.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Сначала считываются только столбцы необходимые для работы фильтрации, а затем для работы остальной части запроса.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Фу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kH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ous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 с контейнерами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 с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URL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функции, извлекающие часть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URL-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 и функции, удаляющие часть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URL-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 с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IP-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адресами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ГЕО – работа с системой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Geohash,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индексами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H3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 с машинным обучением – стохастическая линейная регрессия, стохастическая логистическая регрессия, байесовский АБ. Так же возможно использовать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CatBoost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но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Работа с шифрованием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Характеристики: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Подавляющее большинство запросов  - на чтение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чтении читается небольшое кол-во столбцов и большое кол-во строк в БД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Таблицы часто являются «широкими»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Отсутствуют транзакции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Результат выполнения запроса существенно меньше исходных даннных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Аг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рег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ны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фу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добавляет второй аргумент в агрегатную функцию, который отвечает за условие срабатывания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Array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функция на вход вместо простых типов принимает массивы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Distinct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каждое значение аргумента будет учитываться один раз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OrDefault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передаче пустого набора данных возвращает значение по умолчанию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OrNull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приводит результат агрегатной функции к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Nullable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k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8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Столбцовая СУБД для обработки аналитических запросов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Особенности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ClickHouse: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Столбцовая СУБД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Сжатие данных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Хранение данных на диске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Параллельная/Распределенная обработка запроса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Поддержка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SQL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Векторный движок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Поддержка приближенных вычислений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Отсутствие полноценных транзакций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з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ь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н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ь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k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4676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7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Пропускная способность при обработке одного большого запроса: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Не слишком сложный запрос обрабатывается со скоростью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2-10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 Гб/сек на одном сервере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При распределенной обработке скорость растет почти линейно, но только при условии, что в результате агрегации или при сортировке получается не слишком большое множество  строк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Задержка при обработке коротких запросов: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Если запрос использует первичный ключ и выбирает для обработки не слишком большое кол-во строк (сотни тысяч) и не слишком большое кол-во столбцов, то задержка будет менее 50 миллисекунд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Иначе при использовании вращающихся дисков определяется по формуле: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10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мс * кол-во столбцов * кол-во кусков с данными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Пропускная способность при обработке многочисленных коротких запросов: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Не рекомендуется рассчитывать на более чем 100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запросов в секунду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Производительность при вставке данных: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Рекомендуется вставлять данные пачками не менее 1К строк</a:t>
            </a:r>
            <a:endParaRPr b="0" lang="ru-RU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з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м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й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k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H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u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5000"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Интерфейс командной строки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Родной интерфейс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TCP).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«К сожалению, у родного протокола ClickHouse пока нет формальной спецификации, но в нем можно разобраться с использованием исходного кода ClickHouse (начиная с </a:t>
            </a:r>
            <a:r>
              <a:rPr b="0" lang="ru-RU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примерно этого места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и/или путем перехвата и анализа TCP трафика»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HTTP-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интерфейс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MySQL-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интерфейс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JDBC-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драйвер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ODBC-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драйвер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Клиентская библиотека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C++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Клиентские библиотеки от сторонних разработчиков: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Python, PHP, Go, NodeJs, Perl, Ruby, Java, Scala, C#, Kotlin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ж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(1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/2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latin typeface="Arial"/>
              </a:rPr>
              <a:t>Дви</a:t>
            </a:r>
            <a:r>
              <a:rPr b="0" lang="en-US" sz="2800" spc="-1" strike="noStrike">
                <a:latin typeface="Arial"/>
              </a:rPr>
              <a:t>жок </a:t>
            </a:r>
            <a:r>
              <a:rPr b="0" lang="en-US" sz="2800" spc="-1" strike="noStrike">
                <a:latin typeface="Arial"/>
              </a:rPr>
              <a:t>таб</a:t>
            </a:r>
            <a:r>
              <a:rPr b="0" lang="en-US" sz="2800" spc="-1" strike="noStrike">
                <a:latin typeface="Arial"/>
              </a:rPr>
              <a:t>лиц</a:t>
            </a:r>
            <a:r>
              <a:rPr b="0" lang="en-US" sz="2800" spc="-1" strike="noStrike">
                <a:latin typeface="Arial"/>
              </a:rPr>
              <a:t>ы </a:t>
            </a:r>
            <a:r>
              <a:rPr b="0" lang="en-US" sz="2800" spc="-1" strike="noStrike">
                <a:latin typeface="Arial"/>
              </a:rPr>
              <a:t>опр</a:t>
            </a:r>
            <a:r>
              <a:rPr b="0" lang="en-US" sz="2800" spc="-1" strike="noStrike">
                <a:latin typeface="Arial"/>
              </a:rPr>
              <a:t>еде</a:t>
            </a:r>
            <a:r>
              <a:rPr b="0" lang="en-US" sz="2800" spc="-1" strike="noStrike">
                <a:latin typeface="Arial"/>
              </a:rPr>
              <a:t>ляе</a:t>
            </a:r>
            <a:r>
              <a:rPr b="0" lang="en-US" sz="2800" spc="-1" strike="noStrike">
                <a:latin typeface="Arial"/>
              </a:rPr>
              <a:t>т:</a:t>
            </a:r>
            <a:endParaRPr b="0" lang="en-US" sz="28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г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х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я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я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,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у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х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ь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у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ч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ь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з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ж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в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ю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я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м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б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з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м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у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й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у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м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л</a:t>
            </a:r>
            <a:r>
              <a:rPr b="0" lang="en-US" sz="2400" spc="-1" strike="noStrike">
                <a:latin typeface="Arial"/>
              </a:rPr>
              <a:t>ь</a:t>
            </a:r>
            <a:r>
              <a:rPr b="0" lang="en-US" sz="2400" spc="-1" strike="noStrike">
                <a:latin typeface="Arial"/>
              </a:rPr>
              <a:t>з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в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в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М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г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ч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ь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з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о</a:t>
            </a:r>
            <a:r>
              <a:rPr b="0" lang="en-US" sz="2400" spc="-1" strike="noStrike">
                <a:latin typeface="Arial"/>
              </a:rPr>
              <a:t>с</a:t>
            </a:r>
            <a:r>
              <a:rPr b="0" lang="en-US" sz="2400" spc="-1" strike="noStrike">
                <a:latin typeface="Arial"/>
              </a:rPr>
              <a:t>а</a:t>
            </a:r>
            <a:endParaRPr b="0" lang="en-US" sz="2400" spc="-1" strike="noStrike">
              <a:latin typeface="Arial"/>
              <a:ea typeface="Noto Sans CJK SC"/>
            </a:endParaRPr>
          </a:p>
          <a:p>
            <a:pPr marL="360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м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т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р</a:t>
            </a:r>
            <a:r>
              <a:rPr b="0" lang="en-US" sz="2400" spc="-1" strike="noStrike">
                <a:latin typeface="Arial"/>
              </a:rPr>
              <a:t>е</a:t>
            </a:r>
            <a:r>
              <a:rPr b="0" lang="en-US" sz="2400" spc="-1" strike="noStrike">
                <a:latin typeface="Arial"/>
              </a:rPr>
              <a:t>п</a:t>
            </a:r>
            <a:r>
              <a:rPr b="0" lang="en-US" sz="2400" spc="-1" strike="noStrike">
                <a:latin typeface="Arial"/>
              </a:rPr>
              <a:t>л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к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ц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и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д</a:t>
            </a:r>
            <a:r>
              <a:rPr b="0" lang="en-US" sz="2400" spc="-1" strike="noStrike">
                <a:latin typeface="Arial"/>
              </a:rPr>
              <a:t>а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н</a:t>
            </a:r>
            <a:r>
              <a:rPr b="0" lang="en-US" sz="2400" spc="-1" strike="noStrike">
                <a:latin typeface="Arial"/>
              </a:rPr>
              <a:t>ы</a:t>
            </a:r>
            <a:r>
              <a:rPr b="0" lang="en-US" sz="2400" spc="-1" strike="noStrike">
                <a:latin typeface="Arial"/>
              </a:rPr>
              <a:t>х</a:t>
            </a:r>
            <a:endParaRPr b="0" lang="en-US" sz="2400" spc="-1" strike="noStrike">
              <a:latin typeface="Arial"/>
              <a:ea typeface="Noto Sans CJK SC"/>
            </a:endParaRPr>
          </a:p>
          <a:p>
            <a:r>
              <a:rPr b="0" lang="en-US" sz="2800" spc="-1" strike="noStrike">
                <a:latin typeface="Arial"/>
              </a:rPr>
              <a:t>Си</a:t>
            </a:r>
            <a:r>
              <a:rPr b="0" lang="en-US" sz="2800" spc="-1" strike="noStrike">
                <a:latin typeface="Arial"/>
              </a:rPr>
              <a:t>нта</a:t>
            </a:r>
            <a:r>
              <a:rPr b="0" lang="en-US" sz="2800" spc="-1" strike="noStrike">
                <a:latin typeface="Arial"/>
              </a:rPr>
              <a:t>кси</a:t>
            </a:r>
            <a:r>
              <a:rPr b="0" lang="en-US" sz="2800" spc="-1" strike="noStrike">
                <a:latin typeface="Arial"/>
              </a:rPr>
              <a:t>с </a:t>
            </a:r>
            <a:r>
              <a:rPr b="0" lang="en-US" sz="2800" spc="-1" strike="noStrike">
                <a:latin typeface="Arial"/>
              </a:rPr>
              <a:t>зад</a:t>
            </a:r>
            <a:r>
              <a:rPr b="0" lang="en-US" sz="2800" spc="-1" strike="noStrike">
                <a:latin typeface="Arial"/>
              </a:rPr>
              <a:t>ани</a:t>
            </a:r>
            <a:r>
              <a:rPr b="0" lang="en-US" sz="2800" spc="-1" strike="noStrike">
                <a:latin typeface="Arial"/>
              </a:rPr>
              <a:t>я </a:t>
            </a:r>
            <a:r>
              <a:rPr b="0" lang="en-US" sz="2800" spc="-1" strike="noStrike">
                <a:latin typeface="Arial"/>
              </a:rPr>
              <a:t>дви</a:t>
            </a:r>
            <a:r>
              <a:rPr b="0" lang="en-US" sz="2800" spc="-1" strike="noStrike">
                <a:latin typeface="Arial"/>
              </a:rPr>
              <a:t>жка</a:t>
            </a:r>
            <a:r>
              <a:rPr b="0" lang="en-US" sz="2800" spc="-1" strike="noStrike">
                <a:latin typeface="Arial"/>
              </a:rPr>
              <a:t>:</a:t>
            </a:r>
            <a:endParaRPr b="0" lang="en-US" sz="2800" spc="-1" strike="noStrike">
              <a:latin typeface="Arial"/>
              <a:ea typeface="Noto Sans CJK SC"/>
            </a:endParaRPr>
          </a:p>
          <a:p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CR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EA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TE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[I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F 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NO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EXI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ST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S</a:t>
            </a:r>
            <a:r>
              <a:rPr b="0" lang="en-US" sz="2800" spc="-1" strike="noStrike">
                <a:latin typeface="Arial"/>
              </a:rPr>
              <a:t>] 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TA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BL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E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tabl</a:t>
            </a:r>
            <a:r>
              <a:rPr b="0" lang="en-US" sz="2800" spc="-1" strike="noStrike">
                <a:latin typeface="Arial"/>
              </a:rPr>
              <a:t>e_n</a:t>
            </a:r>
            <a:r>
              <a:rPr b="0" lang="en-US" sz="2800" spc="-1" strike="noStrike">
                <a:latin typeface="Arial"/>
              </a:rPr>
              <a:t>am</a:t>
            </a:r>
            <a:r>
              <a:rPr b="0" lang="en-US" sz="2800" spc="-1" strike="noStrike">
                <a:latin typeface="Arial"/>
              </a:rPr>
              <a:t>e </a:t>
            </a:r>
            <a:r>
              <a:rPr b="0" lang="en-US" sz="2800" spc="-1" strike="noStrike">
                <a:latin typeface="Arial"/>
              </a:rPr>
              <a:t>[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ON 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CL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US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TE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R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clus</a:t>
            </a:r>
            <a:r>
              <a:rPr b="0" lang="en-US" sz="2800" spc="-1" strike="noStrike">
                <a:latin typeface="Arial"/>
              </a:rPr>
              <a:t>ter_</a:t>
            </a:r>
            <a:r>
              <a:rPr b="0" lang="en-US" sz="2800" spc="-1" strike="noStrike">
                <a:latin typeface="Arial"/>
              </a:rPr>
              <a:t>na</a:t>
            </a:r>
            <a:r>
              <a:rPr b="0" lang="en-US" sz="2800" spc="-1" strike="noStrike">
                <a:latin typeface="Arial"/>
              </a:rPr>
              <a:t>me] </a:t>
            </a:r>
            <a:r>
              <a:rPr b="0" lang="en-US" sz="2800" spc="-1" strike="noStrike">
                <a:latin typeface="Arial"/>
              </a:rPr>
              <a:t>(</a:t>
            </a:r>
            <a:endParaRPr b="0" lang="en-US" sz="2800" spc="-1" strike="noStrike">
              <a:latin typeface="Arial"/>
              <a:ea typeface="Noto Sans CJK SC"/>
            </a:endParaRPr>
          </a:p>
          <a:p>
            <a:r>
              <a:rPr b="0" lang="en-US" sz="2800" spc="-1" strike="noStrike">
                <a:latin typeface="Arial"/>
              </a:rPr>
              <a:t>Вся</a:t>
            </a:r>
            <a:r>
              <a:rPr b="0" lang="en-US" sz="2800" spc="-1" strike="noStrike">
                <a:latin typeface="Arial"/>
              </a:rPr>
              <a:t>кие </a:t>
            </a:r>
            <a:r>
              <a:rPr b="0" lang="en-US" sz="2800" spc="-1" strike="noStrike">
                <a:latin typeface="Arial"/>
              </a:rPr>
              <a:t>сво</a:t>
            </a:r>
            <a:r>
              <a:rPr b="0" lang="en-US" sz="2800" spc="-1" strike="noStrike">
                <a:latin typeface="Arial"/>
              </a:rPr>
              <a:t>йст</a:t>
            </a:r>
            <a:r>
              <a:rPr b="0" lang="en-US" sz="2800" spc="-1" strike="noStrike">
                <a:latin typeface="Arial"/>
              </a:rPr>
              <a:t>ва </a:t>
            </a:r>
            <a:r>
              <a:rPr b="0" lang="en-US" sz="2800" spc="-1" strike="noStrike">
                <a:latin typeface="Arial"/>
              </a:rPr>
              <a:t>таб</a:t>
            </a:r>
            <a:r>
              <a:rPr b="0" lang="en-US" sz="2800" spc="-1" strike="noStrike">
                <a:latin typeface="Arial"/>
              </a:rPr>
              <a:t>лиц</a:t>
            </a:r>
            <a:r>
              <a:rPr b="0" lang="en-US" sz="2800" spc="-1" strike="noStrike">
                <a:latin typeface="Arial"/>
              </a:rPr>
              <a:t>ы: </a:t>
            </a:r>
            <a:r>
              <a:rPr b="0" lang="en-US" sz="2800" spc="-1" strike="noStrike">
                <a:latin typeface="Arial"/>
              </a:rPr>
              <a:t>тип</a:t>
            </a:r>
            <a:r>
              <a:rPr b="0" lang="en-US" sz="2800" spc="-1" strike="noStrike">
                <a:latin typeface="Arial"/>
              </a:rPr>
              <a:t>ы </a:t>
            </a:r>
            <a:r>
              <a:rPr b="0" lang="en-US" sz="2800" spc="-1" strike="noStrike">
                <a:latin typeface="Arial"/>
              </a:rPr>
              <a:t>кол</a:t>
            </a:r>
            <a:r>
              <a:rPr b="0" lang="en-US" sz="2800" spc="-1" strike="noStrike">
                <a:latin typeface="Arial"/>
              </a:rPr>
              <a:t>оно</a:t>
            </a:r>
            <a:r>
              <a:rPr b="0" lang="en-US" sz="2800" spc="-1" strike="noStrike">
                <a:latin typeface="Arial"/>
              </a:rPr>
              <a:t>к, </a:t>
            </a:r>
            <a:r>
              <a:rPr b="0" lang="en-US" sz="2800" spc="-1" strike="noStrike">
                <a:latin typeface="Arial"/>
              </a:rPr>
              <a:t>инд</a:t>
            </a:r>
            <a:r>
              <a:rPr b="0" lang="en-US" sz="2800" spc="-1" strike="noStrike">
                <a:latin typeface="Arial"/>
              </a:rPr>
              <a:t>екс</a:t>
            </a:r>
            <a:r>
              <a:rPr b="0" lang="en-US" sz="2800" spc="-1" strike="noStrike">
                <a:latin typeface="Arial"/>
              </a:rPr>
              <a:t>ы</a:t>
            </a:r>
            <a:endParaRPr b="0" lang="en-US" sz="2800" spc="-1" strike="noStrike">
              <a:latin typeface="Arial"/>
              <a:ea typeface="Noto Sans CJK SC"/>
            </a:endParaRPr>
          </a:p>
          <a:p>
            <a:r>
              <a:rPr b="0" lang="en-US" sz="2800" spc="-1" strike="noStrike">
                <a:latin typeface="Arial"/>
              </a:rPr>
              <a:t>) 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EN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GIN</a:t>
            </a:r>
            <a:r>
              <a:rPr b="0" lang="en-US" sz="2800" spc="-1" strike="noStrike">
                <a:solidFill>
                  <a:srgbClr val="00a933"/>
                </a:solidFill>
                <a:latin typeface="Arial"/>
              </a:rPr>
              <a:t>E</a:t>
            </a:r>
            <a:r>
              <a:rPr b="0" lang="en-US" sz="2800" spc="-1" strike="noStrike">
                <a:latin typeface="Arial"/>
              </a:rPr>
              <a:t> = </a:t>
            </a:r>
            <a:r>
              <a:rPr b="0" lang="en-US" sz="2800" spc="-1" strike="noStrike">
                <a:latin typeface="Arial"/>
              </a:rPr>
              <a:t>eng</a:t>
            </a:r>
            <a:r>
              <a:rPr b="0" lang="en-US" sz="2800" spc="-1" strike="noStrike">
                <a:latin typeface="Arial"/>
              </a:rPr>
              <a:t>ine</a:t>
            </a:r>
            <a:r>
              <a:rPr b="0" lang="en-US" sz="2800" spc="-1" strike="noStrike">
                <a:latin typeface="Arial"/>
              </a:rPr>
              <a:t>_na</a:t>
            </a:r>
            <a:r>
              <a:rPr b="0" lang="en-US" sz="2800" spc="-1" strike="noStrike">
                <a:latin typeface="Arial"/>
              </a:rPr>
              <a:t>me(</a:t>
            </a:r>
            <a:r>
              <a:rPr b="0" lang="en-US" sz="2800" spc="-1" strike="noStrike">
                <a:latin typeface="Arial"/>
              </a:rPr>
              <a:t>)</a:t>
            </a:r>
            <a:endParaRPr b="0" lang="en-US" sz="2800" spc="-1" strike="noStrike">
              <a:latin typeface="Arial"/>
              <a:ea typeface="Noto Sans CJK SC"/>
            </a:endParaRPr>
          </a:p>
          <a:p>
            <a:endParaRPr b="0" lang="en-US" sz="2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ж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к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 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т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а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л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и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ц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(2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/2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MergeTree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 наиболее универсальные и функциональные движки таблиц для задач с высокой загрузкой. Общим свойством этих движков является быстрая вставка данных с последующей фоновой обработкой данных. 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Log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простые движки с минимальной функциональностью. Они наиболее эффективны, когда вам нужно быстро записать много небольших таблиц (до примерно 1 миллиона строк) и прочитать их позже целиком.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Движки для интеграции – нужны для связи с другими системами хранения и обработки данных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Специальные движки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er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g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Tr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55000"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MergeTree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Хранит данные, отсортированные по первичному ключу. Это позволяет создавать разреженный индекс небольшого объёма, который позволяет быстрее находить данные.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Позволяет оперировать партициями, если задан ключ партиционирования.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Поддерживает репликацию.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Поддерживает сэмплирование данных 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ReplacingMergeTree</a:t>
            </a:r>
            <a:endParaRPr b="0" lang="ru-RU" sz="16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Выполняет удаление дублирующихся записей по первичному ключу. Подходит для фоновой чистки дублирующихся данных в целях экономии места, но не даёт гарантии отсутствия дубликатов.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SummingMergeTree</a:t>
            </a:r>
            <a:endParaRPr b="0" lang="ru-RU" sz="16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При слиянии кусков данных все строки с одинаковым ключом сортировки, заменяет на одну строку, которая хранит только суммы значения из столбцов с цифровым типом данных. Хорошо работает в связке с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MergeTree</a:t>
            </a: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, где хранятся полные данные, а в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SummingMergeTree </a:t>
            </a: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агрегированные данные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AggregaringMergeTree</a:t>
            </a:r>
            <a:endParaRPr b="0" lang="ru-RU" sz="16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Аналог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SummingMergeTree</a:t>
            </a: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, но вместо суммирования используются любые (?) агрегатные функции. Использование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AggregationMergeTree </a:t>
            </a: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оправдано, когда это уменьшает кол-во строк на порядки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CollapsingMergeTree</a:t>
            </a:r>
            <a:endParaRPr b="0" lang="ru-RU" sz="16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Асинхронно удаляет пары строк, если все поля в ключе сортировки эквивалентны. Строки без пары сохраняются. Движок может значительно уменьшить объём хранения и, как следствие, повысить эффективность запросов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SELECT</a:t>
            </a:r>
            <a:endParaRPr b="0" lang="ru-RU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g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44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Движки для сценариев, когда необходимо быстро записывать много таблиц с небольшим объёмом данных (менее 1М строк), а затем читать их целиком.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Общие свойства: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Хранят данные на диске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Добавляют данные в конец файла при записи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Поддерживают блокировки для конкурентного доступа к данным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Не поддерживают операции изменения данных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Не поддерживают индексы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Записывают данные не атомарно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Различия: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Движок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TinyLog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самый простой и обеспечивает самые низкие функциональность и эффективность. Подходит для сценариев с низкой нагрузкой. Не поддерживает параллельное чтение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Log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сохраняет каждый столбец в отдельном файле, что обеспечивает более эффективное считывание данных.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StripeLog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Хранит все данные в одном файле, но в отличии от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Log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использует меньше дескрипторов.</a:t>
            </a: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</TotalTime>
  <Application>LibreOffice/6.4.6.2$Linux_X86_64 LibreOffice_project/40$Build-2</Application>
  <Words>1057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2021-02-24T20:45:48Z</dcterms:created>
  <dc:creator>Учетная запись Майкрософт</dc:creator>
  <dc:description/>
  <dc:language>en-US</dc:language>
  <cp:lastModifiedBy/>
  <dcterms:modified xsi:type="dcterms:W3CDTF">2021-02-28T17:05:23Z</dcterms:modified>
  <cp:revision>17</cp:revision>
  <dc:subject/>
  <dc:title>OLAP, ClickHouse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