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1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9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7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9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5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9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3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0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EA1F03-8F01-4F07-8832-2AC2CA4CE7C8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9E9B9F-5C0F-4ECB-8C1E-B1F1597880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6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MongoDB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5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CRUD(3/4)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b.collection.updateOne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db.collection.updateMany</a:t>
            </a:r>
            <a:r>
              <a:rPr lang="en-US" dirty="0" smtClean="0"/>
              <a:t>()</a:t>
            </a:r>
            <a:endParaRPr lang="ru-RU" dirty="0"/>
          </a:p>
          <a:p>
            <a:r>
              <a:rPr lang="en-US" dirty="0" err="1" smtClean="0"/>
              <a:t>db.collection.replaceOne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95" y="4023561"/>
            <a:ext cx="6276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CRUD(4/4)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b.collection.deleteOne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db.collection.deleteMany</a:t>
            </a:r>
            <a:r>
              <a:rPr lang="en-US" dirty="0" smtClean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0" y="4311650"/>
            <a:ext cx="5495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91" y="3561596"/>
            <a:ext cx="6581776" cy="19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Операции над одним документом </a:t>
            </a:r>
            <a:r>
              <a:rPr lang="ru-RU" dirty="0" err="1" smtClean="0"/>
              <a:t>атомарны</a:t>
            </a:r>
            <a:endParaRPr lang="ru-RU" dirty="0" smtClean="0"/>
          </a:p>
          <a:p>
            <a:r>
              <a:rPr lang="en-US" dirty="0" smtClean="0"/>
              <a:t>MongoDB </a:t>
            </a:r>
            <a:r>
              <a:rPr lang="ru-RU" dirty="0" smtClean="0"/>
              <a:t>поддерживает мульти-документные транзакции (Работают по принципу «все или ничего»)</a:t>
            </a:r>
          </a:p>
          <a:p>
            <a:r>
              <a:rPr lang="ru-RU" dirty="0" smtClean="0"/>
              <a:t>Если транзакция пишет в несколько </a:t>
            </a:r>
            <a:r>
              <a:rPr lang="ru-RU" dirty="0" err="1" smtClean="0"/>
              <a:t>шардов</a:t>
            </a:r>
            <a:r>
              <a:rPr lang="ru-RU" dirty="0" smtClean="0"/>
              <a:t>, то возможны ситуации, когда промежуточные результаты транзакции видны из вне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0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759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 умолчанию для каждого документа создается уникальный индекс </a:t>
            </a:r>
            <a:r>
              <a:rPr lang="en-US" dirty="0" smtClean="0"/>
              <a:t>_id</a:t>
            </a:r>
            <a:r>
              <a:rPr lang="ru-RU" dirty="0" smtClean="0"/>
              <a:t>, чтоб предотвратить повторное чтение одного и того же документа</a:t>
            </a:r>
          </a:p>
          <a:p>
            <a:r>
              <a:rPr lang="ru-RU" dirty="0" smtClean="0"/>
              <a:t>Создание индекса:</a:t>
            </a:r>
          </a:p>
          <a:p>
            <a:pPr lvl="1"/>
            <a:r>
              <a:rPr lang="en-US" dirty="0" err="1" smtClean="0"/>
              <a:t>db.collection.createIndex</a:t>
            </a:r>
            <a:r>
              <a:rPr lang="en-US" dirty="0"/>
              <a:t>( &lt;key and index type specification&gt;, &lt;options&gt; 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 smtClean="0"/>
              <a:t>Типы индексов:</a:t>
            </a:r>
          </a:p>
          <a:p>
            <a:pPr lvl="1"/>
            <a:r>
              <a:rPr lang="ru-RU" dirty="0" smtClean="0"/>
              <a:t>Индексы по одному полю</a:t>
            </a:r>
          </a:p>
          <a:p>
            <a:pPr lvl="1"/>
            <a:r>
              <a:rPr lang="ru-RU" dirty="0" smtClean="0"/>
              <a:t>Составные индексы</a:t>
            </a:r>
          </a:p>
          <a:p>
            <a:pPr lvl="1"/>
            <a:r>
              <a:rPr lang="en-US" dirty="0" err="1"/>
              <a:t>Multikey</a:t>
            </a:r>
            <a:r>
              <a:rPr lang="en-US" dirty="0"/>
              <a:t> </a:t>
            </a:r>
            <a:r>
              <a:rPr lang="ru-RU" dirty="0" smtClean="0"/>
              <a:t>индексы – индексы по полям массива</a:t>
            </a:r>
          </a:p>
          <a:p>
            <a:pPr lvl="1"/>
            <a:r>
              <a:rPr lang="ru-RU" dirty="0" smtClean="0"/>
              <a:t>Гео индексы</a:t>
            </a:r>
          </a:p>
          <a:p>
            <a:pPr lvl="1"/>
            <a:r>
              <a:rPr lang="ru-RU" dirty="0" smtClean="0"/>
              <a:t>Текстовые индексы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индексы</a:t>
            </a:r>
          </a:p>
          <a:p>
            <a:pPr lvl="1"/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0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Atlas – </a:t>
            </a:r>
            <a:r>
              <a:rPr lang="ru-RU" dirty="0" smtClean="0"/>
              <a:t>менеджмент </a:t>
            </a:r>
            <a:r>
              <a:rPr lang="en-US" dirty="0" smtClean="0"/>
              <a:t>MongoDB </a:t>
            </a:r>
            <a:r>
              <a:rPr lang="ru-RU" dirty="0" smtClean="0"/>
              <a:t>в облаке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/>
              <a:t>Community Kubernetes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Compass –</a:t>
            </a:r>
            <a:r>
              <a:rPr lang="ru-RU" dirty="0" smtClean="0"/>
              <a:t> </a:t>
            </a:r>
            <a:r>
              <a:rPr lang="en-US" dirty="0" smtClean="0"/>
              <a:t>GUI </a:t>
            </a:r>
            <a:r>
              <a:rPr lang="ru-RU" dirty="0" smtClean="0"/>
              <a:t>для </a:t>
            </a:r>
            <a:r>
              <a:rPr lang="en-US" dirty="0" smtClean="0"/>
              <a:t>MongoDB</a:t>
            </a:r>
            <a:r>
              <a:rPr lang="ru-RU" dirty="0" smtClean="0"/>
              <a:t>. Работает локально или в </a:t>
            </a:r>
            <a:r>
              <a:rPr lang="en-US" dirty="0" smtClean="0"/>
              <a:t>Atlas</a:t>
            </a:r>
          </a:p>
          <a:p>
            <a:r>
              <a:rPr lang="en-US" dirty="0" smtClean="0"/>
              <a:t>DB Tools</a:t>
            </a:r>
          </a:p>
          <a:p>
            <a:r>
              <a:rPr lang="en-US" dirty="0" smtClean="0"/>
              <a:t>Kafka Connector</a:t>
            </a:r>
          </a:p>
          <a:p>
            <a:r>
              <a:rPr lang="en-US" dirty="0" smtClean="0"/>
              <a:t>Spark Connector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188"/>
            <a:ext cx="11852366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Документоориентированные</a:t>
            </a:r>
            <a:r>
              <a:rPr lang="ru-RU" dirty="0" smtClean="0"/>
              <a:t>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94021"/>
            <a:ext cx="10796414" cy="4299283"/>
          </a:xfrm>
        </p:spPr>
        <p:txBody>
          <a:bodyPr/>
          <a:lstStyle/>
          <a:p>
            <a:r>
              <a:rPr lang="ru-RU" dirty="0" smtClean="0"/>
              <a:t>Предназначены для хранения документов, состоящих из тегированных элементов</a:t>
            </a:r>
          </a:p>
          <a:p>
            <a:r>
              <a:rPr lang="ru-RU" dirty="0" smtClean="0"/>
              <a:t>В отличие от </a:t>
            </a:r>
            <a:r>
              <a:rPr lang="en-US" dirty="0" smtClean="0"/>
              <a:t>key-value </a:t>
            </a:r>
            <a:r>
              <a:rPr lang="ru-RU" dirty="0" smtClean="0"/>
              <a:t>хранилищ, содержит метаданные, что дает делать запросы на основе содержимого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77979"/>
            <a:ext cx="10491614" cy="4299284"/>
          </a:xfrm>
        </p:spPr>
        <p:txBody>
          <a:bodyPr/>
          <a:lstStyle/>
          <a:p>
            <a:r>
              <a:rPr lang="ru-RU" dirty="0" err="1"/>
              <a:t>NoSQL</a:t>
            </a:r>
            <a:r>
              <a:rPr lang="ru-RU" dirty="0"/>
              <a:t> хранилище данных, крайне удобное для хранения информации, которая не может быть нормально структурирована в рамках реляционных баз </a:t>
            </a:r>
            <a:r>
              <a:rPr lang="ru-RU" dirty="0" smtClean="0"/>
              <a:t>данных</a:t>
            </a:r>
          </a:p>
          <a:p>
            <a:r>
              <a:rPr lang="ru-RU" dirty="0"/>
              <a:t>Документы в </a:t>
            </a:r>
            <a:r>
              <a:rPr lang="ru-RU" dirty="0" err="1"/>
              <a:t>MongoDB</a:t>
            </a:r>
            <a:r>
              <a:rPr lang="ru-RU" dirty="0"/>
              <a:t> хранятся в JSON или BSON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6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в </a:t>
            </a:r>
            <a:r>
              <a:rPr lang="en-US" dirty="0" smtClean="0"/>
              <a:t>MongoDB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13811"/>
            <a:ext cx="8825659" cy="4644189"/>
          </a:xfrm>
        </p:spPr>
        <p:txBody>
          <a:bodyPr/>
          <a:lstStyle/>
          <a:p>
            <a:r>
              <a:rPr lang="ru-RU" sz="2000" dirty="0"/>
              <a:t>гибкий язык для формирования запросов</a:t>
            </a:r>
          </a:p>
          <a:p>
            <a:r>
              <a:rPr lang="ru-RU" sz="2000" dirty="0"/>
              <a:t>динамические запросы</a:t>
            </a:r>
          </a:p>
          <a:p>
            <a:r>
              <a:rPr lang="ru-RU" sz="2000" dirty="0"/>
              <a:t>индексация коллекций</a:t>
            </a:r>
          </a:p>
          <a:p>
            <a:r>
              <a:rPr lang="ru-RU" sz="2000" dirty="0"/>
              <a:t>профилирование запросов</a:t>
            </a:r>
          </a:p>
          <a:p>
            <a:r>
              <a:rPr lang="ru-RU" sz="2000" dirty="0" err="1"/>
              <a:t>журналирование</a:t>
            </a:r>
            <a:r>
              <a:rPr lang="ru-RU" sz="2000" dirty="0"/>
              <a:t> операций записи</a:t>
            </a:r>
          </a:p>
          <a:p>
            <a:r>
              <a:rPr lang="ru-RU" sz="2000" dirty="0"/>
              <a:t>отказоустойчивость и масштабируемость</a:t>
            </a:r>
          </a:p>
          <a:p>
            <a:r>
              <a:rPr lang="ru-RU" sz="2000" dirty="0"/>
              <a:t>асинхронная репликация и </a:t>
            </a:r>
            <a:r>
              <a:rPr lang="ru-RU" sz="2000" dirty="0" err="1"/>
              <a:t>шардинг</a:t>
            </a:r>
            <a:endParaRPr lang="ru-RU" sz="2000" dirty="0"/>
          </a:p>
          <a:p>
            <a:r>
              <a:rPr lang="ru-RU" sz="2000" dirty="0" err="1"/>
              <a:t>MapReduce</a:t>
            </a:r>
            <a:endParaRPr lang="ru-RU" sz="2000" dirty="0"/>
          </a:p>
          <a:p>
            <a:r>
              <a:rPr lang="ru-RU" sz="2000" dirty="0"/>
              <a:t>полнотекстовый поиск с поддержкой морфологии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2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Когда </a:t>
            </a:r>
            <a:r>
              <a:rPr lang="en-US" b="1" dirty="0" smtClean="0"/>
              <a:t>MongoDB </a:t>
            </a:r>
            <a:r>
              <a:rPr lang="ru-RU" b="1" dirty="0" smtClean="0"/>
              <a:t>подходит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45895"/>
            <a:ext cx="8825659" cy="43474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Каталог товаров в электронной коммерции.</a:t>
            </a:r>
          </a:p>
          <a:p>
            <a:r>
              <a:rPr lang="ru-RU" dirty="0"/>
              <a:t>Блоги и системы управления контентом, особенно те, где много контента, в том числе видео и изображений.</a:t>
            </a:r>
          </a:p>
          <a:p>
            <a:r>
              <a:rPr lang="ru-RU" dirty="0"/>
              <a:t>Аналитика в реальном времени и высокоскоростное </a:t>
            </a:r>
            <a:r>
              <a:rPr lang="ru-RU" dirty="0" err="1"/>
              <a:t>журналирование</a:t>
            </a:r>
            <a:r>
              <a:rPr lang="ru-RU" dirty="0"/>
              <a:t>, кэширование данных и кейсов, когда важна высокая масштабируемость системы.</a:t>
            </a:r>
          </a:p>
          <a:p>
            <a:r>
              <a:rPr lang="ru-RU" dirty="0"/>
              <a:t>Хранение данных датчиков и устройств. </a:t>
            </a:r>
          </a:p>
          <a:p>
            <a:r>
              <a:rPr lang="ru-RU" dirty="0"/>
              <a:t>Работа с большими данными для машинного обучения и исследований в ритейле и других отраслях. </a:t>
            </a:r>
          </a:p>
          <a:p>
            <a:r>
              <a:rPr lang="ru-RU" dirty="0"/>
              <a:t>Ведение данных на основе местоположения, то есть </a:t>
            </a:r>
            <a:r>
              <a:rPr lang="ru-RU" dirty="0" err="1"/>
              <a:t>геопространственных</a:t>
            </a:r>
            <a:r>
              <a:rPr lang="ru-RU" dirty="0"/>
              <a:t> данных.</a:t>
            </a:r>
          </a:p>
          <a:p>
            <a:r>
              <a:rPr lang="ru-RU" dirty="0"/>
              <a:t>Социальные сети, новостные форумы и другие похожие сценарии.</a:t>
            </a:r>
          </a:p>
          <a:p>
            <a:r>
              <a:rPr lang="ru-RU" dirty="0"/>
              <a:t>Слабосвязанные данные без четкой схемы хранения.</a:t>
            </a:r>
          </a:p>
          <a:p>
            <a:r>
              <a:rPr lang="ru-RU" dirty="0" err="1"/>
              <a:t>Стартапы</a:t>
            </a:r>
            <a:r>
              <a:rPr lang="ru-RU" dirty="0"/>
              <a:t> и развертывание новых проектов, где структура данных пока неизвестна.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2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</a:t>
            </a:r>
            <a:r>
              <a:rPr lang="en-US" dirty="0" smtClean="0"/>
              <a:t>MongoDB </a:t>
            </a:r>
            <a:r>
              <a:rPr lang="ru-RU" dirty="0" smtClean="0"/>
              <a:t>не подходит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Транзакционные системы, приложения, требующие транзакций на уровне базы данных, например банковские приложения.</a:t>
            </a:r>
          </a:p>
          <a:p>
            <a:r>
              <a:rPr lang="ru-RU" dirty="0"/>
              <a:t>Проекты, где модель данных определена заранее.</a:t>
            </a:r>
          </a:p>
          <a:p>
            <a:r>
              <a:rPr lang="ru-RU" dirty="0"/>
              <a:t>Хранение </a:t>
            </a:r>
            <a:r>
              <a:rPr lang="ru-RU" dirty="0" err="1"/>
              <a:t>сильносвязанных</a:t>
            </a:r>
            <a:r>
              <a:rPr lang="ru-RU" dirty="0"/>
              <a:t>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8923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хранилища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96414" cy="4070016"/>
          </a:xfrm>
        </p:spPr>
        <p:txBody>
          <a:bodyPr/>
          <a:lstStyle/>
          <a:p>
            <a:r>
              <a:rPr lang="ru-RU" b="1" dirty="0"/>
              <a:t>База данных</a:t>
            </a:r>
            <a:r>
              <a:rPr lang="ru-RU" dirty="0"/>
              <a:t> — это физический </a:t>
            </a:r>
            <a:r>
              <a:rPr lang="ru-RU" b="1" dirty="0"/>
              <a:t>контейнер</a:t>
            </a:r>
            <a:r>
              <a:rPr lang="ru-RU" dirty="0"/>
              <a:t> для коллекций.</a:t>
            </a:r>
          </a:p>
          <a:p>
            <a:r>
              <a:rPr lang="ru-RU" b="1" dirty="0"/>
              <a:t>Коллекция</a:t>
            </a:r>
            <a:r>
              <a:rPr lang="ru-RU" dirty="0"/>
              <a:t> — группа документов </a:t>
            </a:r>
            <a:r>
              <a:rPr lang="ru-RU" dirty="0" err="1"/>
              <a:t>MongoDB</a:t>
            </a:r>
            <a:r>
              <a:rPr lang="ru-RU" dirty="0"/>
              <a:t>. В терминологии SQL это соответствует </a:t>
            </a:r>
            <a:r>
              <a:rPr lang="ru-RU" b="1" dirty="0"/>
              <a:t>таблице</a:t>
            </a:r>
            <a:r>
              <a:rPr lang="ru-RU" dirty="0"/>
              <a:t>.</a:t>
            </a:r>
          </a:p>
          <a:p>
            <a:r>
              <a:rPr lang="ru-RU" b="1" dirty="0"/>
              <a:t>Документ </a:t>
            </a:r>
            <a:r>
              <a:rPr lang="ru-RU" dirty="0"/>
              <a:t>— запись в коллекции </a:t>
            </a:r>
            <a:r>
              <a:rPr lang="ru-RU" dirty="0" err="1"/>
              <a:t>MongoDB</a:t>
            </a:r>
            <a:r>
              <a:rPr lang="ru-RU" dirty="0"/>
              <a:t>, набор пар ключ-значение. В терминологии SQL это похоже на строку в таблице базы данных.</a:t>
            </a:r>
          </a:p>
          <a:p>
            <a:r>
              <a:rPr lang="ru-RU" b="1" dirty="0"/>
              <a:t>Поле</a:t>
            </a:r>
            <a:r>
              <a:rPr lang="ru-RU" dirty="0"/>
              <a:t> — ключ в документе. В терминологии SQL похоже на столбец в таблице.</a:t>
            </a:r>
          </a:p>
          <a:p>
            <a:r>
              <a:rPr lang="ru-RU" b="1" dirty="0"/>
              <a:t>Встроенный документ</a:t>
            </a:r>
            <a:r>
              <a:rPr lang="ru-RU" dirty="0"/>
              <a:t> — в терминологии SQL похоже на создание связей между несколькими таблицами, по которым разбросаны данные, что делается операциями JOIN.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4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CRUD(1/4)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db.collection.insertOne</a:t>
            </a:r>
            <a:r>
              <a:rPr lang="en-US" dirty="0"/>
              <a:t>()</a:t>
            </a:r>
          </a:p>
          <a:p>
            <a:r>
              <a:rPr lang="en-US" dirty="0" err="1" smtClean="0"/>
              <a:t>db.collection.insertMany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22" y="3943350"/>
            <a:ext cx="6391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CRUD(2/4)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db.collection.find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47" y="4518108"/>
            <a:ext cx="6372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806</TotalTime>
  <Words>420</Words>
  <Application>Microsoft Office PowerPoint</Application>
  <PresentationFormat>Широкоэкранный</PresentationFormat>
  <Paragraphs>76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 (конференц-зал)</vt:lpstr>
      <vt:lpstr>MongoDB</vt:lpstr>
      <vt:lpstr>Документоориентированные БД</vt:lpstr>
      <vt:lpstr>MongoDB</vt:lpstr>
      <vt:lpstr>Что есть в MongoDB</vt:lpstr>
      <vt:lpstr>Когда MongoDB подходит</vt:lpstr>
      <vt:lpstr>Когда MongoDB не подходит</vt:lpstr>
      <vt:lpstr>Структура хранилища</vt:lpstr>
      <vt:lpstr>CRUD(1/4)</vt:lpstr>
      <vt:lpstr>CRUD(2/4)</vt:lpstr>
      <vt:lpstr>CRUD(3/4)</vt:lpstr>
      <vt:lpstr>CRUD(4/4)</vt:lpstr>
      <vt:lpstr>Агрегации</vt:lpstr>
      <vt:lpstr>Транзакции</vt:lpstr>
      <vt:lpstr>Индексы</vt:lpstr>
      <vt:lpstr>Экосистема</vt:lpstr>
      <vt:lpstr>Charts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Учетная запись Майкрософт</dc:creator>
  <cp:lastModifiedBy>Учетная запись Майкрософт</cp:lastModifiedBy>
  <cp:revision>14</cp:revision>
  <dcterms:created xsi:type="dcterms:W3CDTF">2021-03-31T19:10:13Z</dcterms:created>
  <dcterms:modified xsi:type="dcterms:W3CDTF">2021-04-01T08:36:47Z</dcterms:modified>
</cp:coreProperties>
</file>