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71" r:id="rId9"/>
    <p:sldId id="272" r:id="rId10"/>
    <p:sldId id="274" r:id="rId11"/>
    <p:sldId id="273" r:id="rId12"/>
    <p:sldId id="275" r:id="rId13"/>
    <p:sldId id="276" r:id="rId14"/>
    <p:sldId id="277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59EF-6BDF-4512-875D-CCD0F4598B38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58FF672-F48B-46D9-8BCA-436C577AD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01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59EF-6BDF-4512-875D-CCD0F4598B38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58FF672-F48B-46D9-8BCA-436C577AD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77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59EF-6BDF-4512-875D-CCD0F4598B38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58FF672-F48B-46D9-8BCA-436C577AD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50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59EF-6BDF-4512-875D-CCD0F4598B38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58FF672-F48B-46D9-8BCA-436C577AD3FD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2399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59EF-6BDF-4512-875D-CCD0F4598B38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58FF672-F48B-46D9-8BCA-436C577AD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37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59EF-6BDF-4512-875D-CCD0F4598B38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F672-F48B-46D9-8BCA-436C577AD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325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59EF-6BDF-4512-875D-CCD0F4598B38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F672-F48B-46D9-8BCA-436C577AD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247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59EF-6BDF-4512-875D-CCD0F4598B38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F672-F48B-46D9-8BCA-436C577AD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384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A4F59EF-6BDF-4512-875D-CCD0F4598B38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58FF672-F48B-46D9-8BCA-436C577AD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77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59EF-6BDF-4512-875D-CCD0F4598B38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F672-F48B-46D9-8BCA-436C577AD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50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59EF-6BDF-4512-875D-CCD0F4598B38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58FF672-F48B-46D9-8BCA-436C577AD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83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59EF-6BDF-4512-875D-CCD0F4598B38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F672-F48B-46D9-8BCA-436C577AD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51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59EF-6BDF-4512-875D-CCD0F4598B38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F672-F48B-46D9-8BCA-436C577AD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40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59EF-6BDF-4512-875D-CCD0F4598B38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F672-F48B-46D9-8BCA-436C577AD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13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59EF-6BDF-4512-875D-CCD0F4598B38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F672-F48B-46D9-8BCA-436C577AD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55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59EF-6BDF-4512-875D-CCD0F4598B38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F672-F48B-46D9-8BCA-436C577AD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38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59EF-6BDF-4512-875D-CCD0F4598B38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F672-F48B-46D9-8BCA-436C577AD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66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F59EF-6BDF-4512-875D-CCD0F4598B38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FF672-F48B-46D9-8BCA-436C577AD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5475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ru/s3/sla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S3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87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Безопасность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2880" y="2336873"/>
            <a:ext cx="11861073" cy="4412270"/>
          </a:xfrm>
        </p:spPr>
        <p:txBody>
          <a:bodyPr/>
          <a:lstStyle/>
          <a:p>
            <a:r>
              <a:rPr lang="ru-RU" b="1" dirty="0" smtClean="0"/>
              <a:t>S3 </a:t>
            </a:r>
            <a:r>
              <a:rPr lang="ru-RU" b="1" dirty="0" err="1"/>
              <a:t>Block</a:t>
            </a:r>
            <a:r>
              <a:rPr lang="ru-RU" b="1" dirty="0"/>
              <a:t> </a:t>
            </a:r>
            <a:r>
              <a:rPr lang="ru-RU" b="1" dirty="0" err="1"/>
              <a:t>Public</a:t>
            </a:r>
            <a:r>
              <a:rPr lang="ru-RU" b="1" dirty="0"/>
              <a:t> </a:t>
            </a:r>
            <a:r>
              <a:rPr lang="ru-RU" b="1" dirty="0" err="1"/>
              <a:t>Access</a:t>
            </a:r>
            <a:r>
              <a:rPr lang="ru-RU" dirty="0"/>
              <a:t> – это новый набор механизмов контроля безопасности, который позволяет запретить публичный доступ к корзинам и объектам S3. Достаточно нескольких нажатий клавиш в Консоли управления </a:t>
            </a:r>
            <a:r>
              <a:rPr lang="ru-RU" dirty="0" err="1"/>
              <a:t>Amazon</a:t>
            </a:r>
            <a:r>
              <a:rPr lang="ru-RU" dirty="0"/>
              <a:t> S3, чтобы применить параметры S3 </a:t>
            </a:r>
            <a:r>
              <a:rPr lang="ru-RU" dirty="0" err="1"/>
              <a:t>Block</a:t>
            </a:r>
            <a:r>
              <a:rPr lang="ru-RU" dirty="0"/>
              <a:t> </a:t>
            </a:r>
            <a:r>
              <a:rPr lang="ru-RU" dirty="0" err="1"/>
              <a:t>Public</a:t>
            </a:r>
            <a:r>
              <a:rPr lang="ru-RU" dirty="0"/>
              <a:t> </a:t>
            </a:r>
            <a:r>
              <a:rPr lang="ru-RU" dirty="0" err="1"/>
              <a:t>Access</a:t>
            </a:r>
            <a:r>
              <a:rPr lang="ru-RU" dirty="0"/>
              <a:t> ко всем корзинам аккаунта AWS или только к некоторым корзинам S3</a:t>
            </a:r>
            <a:r>
              <a:rPr lang="ru-RU" dirty="0" smtClean="0"/>
              <a:t>.</a:t>
            </a:r>
          </a:p>
          <a:p>
            <a:r>
              <a:rPr lang="en-US" dirty="0" smtClean="0"/>
              <a:t>Access Analyzer </a:t>
            </a:r>
            <a:r>
              <a:rPr lang="ru-RU" dirty="0" smtClean="0"/>
              <a:t>для </a:t>
            </a:r>
            <a:r>
              <a:rPr lang="en-US" dirty="0" smtClean="0"/>
              <a:t>S3</a:t>
            </a:r>
            <a:r>
              <a:rPr lang="ru-RU" dirty="0"/>
              <a:t> 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отслеживает </a:t>
            </a:r>
            <a:r>
              <a:rPr lang="ru-RU" dirty="0"/>
              <a:t>политики доступа к корзине и гарантирует, что они предоставляют только санкционированный доступ к вашим ресурсам S3.</a:t>
            </a:r>
          </a:p>
        </p:txBody>
      </p:sp>
    </p:spTree>
    <p:extLst>
      <p:ext uri="{BB962C8B-B14F-4D97-AF65-F5344CB8AC3E}">
        <p14:creationId xmlns:p14="http://schemas.microsoft.com/office/powerpoint/2010/main" val="1630290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Object </a:t>
            </a:r>
            <a:r>
              <a:rPr lang="en-US" dirty="0" smtClean="0"/>
              <a:t>Lambda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2880" y="2336873"/>
            <a:ext cx="11852365" cy="4420978"/>
          </a:xfrm>
        </p:spPr>
        <p:txBody>
          <a:bodyPr/>
          <a:lstStyle/>
          <a:p>
            <a:r>
              <a:rPr lang="ru-RU" dirty="0"/>
              <a:t>С помощью функции S3 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Lambda</a:t>
            </a:r>
            <a:r>
              <a:rPr lang="ru-RU" dirty="0"/>
              <a:t> вы сможете добавлять собственный код в запросы S3 GET для изменения и обработки данных, возвращенных в приложение. </a:t>
            </a:r>
            <a:endParaRPr lang="en-US" dirty="0" smtClean="0"/>
          </a:p>
          <a:p>
            <a:r>
              <a:rPr lang="ru-RU" dirty="0"/>
              <a:t>Впервые вы сможете применить пользовательский код для изменения данных, возвращаемых стандартными запросами S3 GET, для фильтрации строк, динамического изменения размера изображений, удаления конфиденциальных данных и многого другого.</a:t>
            </a:r>
          </a:p>
        </p:txBody>
      </p:sp>
    </p:spTree>
    <p:extLst>
      <p:ext uri="{BB962C8B-B14F-4D97-AF65-F5344CB8AC3E}">
        <p14:creationId xmlns:p14="http://schemas.microsoft.com/office/powerpoint/2010/main" val="806439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Запросы к данным без </a:t>
            </a:r>
            <a:r>
              <a:rPr lang="ru-RU" dirty="0" smtClean="0"/>
              <a:t>извлечения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087" y="2223661"/>
            <a:ext cx="11991702" cy="4534189"/>
          </a:xfrm>
        </p:spPr>
        <p:txBody>
          <a:bodyPr/>
          <a:lstStyle/>
          <a:p>
            <a:r>
              <a:rPr lang="ru-RU" dirty="0" err="1"/>
              <a:t>Amazon</a:t>
            </a:r>
            <a:r>
              <a:rPr lang="ru-RU" dirty="0"/>
              <a:t> S3 предоставляет встроенную возможность и дополнительные сервисы, которые запрашивают данные без необходимости в копировании и загрузке на отдельную аналитическую платформу или в хранилище данных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b="1" dirty="0"/>
              <a:t>S3 </a:t>
            </a:r>
            <a:r>
              <a:rPr lang="ru-RU" b="1" dirty="0" err="1"/>
              <a:t>Select</a:t>
            </a:r>
            <a:r>
              <a:rPr lang="ru-RU" dirty="0"/>
              <a:t> 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предназначен </a:t>
            </a:r>
            <a:r>
              <a:rPr lang="ru-RU" dirty="0"/>
              <a:t>для повышения производительности запросов на 400 % и сокращения расходов на запросы на 80 %. </a:t>
            </a:r>
            <a:r>
              <a:rPr lang="ru-RU" dirty="0" smtClean="0"/>
              <a:t>Позволяет </a:t>
            </a:r>
            <a:r>
              <a:rPr lang="ru-RU" dirty="0"/>
              <a:t>извлекать подмножество данных объекта (с помощью простых выражений SQL) вместо всего объекта, размер которого может составлять до 5 ТБ</a:t>
            </a:r>
            <a:r>
              <a:rPr lang="ru-RU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5831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Производительность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6754" y="2336872"/>
            <a:ext cx="11878491" cy="4403561"/>
          </a:xfrm>
        </p:spPr>
        <p:txBody>
          <a:bodyPr/>
          <a:lstStyle/>
          <a:p>
            <a:r>
              <a:rPr lang="ru-RU" dirty="0"/>
              <a:t>В </a:t>
            </a:r>
            <a:r>
              <a:rPr lang="ru-RU" dirty="0" err="1"/>
              <a:t>Amazon</a:t>
            </a:r>
            <a:r>
              <a:rPr lang="ru-RU" dirty="0"/>
              <a:t> S3 предоставляется лучшая в отрасли производительность для хранения объектов в облаке. </a:t>
            </a:r>
            <a:r>
              <a:rPr lang="ru-RU" dirty="0" err="1"/>
              <a:t>Amazon</a:t>
            </a:r>
            <a:r>
              <a:rPr lang="ru-RU" dirty="0"/>
              <a:t> S3 поддерживает параллельные запросы, благодаря чему производительность S3 можно масштабировать с помощью коэффициента вычислительного кластера, не внося изменения в приложение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</a:t>
            </a:r>
            <a:r>
              <a:rPr lang="ru-RU" dirty="0" err="1"/>
              <a:t>Amazon</a:t>
            </a:r>
            <a:r>
              <a:rPr lang="ru-RU" dirty="0"/>
              <a:t> S3 можно осуществлять не менее 3500 запросов в секунду на добавление данных и 5500 запросов в секунду на их извлечение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6728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Согласованность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5463" y="2336873"/>
            <a:ext cx="11887200" cy="4420978"/>
          </a:xfrm>
        </p:spPr>
        <p:txBody>
          <a:bodyPr/>
          <a:lstStyle/>
          <a:p>
            <a:r>
              <a:rPr lang="ru-RU" dirty="0" err="1"/>
              <a:t>Amazon</a:t>
            </a:r>
            <a:r>
              <a:rPr lang="ru-RU" dirty="0"/>
              <a:t> S3 автоматически тщательно проверяет согласованность операций чтения после записи во всех приложениях. </a:t>
            </a:r>
            <a:endParaRPr lang="ru-RU" dirty="0" smtClean="0"/>
          </a:p>
          <a:p>
            <a:r>
              <a:rPr lang="ru-RU" dirty="0" smtClean="0"/>
              <a:t>Этот </a:t>
            </a:r>
            <a:r>
              <a:rPr lang="ru-RU" dirty="0"/>
              <a:t>процесс не влияет на производительность или доступность и региональную изолированность приложений, а также абсолютно бесплатный. Благодаря обеспечению согласованности S3 упрощает миграцию локальных аналитических процессов, устраняя необходимость вносить изменения в приложения и снижая затраты из-за отсутствия потребности в дополнительной инфраструктуре для тщательной проверки согласованности</a:t>
            </a:r>
            <a:r>
              <a:rPr lang="ru-RU" dirty="0" smtClean="0"/>
              <a:t>.</a:t>
            </a:r>
          </a:p>
          <a:p>
            <a:r>
              <a:rPr lang="ru-RU" dirty="0"/>
              <a:t>После успешной записи нового объекта или повторной записи существующего все последующие запросы на чтение незамедлительно получают последнюю версию объекта.</a:t>
            </a:r>
          </a:p>
        </p:txBody>
      </p:sp>
    </p:spTree>
    <p:extLst>
      <p:ext uri="{BB962C8B-B14F-4D97-AF65-F5344CB8AC3E}">
        <p14:creationId xmlns:p14="http://schemas.microsoft.com/office/powerpoint/2010/main" val="608238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S3 Standard (S3 Standard)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Основные возможности</a:t>
            </a:r>
            <a:endParaRPr lang="ru-RU" dirty="0"/>
          </a:p>
          <a:p>
            <a:pPr lvl="1"/>
            <a:r>
              <a:rPr lang="ru-RU" dirty="0"/>
              <a:t>Низкая задержка и высокая пропускная способность</a:t>
            </a:r>
          </a:p>
          <a:p>
            <a:pPr lvl="1"/>
            <a:r>
              <a:rPr lang="ru-RU" dirty="0"/>
              <a:t>Хранение объектов с надежностью 99,999999999 % в нескольких зонах доступности</a:t>
            </a:r>
          </a:p>
          <a:p>
            <a:pPr lvl="1"/>
            <a:r>
              <a:rPr lang="ru-RU" dirty="0"/>
              <a:t>Устойчивость к событиям, влияющим на всю зону доступности</a:t>
            </a:r>
          </a:p>
          <a:p>
            <a:pPr lvl="1"/>
            <a:r>
              <a:rPr lang="ru-RU" dirty="0"/>
              <a:t>Расчетная доступность на уровне 99,99 % в течение года.</a:t>
            </a:r>
          </a:p>
          <a:p>
            <a:pPr lvl="1"/>
            <a:r>
              <a:rPr lang="ru-RU" dirty="0"/>
              <a:t>Доступность гарантируется Соглашением об уровне обслуживания </a:t>
            </a:r>
            <a:r>
              <a:rPr lang="ru-RU" dirty="0" err="1"/>
              <a:t>Amazon</a:t>
            </a:r>
            <a:r>
              <a:rPr lang="ru-RU" dirty="0"/>
              <a:t> S3</a:t>
            </a:r>
          </a:p>
          <a:p>
            <a:pPr lvl="1"/>
            <a:r>
              <a:rPr lang="ru-RU" dirty="0"/>
              <a:t>Поддержка SSL при передаче данных и шифрование данных при хранении</a:t>
            </a:r>
          </a:p>
          <a:p>
            <a:pPr lvl="1"/>
            <a:r>
              <a:rPr lang="ru-RU" dirty="0"/>
              <a:t>Управление жизненным циклом S3 для автоматического переноса объектов в другие классы хранилища S3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5928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S3 </a:t>
            </a:r>
            <a:r>
              <a:rPr lang="en-US" b="1" dirty="0" smtClean="0"/>
              <a:t>Intelligent-</a:t>
            </a:r>
            <a:r>
              <a:rPr lang="en-US" b="1" dirty="0" err="1" smtClean="0"/>
              <a:t>Tiering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94556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Основные возможности</a:t>
            </a:r>
            <a:endParaRPr lang="ru-RU" dirty="0"/>
          </a:p>
          <a:p>
            <a:pPr lvl="1"/>
            <a:r>
              <a:rPr lang="ru-RU" dirty="0"/>
              <a:t>Автоматическая оптимизация затрат на хранение данных с изменяющимися шаблонам доступа</a:t>
            </a:r>
          </a:p>
          <a:p>
            <a:pPr lvl="1"/>
            <a:r>
              <a:rPr lang="ru-RU" dirty="0"/>
              <a:t>Хранение объектов на четырех уровнях доступа, оптимизированных для частого и нечастого доступа, а также уровней </a:t>
            </a:r>
            <a:r>
              <a:rPr lang="ru-RU" dirty="0" err="1"/>
              <a:t>Archive</a:t>
            </a:r>
            <a:r>
              <a:rPr lang="ru-RU" dirty="0"/>
              <a:t> </a:t>
            </a:r>
            <a:r>
              <a:rPr lang="ru-RU" dirty="0" err="1"/>
              <a:t>Access</a:t>
            </a:r>
            <a:r>
              <a:rPr lang="ru-RU" dirty="0"/>
              <a:t> и </a:t>
            </a:r>
            <a:r>
              <a:rPr lang="ru-RU" dirty="0" err="1"/>
              <a:t>Deep</a:t>
            </a:r>
            <a:r>
              <a:rPr lang="ru-RU" dirty="0"/>
              <a:t> </a:t>
            </a:r>
            <a:r>
              <a:rPr lang="ru-RU" dirty="0" err="1"/>
              <a:t>Archive</a:t>
            </a:r>
            <a:r>
              <a:rPr lang="ru-RU" dirty="0"/>
              <a:t> </a:t>
            </a:r>
            <a:r>
              <a:rPr lang="ru-RU" dirty="0" err="1"/>
              <a:t>Access</a:t>
            </a:r>
            <a:endParaRPr lang="ru-RU" dirty="0"/>
          </a:p>
          <a:p>
            <a:pPr lvl="1"/>
            <a:r>
              <a:rPr lang="ru-RU" dirty="0"/>
              <a:t>Уровни частого и нечастого доступа обладают низкой задержкой и высокой пропускной способностью, характерными для класса S3 </a:t>
            </a:r>
            <a:r>
              <a:rPr lang="ru-RU" dirty="0" err="1" smtClean="0"/>
              <a:t>Standard</a:t>
            </a:r>
            <a:endParaRPr lang="ru-RU" dirty="0"/>
          </a:p>
          <a:p>
            <a:pPr lvl="1"/>
            <a:r>
              <a:rPr lang="ru-RU" dirty="0"/>
              <a:t>Активация дополнительных возможностей автоматической архивации для редко используемых </a:t>
            </a:r>
            <a:r>
              <a:rPr lang="ru-RU" dirty="0" smtClean="0"/>
              <a:t>объектов</a:t>
            </a:r>
            <a:endParaRPr lang="ru-RU" dirty="0"/>
          </a:p>
          <a:p>
            <a:pPr lvl="1"/>
            <a:r>
              <a:rPr lang="ru-RU" dirty="0"/>
              <a:t>Уровни </a:t>
            </a:r>
            <a:r>
              <a:rPr lang="ru-RU" dirty="0" err="1"/>
              <a:t>Archive</a:t>
            </a:r>
            <a:r>
              <a:rPr lang="ru-RU" dirty="0"/>
              <a:t> </a:t>
            </a:r>
            <a:r>
              <a:rPr lang="ru-RU" dirty="0" err="1"/>
              <a:t>Access</a:t>
            </a:r>
            <a:r>
              <a:rPr lang="ru-RU" dirty="0"/>
              <a:t> и </a:t>
            </a:r>
            <a:r>
              <a:rPr lang="ru-RU" dirty="0" err="1"/>
              <a:t>Deep</a:t>
            </a:r>
            <a:r>
              <a:rPr lang="ru-RU" dirty="0"/>
              <a:t> </a:t>
            </a:r>
            <a:r>
              <a:rPr lang="ru-RU" dirty="0" err="1"/>
              <a:t>Archive</a:t>
            </a:r>
            <a:r>
              <a:rPr lang="ru-RU" dirty="0"/>
              <a:t> </a:t>
            </a:r>
            <a:r>
              <a:rPr lang="ru-RU" dirty="0" err="1"/>
              <a:t>Access</a:t>
            </a:r>
            <a:r>
              <a:rPr lang="ru-RU" dirty="0"/>
              <a:t> характеризуются такой же производительностью, что и классы </a:t>
            </a:r>
            <a:r>
              <a:rPr lang="ru-RU" dirty="0" err="1"/>
              <a:t>Glacier</a:t>
            </a:r>
            <a:r>
              <a:rPr lang="ru-RU" dirty="0"/>
              <a:t> и </a:t>
            </a:r>
            <a:r>
              <a:rPr lang="ru-RU" dirty="0" err="1"/>
              <a:t>Glacier</a:t>
            </a:r>
            <a:r>
              <a:rPr lang="ru-RU" dirty="0"/>
              <a:t> </a:t>
            </a:r>
            <a:r>
              <a:rPr lang="ru-RU" dirty="0" err="1"/>
              <a:t>Deep</a:t>
            </a:r>
            <a:r>
              <a:rPr lang="ru-RU" dirty="0"/>
              <a:t> </a:t>
            </a:r>
            <a:r>
              <a:rPr lang="ru-RU" dirty="0" err="1" smtClean="0"/>
              <a:t>Archive</a:t>
            </a:r>
            <a:endParaRPr lang="ru-RU" dirty="0"/>
          </a:p>
          <a:p>
            <a:pPr lvl="1"/>
            <a:r>
              <a:rPr lang="ru-RU" dirty="0"/>
              <a:t>Хранение объектов с надежностью 99,999999999 % в нескольких зонах </a:t>
            </a:r>
            <a:r>
              <a:rPr lang="ru-RU" dirty="0" smtClean="0"/>
              <a:t>доступности</a:t>
            </a:r>
            <a:endParaRPr lang="ru-RU" dirty="0"/>
          </a:p>
          <a:p>
            <a:pPr lvl="1"/>
            <a:r>
              <a:rPr lang="ru-RU" dirty="0"/>
              <a:t>Гарантированная доступность на уровне 99,9 % в течение года</a:t>
            </a:r>
          </a:p>
          <a:p>
            <a:pPr lvl="1"/>
            <a:r>
              <a:rPr lang="ru-RU" dirty="0"/>
              <a:t>Доступность гарантируется Соглашением об уровне обслуживания </a:t>
            </a:r>
            <a:r>
              <a:rPr lang="ru-RU" dirty="0" err="1"/>
              <a:t>Amazon</a:t>
            </a:r>
            <a:r>
              <a:rPr lang="ru-RU" dirty="0"/>
              <a:t> S3</a:t>
            </a:r>
          </a:p>
          <a:p>
            <a:pPr lvl="1"/>
            <a:r>
              <a:rPr lang="ru-RU" dirty="0"/>
              <a:t>Небольшая ежемесячная плата за мониторинг и автоматическую смену уровней</a:t>
            </a:r>
          </a:p>
          <a:p>
            <a:pPr lvl="1"/>
            <a:r>
              <a:rPr lang="ru-RU" dirty="0"/>
              <a:t>При использовании класса хранилища S3 </a:t>
            </a:r>
            <a:r>
              <a:rPr lang="ru-RU" dirty="0" err="1"/>
              <a:t>Intelligent-Tiering</a:t>
            </a:r>
            <a:r>
              <a:rPr lang="ru-RU" dirty="0"/>
              <a:t> плата за извлечение не взимается, а дополнительная плата за перемещение объектов между уровнями доступа и операционные расходы также отсутствуют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4723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S3 Standard-Infrequent Access (S3 Standard-IA)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20681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Основные возможности</a:t>
            </a:r>
            <a:endParaRPr lang="ru-RU" dirty="0"/>
          </a:p>
          <a:p>
            <a:pPr lvl="1"/>
            <a:r>
              <a:rPr lang="ru-RU" dirty="0"/>
              <a:t>Низкая задержка и высокая пропускная способность на уровне хранилища S3 </a:t>
            </a:r>
            <a:r>
              <a:rPr lang="ru-RU" dirty="0" err="1" smtClean="0"/>
              <a:t>Standard</a:t>
            </a:r>
            <a:endParaRPr lang="ru-RU" dirty="0"/>
          </a:p>
          <a:p>
            <a:pPr lvl="1"/>
            <a:r>
              <a:rPr lang="ru-RU" dirty="0"/>
              <a:t>Хранение объектов с надежностью 99,999999999 % в нескольких зонах </a:t>
            </a:r>
            <a:r>
              <a:rPr lang="ru-RU" dirty="0" smtClean="0"/>
              <a:t>доступности</a:t>
            </a:r>
            <a:endParaRPr lang="ru-RU" dirty="0"/>
          </a:p>
          <a:p>
            <a:pPr lvl="1"/>
            <a:r>
              <a:rPr lang="ru-RU" dirty="0"/>
              <a:t>Устойчивость к событиям, влияющим на всю зону </a:t>
            </a:r>
            <a:r>
              <a:rPr lang="ru-RU" dirty="0" smtClean="0"/>
              <a:t>доступности</a:t>
            </a:r>
            <a:endParaRPr lang="ru-RU" dirty="0"/>
          </a:p>
          <a:p>
            <a:pPr lvl="1"/>
            <a:r>
              <a:rPr lang="ru-RU" dirty="0" smtClean="0"/>
              <a:t>Сохранность </a:t>
            </a:r>
            <a:r>
              <a:rPr lang="ru-RU" dirty="0"/>
              <a:t>данных в случае полного отказа одной из зон </a:t>
            </a:r>
            <a:r>
              <a:rPr lang="ru-RU" dirty="0" smtClean="0"/>
              <a:t>доступности</a:t>
            </a:r>
            <a:endParaRPr lang="ru-RU" dirty="0"/>
          </a:p>
          <a:p>
            <a:pPr lvl="1"/>
            <a:r>
              <a:rPr lang="ru-RU" dirty="0"/>
              <a:t>Гарантированная доступность на уровне 99,9 % в течение </a:t>
            </a:r>
            <a:r>
              <a:rPr lang="ru-RU" dirty="0" smtClean="0"/>
              <a:t>года</a:t>
            </a:r>
            <a:endParaRPr lang="ru-RU" dirty="0"/>
          </a:p>
          <a:p>
            <a:pPr lvl="1"/>
            <a:r>
              <a:rPr lang="ru-RU" dirty="0"/>
              <a:t>Доступность гарантируется Соглашением об уровне обслуживания </a:t>
            </a:r>
            <a:r>
              <a:rPr lang="ru-RU" dirty="0" err="1"/>
              <a:t>Amazon</a:t>
            </a:r>
            <a:r>
              <a:rPr lang="ru-RU" dirty="0"/>
              <a:t> S3</a:t>
            </a:r>
          </a:p>
          <a:p>
            <a:pPr lvl="1"/>
            <a:r>
              <a:rPr lang="ru-RU" dirty="0"/>
              <a:t>Поддержка SSL при передаче данных и шифрование данных при хранении</a:t>
            </a:r>
          </a:p>
          <a:p>
            <a:pPr lvl="1"/>
            <a:r>
              <a:rPr lang="ru-RU" dirty="0"/>
              <a:t>Управление жизненным циклом S3 для автоматического переноса объектов в другие классы хранилища S3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3499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S3 One Zone-Infrequent Access (S3 One Zone-IA)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46807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Основные возможности</a:t>
            </a:r>
            <a:endParaRPr lang="ru-RU" dirty="0"/>
          </a:p>
          <a:p>
            <a:pPr lvl="1"/>
            <a:r>
              <a:rPr lang="ru-RU" dirty="0"/>
              <a:t>Низкая задержка и высокая пропускная способность на уровне хранилища S3 </a:t>
            </a:r>
            <a:r>
              <a:rPr lang="ru-RU" dirty="0" err="1" smtClean="0"/>
              <a:t>Standard</a:t>
            </a:r>
            <a:endParaRPr lang="ru-RU" dirty="0"/>
          </a:p>
          <a:p>
            <a:pPr lvl="1"/>
            <a:r>
              <a:rPr lang="ru-RU" dirty="0"/>
              <a:t>Расчетная надежность объектов на уровне 99,999999999 % в одной зоне доступности</a:t>
            </a:r>
            <a:r>
              <a:rPr lang="ru-RU" dirty="0" smtClean="0"/>
              <a:t>†</a:t>
            </a:r>
            <a:endParaRPr lang="ru-RU" dirty="0"/>
          </a:p>
          <a:p>
            <a:pPr lvl="1"/>
            <a:r>
              <a:rPr lang="ru-RU" dirty="0"/>
              <a:t>Расчетная доступность на уровне 99,5 % в течение года</a:t>
            </a:r>
            <a:r>
              <a:rPr lang="ru-RU" dirty="0" smtClean="0"/>
              <a:t>.</a:t>
            </a:r>
            <a:endParaRPr lang="ru-RU" dirty="0"/>
          </a:p>
          <a:p>
            <a:pPr lvl="1"/>
            <a:r>
              <a:rPr lang="ru-RU" dirty="0"/>
              <a:t>Доступность гарантируется </a:t>
            </a:r>
            <a:r>
              <a:rPr lang="ru-RU" dirty="0">
                <a:hlinkClick r:id="rId2"/>
              </a:rPr>
              <a:t>Соглашением об уровне обслуживания </a:t>
            </a:r>
            <a:r>
              <a:rPr lang="ru-RU" dirty="0" err="1">
                <a:hlinkClick r:id="rId2"/>
              </a:rPr>
              <a:t>Amazon</a:t>
            </a:r>
            <a:r>
              <a:rPr lang="ru-RU" dirty="0">
                <a:hlinkClick r:id="rId2"/>
              </a:rPr>
              <a:t> S3</a:t>
            </a:r>
            <a:endParaRPr lang="ru-RU" dirty="0"/>
          </a:p>
          <a:p>
            <a:pPr lvl="1"/>
            <a:r>
              <a:rPr lang="ru-RU" dirty="0"/>
              <a:t>Поддержка SSL при передаче данных и шифрование данных при хранении</a:t>
            </a:r>
          </a:p>
          <a:p>
            <a:pPr lvl="1"/>
            <a:r>
              <a:rPr lang="ru-RU" dirty="0"/>
              <a:t>Управление жизненным циклом S3 для автоматического переноса объектов в другие классы хранилища S3</a:t>
            </a:r>
          </a:p>
          <a:p>
            <a:r>
              <a:rPr lang="ru-RU" dirty="0" smtClean="0"/>
              <a:t>Поскольку </a:t>
            </a:r>
            <a:r>
              <a:rPr lang="ru-RU" dirty="0"/>
              <a:t>хранилище S3 </a:t>
            </a:r>
            <a:r>
              <a:rPr lang="ru-RU" dirty="0" err="1"/>
              <a:t>One</a:t>
            </a:r>
            <a:r>
              <a:rPr lang="ru-RU" dirty="0"/>
              <a:t> </a:t>
            </a:r>
            <a:r>
              <a:rPr lang="ru-RU" dirty="0" err="1"/>
              <a:t>Zone</a:t>
            </a:r>
            <a:r>
              <a:rPr lang="ru-RU" dirty="0"/>
              <a:t> – IA размещает данные в одной зоне доступности AWS, при повреждении зоны доступности все данные, хранящиеся в этом классе хранилища, будут утеряны.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0291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Amazon S3 Glacier (S3 Glacier)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Основные возможности</a:t>
            </a:r>
            <a:endParaRPr lang="ru-RU" dirty="0"/>
          </a:p>
          <a:p>
            <a:pPr lvl="1"/>
            <a:r>
              <a:rPr lang="ru-RU" dirty="0"/>
              <a:t>Хранение объектов с надежностью 99,999999999 % в нескольких зонах доступности</a:t>
            </a:r>
          </a:p>
          <a:p>
            <a:pPr lvl="1"/>
            <a:r>
              <a:rPr lang="ru-RU" dirty="0"/>
              <a:t>Сохранность данных в случае полного отказа одной из зон доступности</a:t>
            </a:r>
          </a:p>
          <a:p>
            <a:pPr lvl="1"/>
            <a:r>
              <a:rPr lang="ru-RU" dirty="0"/>
              <a:t>Поддержка SSL при передаче данных и шифрование данных при хранении</a:t>
            </a:r>
          </a:p>
          <a:p>
            <a:pPr lvl="1"/>
            <a:r>
              <a:rPr lang="ru-RU" dirty="0"/>
              <a:t>Низкая стоимость идеально подходит для долгосрочного хранения архивных данных</a:t>
            </a:r>
          </a:p>
          <a:p>
            <a:pPr lvl="1"/>
            <a:r>
              <a:rPr lang="ru-RU" dirty="0"/>
              <a:t>Настраиваемое время извлечения – от нескольких минут до нескольких часов</a:t>
            </a:r>
          </a:p>
          <a:p>
            <a:pPr lvl="1"/>
            <a:r>
              <a:rPr lang="ru-RU" dirty="0"/>
              <a:t>API S3 PUT для прямой загрузки в S3 </a:t>
            </a:r>
            <a:r>
              <a:rPr lang="ru-RU" dirty="0" err="1"/>
              <a:t>Glacier</a:t>
            </a:r>
            <a:r>
              <a:rPr lang="ru-RU" dirty="0"/>
              <a:t> и управление жизненным циклом S3 для автоматического переноса объектов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102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err="1"/>
              <a:t>Amazon</a:t>
            </a:r>
            <a:r>
              <a:rPr lang="ru-RU" sz="2000" dirty="0"/>
              <a:t> </a:t>
            </a:r>
            <a:r>
              <a:rPr lang="ru-RU" sz="2000" dirty="0" err="1"/>
              <a:t>Simple</a:t>
            </a:r>
            <a:r>
              <a:rPr lang="ru-RU" sz="2000" dirty="0"/>
              <a:t> </a:t>
            </a:r>
            <a:r>
              <a:rPr lang="ru-RU" sz="2000" dirty="0" err="1"/>
              <a:t>Storage</a:t>
            </a:r>
            <a:r>
              <a:rPr lang="ru-RU" sz="2000" dirty="0"/>
              <a:t> </a:t>
            </a:r>
            <a:r>
              <a:rPr lang="ru-RU" sz="2000" dirty="0" err="1"/>
              <a:t>Service</a:t>
            </a:r>
            <a:r>
              <a:rPr lang="ru-RU" sz="2000" dirty="0"/>
              <a:t> (</a:t>
            </a:r>
            <a:r>
              <a:rPr lang="ru-RU" sz="2000" dirty="0" err="1"/>
              <a:t>Amazon</a:t>
            </a:r>
            <a:r>
              <a:rPr lang="ru-RU" sz="2000" dirty="0"/>
              <a:t> S3) – это сервис хранения объектов, предлагающий лучшие в отрасли показатели производительности, масштабируемости, доступности и безопасности данных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r>
              <a:rPr lang="ru-RU" sz="2000" dirty="0" err="1"/>
              <a:t>Amazon</a:t>
            </a:r>
            <a:r>
              <a:rPr lang="ru-RU" sz="2000" dirty="0"/>
              <a:t> S3 предлагает простые в использовании инструменты администрирования, которые позволяют организовать данные и точно настроить ограничения доступа в соответствии потребностями вашего бизнеса или законодательными требованиями. </a:t>
            </a:r>
            <a:endParaRPr lang="en-US" sz="2000" dirty="0" smtClean="0"/>
          </a:p>
          <a:p>
            <a:r>
              <a:rPr lang="ru-RU" sz="2000" dirty="0" err="1"/>
              <a:t>Amazon</a:t>
            </a:r>
            <a:r>
              <a:rPr lang="ru-RU" sz="2000" dirty="0"/>
              <a:t> S3 обеспечивает надежность 99,999999999 % (здесь 11 девяток</a:t>
            </a:r>
            <a:r>
              <a:rPr lang="ru-RU" sz="2000" dirty="0" smtClean="0"/>
              <a:t>)</a:t>
            </a:r>
            <a:r>
              <a:rPr lang="en-US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92772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S3 Glacier Deep Archive (S3 Glacier Deep Archive)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99058"/>
          </a:xfrm>
        </p:spPr>
        <p:txBody>
          <a:bodyPr>
            <a:normAutofit/>
          </a:bodyPr>
          <a:lstStyle/>
          <a:p>
            <a:r>
              <a:rPr lang="ru-RU" b="1" dirty="0"/>
              <a:t>Основные возможности</a:t>
            </a:r>
            <a:endParaRPr lang="ru-RU" dirty="0"/>
          </a:p>
          <a:p>
            <a:pPr lvl="1"/>
            <a:r>
              <a:rPr lang="ru-RU" dirty="0"/>
              <a:t>Хранение объектов с надежностью 99,999999999 % в нескольких зонах </a:t>
            </a:r>
            <a:r>
              <a:rPr lang="ru-RU" dirty="0" smtClean="0"/>
              <a:t>доступности</a:t>
            </a:r>
            <a:endParaRPr lang="ru-RU" dirty="0"/>
          </a:p>
          <a:p>
            <a:pPr lvl="1"/>
            <a:r>
              <a:rPr lang="ru-RU" dirty="0"/>
              <a:t>Самый экономичный класс хранилища, предназначенный для долгосрочного хранения данных (7-10 лет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dirty="0"/>
              <a:t>Идеальная альтернатива библиотекам магнитных </a:t>
            </a:r>
            <a:r>
              <a:rPr lang="ru-RU" dirty="0" smtClean="0"/>
              <a:t>лент</a:t>
            </a:r>
            <a:endParaRPr lang="ru-RU" dirty="0"/>
          </a:p>
          <a:p>
            <a:pPr lvl="1"/>
            <a:r>
              <a:rPr lang="ru-RU" dirty="0"/>
              <a:t>Время извлечения в пределах 12 </a:t>
            </a:r>
            <a:r>
              <a:rPr lang="ru-RU" dirty="0" smtClean="0"/>
              <a:t>часов</a:t>
            </a:r>
            <a:endParaRPr lang="ru-RU" dirty="0"/>
          </a:p>
          <a:p>
            <a:pPr lvl="1"/>
            <a:r>
              <a:rPr lang="ru-RU" dirty="0"/>
              <a:t>API S3 PUT для прямой загрузки в S3 </a:t>
            </a:r>
            <a:r>
              <a:rPr lang="ru-RU" dirty="0" err="1"/>
              <a:t>Glacier</a:t>
            </a:r>
            <a:r>
              <a:rPr lang="ru-RU" dirty="0"/>
              <a:t> </a:t>
            </a:r>
            <a:r>
              <a:rPr lang="ru-RU" dirty="0" err="1"/>
              <a:t>Deep</a:t>
            </a:r>
            <a:r>
              <a:rPr lang="ru-RU" dirty="0"/>
              <a:t> </a:t>
            </a:r>
            <a:r>
              <a:rPr lang="ru-RU" dirty="0" err="1"/>
              <a:t>Archive</a:t>
            </a:r>
            <a:r>
              <a:rPr lang="ru-RU" dirty="0"/>
              <a:t> и управление жизненным циклом S3 для автоматического переноса объектов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7006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S3 on </a:t>
            </a:r>
            <a:r>
              <a:rPr lang="en-US" b="1" dirty="0" smtClean="0"/>
              <a:t>Outposts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33893"/>
          </a:xfrm>
        </p:spPr>
        <p:txBody>
          <a:bodyPr>
            <a:normAutofit/>
          </a:bodyPr>
          <a:lstStyle/>
          <a:p>
            <a:r>
              <a:rPr lang="ru-RU" b="1" dirty="0"/>
              <a:t>Основные возможности</a:t>
            </a:r>
            <a:endParaRPr lang="ru-RU" dirty="0"/>
          </a:p>
          <a:p>
            <a:pPr lvl="1"/>
            <a:r>
              <a:rPr lang="ru-RU" dirty="0"/>
              <a:t>Совместимость с объектами S3 и управление корзинами с помощью S3 SDK</a:t>
            </a:r>
          </a:p>
          <a:p>
            <a:pPr lvl="1"/>
            <a:r>
              <a:rPr lang="ru-RU" dirty="0"/>
              <a:t>Нацеленность на надежное и избыточное хранение данных на ваших экземплярах </a:t>
            </a:r>
            <a:r>
              <a:rPr lang="ru-RU" dirty="0" err="1"/>
              <a:t>Outposts</a:t>
            </a:r>
            <a:endParaRPr lang="ru-RU" dirty="0"/>
          </a:p>
          <a:p>
            <a:pPr lvl="1"/>
            <a:r>
              <a:rPr lang="ru-RU" dirty="0"/>
              <a:t>Шифрование с применением SSE-S3 и SSE-C</a:t>
            </a:r>
          </a:p>
          <a:p>
            <a:pPr lvl="1"/>
            <a:r>
              <a:rPr lang="ru-RU" dirty="0"/>
              <a:t>Аутентификация и авторизация с использованием точек доступа S3 и IAM</a:t>
            </a:r>
          </a:p>
          <a:p>
            <a:pPr lvl="1"/>
            <a:r>
              <a:rPr lang="ru-RU" dirty="0"/>
              <a:t>Передача данных в регионы AWS с помощью AWS </a:t>
            </a:r>
            <a:r>
              <a:rPr lang="ru-RU" dirty="0" err="1"/>
              <a:t>DataSync</a:t>
            </a:r>
            <a:endParaRPr lang="ru-RU" dirty="0"/>
          </a:p>
          <a:p>
            <a:pPr lvl="1"/>
            <a:r>
              <a:rPr lang="ru-RU" dirty="0"/>
              <a:t>Выполнение необходимых действий при окончании жизненного цикла S3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138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1" y="753228"/>
            <a:ext cx="10050342" cy="1080938"/>
          </a:xfrm>
        </p:spPr>
        <p:txBody>
          <a:bodyPr>
            <a:normAutofit/>
          </a:bodyPr>
          <a:lstStyle/>
          <a:p>
            <a:r>
              <a:rPr lang="ru-RU" b="1" dirty="0"/>
              <a:t>Производительность классов хранилища </a:t>
            </a:r>
            <a:r>
              <a:rPr lang="en-US" b="1" dirty="0" smtClean="0"/>
              <a:t>S3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001557"/>
              </p:ext>
            </p:extLst>
          </p:nvPr>
        </p:nvGraphicFramePr>
        <p:xfrm>
          <a:off x="121916" y="2014583"/>
          <a:ext cx="11808825" cy="4777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975"/>
                <a:gridCol w="1686975"/>
                <a:gridCol w="1686975"/>
                <a:gridCol w="1686975"/>
                <a:gridCol w="1686975"/>
                <a:gridCol w="1686975"/>
                <a:gridCol w="1686975"/>
              </a:tblGrid>
              <a:tr h="467893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/>
                        <a:t> 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S3 Standard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S3 Intelligent-Tiering*</a:t>
                      </a:r>
                      <a:br>
                        <a:rPr lang="en-US" sz="1100">
                          <a:effectLst/>
                        </a:rPr>
                      </a:br>
                      <a:endParaRPr lang="en-US" sz="110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S3 Standard – IA</a:t>
                      </a:r>
                      <a:br>
                        <a:rPr lang="en-US" sz="1100">
                          <a:effectLst/>
                        </a:rPr>
                      </a:br>
                      <a:endParaRPr lang="en-US" sz="110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S3 One </a:t>
                      </a:r>
                      <a:r>
                        <a:rPr lang="en-US" sz="1100" dirty="0" smtClean="0">
                          <a:effectLst/>
                        </a:rPr>
                        <a:t>Zone-IA</a:t>
                      </a:r>
                      <a:r>
                        <a:rPr lang="en-US" sz="1100" dirty="0">
                          <a:effectLst/>
                        </a:rPr>
                        <a:t/>
                      </a:r>
                      <a:br>
                        <a:rPr lang="en-US" sz="1100" dirty="0">
                          <a:effectLst/>
                        </a:rPr>
                      </a:br>
                      <a:endParaRPr lang="en-US" sz="1100" dirty="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S3 Glacier</a:t>
                      </a:r>
                      <a:br>
                        <a:rPr lang="en-US" sz="1100">
                          <a:effectLst/>
                        </a:rPr>
                      </a:br>
                      <a:endParaRPr lang="en-US" sz="110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S3 Glacier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Deep Archive</a:t>
                      </a:r>
                      <a:br>
                        <a:rPr lang="en-US" sz="1100">
                          <a:effectLst/>
                        </a:rPr>
                      </a:br>
                      <a:endParaRPr lang="en-US" sz="1100">
                        <a:effectLst/>
                      </a:endParaRPr>
                    </a:p>
                  </a:txBody>
                  <a:tcPr marL="9525" marR="9525" marT="9525" marB="9525" anchor="ctr"/>
                </a:tc>
              </a:tr>
              <a:tr h="31762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/>
                        <a:t>Расчетная надежность</a:t>
                      </a:r>
                      <a:br>
                        <a:rPr lang="ru-RU" sz="1100" dirty="0"/>
                      </a:br>
                      <a:endParaRPr lang="ru-RU" sz="1100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effectLst/>
                        </a:rPr>
                        <a:t>99,999999999 %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 dirty="0">
                          <a:effectLst/>
                        </a:rPr>
                        <a:t>(11 девяток)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99,999999999 %</a:t>
                      </a:r>
                      <a:br>
                        <a:rPr lang="ru-RU" sz="110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(11 девяток)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99,999999999 %</a:t>
                      </a:r>
                      <a:br>
                        <a:rPr lang="ru-RU" sz="110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(11 девяток)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99,999999999 %</a:t>
                      </a:r>
                      <a:br>
                        <a:rPr lang="ru-RU" sz="110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(11 девяток)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99,999999999 %</a:t>
                      </a:r>
                      <a:br>
                        <a:rPr lang="ru-RU" sz="110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(11 девяток)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99,999999999 %</a:t>
                      </a:r>
                      <a:br>
                        <a:rPr lang="ru-RU" sz="110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(11 девяток)</a:t>
                      </a:r>
                    </a:p>
                  </a:txBody>
                  <a:tcPr marL="9525" marR="9525" marT="9525" marB="9525" anchor="ctr"/>
                </a:tc>
              </a:tr>
              <a:tr h="467893">
                <a:tc>
                  <a:txBody>
                    <a:bodyPr/>
                    <a:lstStyle/>
                    <a:p>
                      <a:pPr algn="ctr"/>
                      <a:r>
                        <a:rPr lang="ru-RU" sz="1100"/>
                        <a:t>Спроектировано для доступности</a:t>
                      </a:r>
                      <a:br>
                        <a:rPr lang="ru-RU" sz="1100"/>
                      </a:br>
                      <a:endParaRPr lang="ru-RU" sz="110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effectLst/>
                        </a:rPr>
                        <a:t>99,99 %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effectLst/>
                        </a:rPr>
                        <a:t>99,9 %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99,9 %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effectLst/>
                        </a:rPr>
                        <a:t>99,5 %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99,99 %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99,99 %</a:t>
                      </a:r>
                      <a:br>
                        <a:rPr lang="ru-RU" sz="1100">
                          <a:effectLst/>
                        </a:rPr>
                      </a:br>
                      <a:endParaRPr lang="ru-RU" sz="1100">
                        <a:effectLst/>
                      </a:endParaRPr>
                    </a:p>
                  </a:txBody>
                  <a:tcPr marL="9525" marR="9525" marT="9525" marB="9525" anchor="ctr"/>
                </a:tc>
              </a:tr>
              <a:tr h="317620">
                <a:tc>
                  <a:txBody>
                    <a:bodyPr/>
                    <a:lstStyle/>
                    <a:p>
                      <a:pPr algn="ctr"/>
                      <a:r>
                        <a:rPr lang="ru-RU" sz="1100"/>
                        <a:t>Доступность согласно </a:t>
                      </a:r>
                      <a:r>
                        <a:rPr lang="en-US" sz="1100"/>
                        <a:t>SLA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99,9 %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99 %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effectLst/>
                        </a:rPr>
                        <a:t>99 %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99 %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99,9 %</a:t>
                      </a:r>
                      <a:br>
                        <a:rPr lang="ru-RU" sz="1100">
                          <a:effectLst/>
                        </a:rPr>
                      </a:br>
                      <a:endParaRPr lang="ru-RU" sz="110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99,9 %</a:t>
                      </a:r>
                      <a:br>
                        <a:rPr lang="ru-RU" sz="1100">
                          <a:effectLst/>
                        </a:rPr>
                      </a:br>
                      <a:endParaRPr lang="ru-RU" sz="1100">
                        <a:effectLst/>
                      </a:endParaRPr>
                    </a:p>
                  </a:txBody>
                  <a:tcPr marL="9525" marR="9525" marT="9525" marB="9525" anchor="ctr"/>
                </a:tc>
              </a:tr>
              <a:tr h="291229">
                <a:tc>
                  <a:txBody>
                    <a:bodyPr/>
                    <a:lstStyle/>
                    <a:p>
                      <a:pPr algn="ctr"/>
                      <a:r>
                        <a:rPr lang="ru-RU" sz="1100"/>
                        <a:t>Зоны доступности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≥3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≥ 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effectLst/>
                        </a:rPr>
                        <a:t>≥ 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effectLst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≥ 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≥3</a:t>
                      </a:r>
                    </a:p>
                  </a:txBody>
                  <a:tcPr marL="9525" marR="9525" marT="9525" marB="9525" anchor="ctr"/>
                </a:tc>
              </a:tr>
              <a:tr h="467893">
                <a:tc>
                  <a:txBody>
                    <a:bodyPr/>
                    <a:lstStyle/>
                    <a:p>
                      <a:pPr algn="ctr"/>
                      <a:r>
                        <a:rPr lang="ru-RU" sz="1100"/>
                        <a:t>Минимальный оплачиваемый объем объекта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н/д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н/д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128 КБ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effectLst/>
                        </a:rPr>
                        <a:t>128 КБ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40 КБ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40 КБ</a:t>
                      </a:r>
                    </a:p>
                  </a:txBody>
                  <a:tcPr marL="9525" marR="9525" marT="9525" marB="9525" anchor="ctr"/>
                </a:tc>
              </a:tr>
              <a:tr h="467893">
                <a:tc>
                  <a:txBody>
                    <a:bodyPr/>
                    <a:lstStyle/>
                    <a:p>
                      <a:pPr algn="ctr"/>
                      <a:r>
                        <a:rPr lang="ru-RU" sz="1100"/>
                        <a:t>Минимальный оплачиваемый срок хранения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н/д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30 дней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30 дней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30 дней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effectLst/>
                        </a:rPr>
                        <a:t>90 дней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effectLst/>
                        </a:rPr>
                        <a:t>180 дней</a:t>
                      </a:r>
                    </a:p>
                  </a:txBody>
                  <a:tcPr marL="9525" marR="9525" marT="9525" marB="9525" anchor="ctr"/>
                </a:tc>
              </a:tr>
              <a:tr h="467893">
                <a:tc>
                  <a:txBody>
                    <a:bodyPr/>
                    <a:lstStyle/>
                    <a:p>
                      <a:pPr algn="ctr"/>
                      <a:r>
                        <a:rPr lang="ru-RU" sz="1100"/>
                        <a:t>Плата за извлечение данных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н/д</a:t>
                      </a:r>
                      <a:br>
                        <a:rPr lang="ru-RU" sz="1100">
                          <a:effectLst/>
                        </a:rPr>
                      </a:br>
                      <a:endParaRPr lang="ru-RU" sz="110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н/д</a:t>
                      </a:r>
                      <a:br>
                        <a:rPr lang="ru-RU" sz="1100">
                          <a:effectLst/>
                        </a:rPr>
                      </a:br>
                      <a:endParaRPr lang="ru-RU" sz="110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effectLst/>
                        </a:rPr>
                        <a:t>за гигабайт извлеченных данных</a:t>
                      </a:r>
                      <a:br>
                        <a:rPr lang="ru-RU" sz="1100" dirty="0">
                          <a:effectLst/>
                        </a:rPr>
                      </a:br>
                      <a:endParaRPr lang="ru-RU" sz="1100" dirty="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за гигабайт извлеченных данных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effectLst/>
                        </a:rPr>
                        <a:t>за гигабайт извлеченных данных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за гигабайт извлеченных данных</a:t>
                      </a:r>
                    </a:p>
                  </a:txBody>
                  <a:tcPr marL="9525" marR="9525" marT="9525" marB="9525" anchor="ctr"/>
                </a:tc>
              </a:tr>
              <a:tr h="317620">
                <a:tc>
                  <a:txBody>
                    <a:bodyPr/>
                    <a:lstStyle/>
                    <a:p>
                      <a:pPr algn="ctr"/>
                      <a:r>
                        <a:rPr lang="ru-RU" sz="1100"/>
                        <a:t>Задержка первого байта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миллисекунды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миллисекунды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миллисекунды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миллисекунды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effectLst/>
                        </a:rPr>
                        <a:t>минуты или часы (по выбору)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выбрать часы</a:t>
                      </a:r>
                    </a:p>
                  </a:txBody>
                  <a:tcPr marL="9525" marR="9525" marT="9525" marB="9525" anchor="ctr"/>
                </a:tc>
              </a:tr>
              <a:tr h="291229">
                <a:tc>
                  <a:txBody>
                    <a:bodyPr/>
                    <a:lstStyle/>
                    <a:p>
                      <a:pPr algn="ctr"/>
                      <a:r>
                        <a:rPr lang="ru-RU" sz="1100"/>
                        <a:t>Тип хранилища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Объектное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Объектное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Объектное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Объектное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Объектное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Объектное</a:t>
                      </a:r>
                    </a:p>
                  </a:txBody>
                  <a:tcPr marL="9525" marR="9525" marT="9525" marB="9525" anchor="ctr"/>
                </a:tc>
              </a:tr>
              <a:tr h="467893">
                <a:tc>
                  <a:txBody>
                    <a:bodyPr/>
                    <a:lstStyle/>
                    <a:p>
                      <a:pPr algn="ctr"/>
                      <a:r>
                        <a:rPr lang="ru-RU" sz="1100"/>
                        <a:t>Перенос данных в рамках жизненного цикла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Да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Да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Да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Да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Да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effectLst/>
                        </a:rPr>
                        <a:t>Да</a:t>
                      </a: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5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 подходит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Хранение </a:t>
            </a:r>
            <a:r>
              <a:rPr lang="ru-RU" dirty="0" err="1" smtClean="0"/>
              <a:t>бэкапов</a:t>
            </a:r>
            <a:endParaRPr lang="ru-RU" dirty="0" smtClean="0"/>
          </a:p>
          <a:p>
            <a:r>
              <a:rPr lang="ru-RU" dirty="0" smtClean="0"/>
              <a:t>Перенос статического контента в облако</a:t>
            </a:r>
          </a:p>
          <a:p>
            <a:r>
              <a:rPr lang="ru-RU" dirty="0"/>
              <a:t>Архивация, анализ больших объемов данных</a:t>
            </a:r>
          </a:p>
        </p:txBody>
      </p:sp>
    </p:spTree>
    <p:extLst>
      <p:ext uri="{BB962C8B-B14F-4D97-AF65-F5344CB8AC3E}">
        <p14:creationId xmlns:p14="http://schemas.microsoft.com/office/powerpoint/2010/main" val="3262318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Возможности </a:t>
            </a:r>
            <a:r>
              <a:rPr lang="en-US" b="1" dirty="0"/>
              <a:t>Amazon </a:t>
            </a:r>
            <a:r>
              <a:rPr lang="en-US" b="1" dirty="0" smtClean="0"/>
              <a:t>S3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25184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Управление хранилищем</a:t>
            </a:r>
          </a:p>
          <a:p>
            <a:r>
              <a:rPr lang="ru-RU" dirty="0" smtClean="0"/>
              <a:t>Мониторинг хранилища</a:t>
            </a:r>
          </a:p>
          <a:p>
            <a:r>
              <a:rPr lang="en-US" dirty="0"/>
              <a:t>S3 Storage Lens</a:t>
            </a:r>
          </a:p>
          <a:p>
            <a:r>
              <a:rPr lang="en-US" dirty="0"/>
              <a:t>S3 Storage Class Analysis</a:t>
            </a:r>
          </a:p>
          <a:p>
            <a:r>
              <a:rPr lang="ru-RU" dirty="0"/>
              <a:t>Классы хранилищ</a:t>
            </a:r>
          </a:p>
          <a:p>
            <a:r>
              <a:rPr lang="ru-RU" dirty="0"/>
              <a:t>Управление доступом</a:t>
            </a:r>
          </a:p>
          <a:p>
            <a:r>
              <a:rPr lang="ru-RU" dirty="0" smtClean="0"/>
              <a:t>Безопасность</a:t>
            </a:r>
          </a:p>
          <a:p>
            <a:r>
              <a:rPr lang="en-US" dirty="0"/>
              <a:t>S3 Object Lambda</a:t>
            </a:r>
          </a:p>
          <a:p>
            <a:r>
              <a:rPr lang="ru-RU" dirty="0"/>
              <a:t>Запросы к данным без </a:t>
            </a:r>
            <a:r>
              <a:rPr lang="ru-RU" dirty="0" smtClean="0"/>
              <a:t>извлечения</a:t>
            </a:r>
          </a:p>
          <a:p>
            <a:r>
              <a:rPr lang="ru-RU" dirty="0" smtClean="0"/>
              <a:t>Производительность</a:t>
            </a:r>
            <a:endParaRPr lang="ru-RU" dirty="0"/>
          </a:p>
          <a:p>
            <a:r>
              <a:rPr lang="ru-RU" dirty="0" smtClean="0"/>
              <a:t>Согласованность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84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хранилищем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5131" y="2336873"/>
            <a:ext cx="11538858" cy="436001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С помощью имен корзин, префиксов, тегов объектов S3 и сервиса </a:t>
            </a:r>
            <a:r>
              <a:rPr lang="ru-RU" b="1" dirty="0"/>
              <a:t>S3 </a:t>
            </a:r>
            <a:r>
              <a:rPr lang="ru-RU" b="1" dirty="0" err="1"/>
              <a:t>Inventory</a:t>
            </a:r>
            <a:r>
              <a:rPr lang="ru-RU" b="1" dirty="0"/>
              <a:t> </a:t>
            </a:r>
            <a:r>
              <a:rPr lang="ru-RU" dirty="0"/>
              <a:t>можно классифицировать данные, создавать отчеты и настраивать другие возможности </a:t>
            </a:r>
            <a:r>
              <a:rPr lang="ru-RU" dirty="0" smtClean="0"/>
              <a:t>S3</a:t>
            </a:r>
          </a:p>
          <a:p>
            <a:r>
              <a:rPr lang="ru-RU" b="1" dirty="0"/>
              <a:t>Сервис S3 </a:t>
            </a:r>
            <a:r>
              <a:rPr lang="ru-RU" b="1" dirty="0" err="1"/>
              <a:t>Batch</a:t>
            </a:r>
            <a:r>
              <a:rPr lang="ru-RU" b="1" dirty="0"/>
              <a:t> </a:t>
            </a:r>
            <a:r>
              <a:rPr lang="ru-RU" b="1" dirty="0" err="1"/>
              <a:t>Operations</a:t>
            </a:r>
            <a:r>
              <a:rPr lang="ru-RU" dirty="0"/>
              <a:t> упрощает эти задачи, независимо от количества объектов, и позволяет управлять данными в </a:t>
            </a:r>
            <a:r>
              <a:rPr lang="ru-RU" dirty="0" err="1"/>
              <a:t>Amazon</a:t>
            </a:r>
            <a:r>
              <a:rPr lang="ru-RU" dirty="0"/>
              <a:t> S3 в любом масштабе</a:t>
            </a:r>
            <a:endParaRPr lang="ru-RU" dirty="0" smtClean="0"/>
          </a:p>
          <a:p>
            <a:r>
              <a:rPr lang="ru-RU" dirty="0" err="1"/>
              <a:t>Amazon</a:t>
            </a:r>
            <a:r>
              <a:rPr lang="ru-RU" dirty="0"/>
              <a:t> S3 также поддерживает возможности для контроля версий данных и предотвращения случайного удаления, а также для репликации данных в пределах одного региона AWS или в другой регион AWS</a:t>
            </a:r>
            <a:r>
              <a:rPr lang="ru-RU" dirty="0" smtClean="0"/>
              <a:t>.</a:t>
            </a:r>
          </a:p>
          <a:p>
            <a:r>
              <a:rPr lang="ru-RU" dirty="0"/>
              <a:t>С помощью </a:t>
            </a:r>
            <a:r>
              <a:rPr lang="ru-RU" b="1" dirty="0"/>
              <a:t>репликации в S3</a:t>
            </a:r>
            <a:r>
              <a:rPr lang="ru-RU" dirty="0"/>
              <a:t> можно реплицировать объекты (и связанные метаданные и теги объектов) в пределах одного или нескольких регионов назначения AWS или в другие регионы AWS для снижения задержек, обеспечения соответствия требованиям, безопасности, аварийного восстановления и ряда других примеров </a:t>
            </a:r>
            <a:r>
              <a:rPr lang="ru-RU" dirty="0" smtClean="0"/>
              <a:t>использования.</a:t>
            </a:r>
          </a:p>
          <a:p>
            <a:r>
              <a:rPr lang="ru-RU" dirty="0"/>
              <a:t>Вы также можете применить политики «однократная запись, многократное чтение» (WORM) с помощью </a:t>
            </a:r>
            <a:r>
              <a:rPr lang="ru-RU" b="1" dirty="0"/>
              <a:t>S3 </a:t>
            </a:r>
            <a:r>
              <a:rPr lang="ru-RU" b="1" dirty="0" err="1"/>
              <a:t>Object</a:t>
            </a:r>
            <a:r>
              <a:rPr lang="ru-RU" b="1" dirty="0"/>
              <a:t> </a:t>
            </a:r>
            <a:r>
              <a:rPr lang="ru-RU" b="1" dirty="0" err="1"/>
              <a:t>Lock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13281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Мониторинг </a:t>
            </a:r>
            <a:r>
              <a:rPr lang="ru-RU" dirty="0" smtClean="0"/>
              <a:t>хранилища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2549" y="2037806"/>
            <a:ext cx="11669485" cy="4685211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Можно </a:t>
            </a:r>
            <a:r>
              <a:rPr lang="ru-RU" dirty="0"/>
              <a:t>использовать функции S3 и другие сервисы AWS для мониторинга и контроля использования ресурсов S3. К корзинам S3 можно применять теги, распределяя расходы в рамках нескольких подразделений бизнеса (таких как центры затрат, имена приложения или владельцы), и затем использовать </a:t>
            </a:r>
            <a:r>
              <a:rPr lang="ru-RU" b="1" dirty="0"/>
              <a:t>отчеты о распределении расходов AWS</a:t>
            </a:r>
            <a:r>
              <a:rPr lang="ru-RU" dirty="0"/>
              <a:t> для просмотра сведений об использовании и расходах, сгруппированные по тегам корзины. </a:t>
            </a:r>
            <a:endParaRPr lang="ru-RU" dirty="0" smtClean="0"/>
          </a:p>
          <a:p>
            <a:r>
              <a:rPr lang="ru-RU" dirty="0"/>
              <a:t>Можно также использовать </a:t>
            </a:r>
            <a:r>
              <a:rPr lang="ru-RU" b="1" dirty="0" err="1"/>
              <a:t>Amazon</a:t>
            </a:r>
            <a:r>
              <a:rPr lang="ru-RU" b="1" dirty="0"/>
              <a:t> </a:t>
            </a:r>
            <a:r>
              <a:rPr lang="ru-RU" b="1" dirty="0" err="1"/>
              <a:t>CloudWatch</a:t>
            </a:r>
            <a:r>
              <a:rPr lang="ru-RU" dirty="0"/>
              <a:t> для отслеживания работоспособности ресурсов AWS и настройки предупреждений об оплате, которые отправляются, если предполагаемые расходы достигают предела, заданного пользователем. </a:t>
            </a:r>
            <a:endParaRPr lang="ru-RU" dirty="0" smtClean="0"/>
          </a:p>
          <a:p>
            <a:r>
              <a:rPr lang="ru-RU" dirty="0" smtClean="0"/>
              <a:t>Другой </a:t>
            </a:r>
            <a:r>
              <a:rPr lang="ru-RU" dirty="0"/>
              <a:t>сервис мониторинга AWS, </a:t>
            </a:r>
            <a:r>
              <a:rPr lang="ru-RU" b="1" dirty="0"/>
              <a:t>AWS </a:t>
            </a:r>
            <a:r>
              <a:rPr lang="ru-RU" b="1" dirty="0" err="1"/>
              <a:t>CloudTrail</a:t>
            </a:r>
            <a:r>
              <a:rPr lang="ru-RU" dirty="0"/>
              <a:t>, отслеживает действия на уровне объекта и корзины, а также предоставляет соответствующие отчеты. </a:t>
            </a:r>
            <a:endParaRPr lang="ru-RU" dirty="0" smtClean="0"/>
          </a:p>
          <a:p>
            <a:r>
              <a:rPr lang="ru-RU" b="1" dirty="0" smtClean="0"/>
              <a:t>Оповещения </a:t>
            </a:r>
            <a:r>
              <a:rPr lang="ru-RU" b="1" dirty="0"/>
              <a:t>о событиях S3</a:t>
            </a:r>
            <a:r>
              <a:rPr lang="ru-RU" dirty="0"/>
              <a:t> можно настроить для инициации рабочих процессов, предупреждений и вызова AWS </a:t>
            </a:r>
            <a:r>
              <a:rPr lang="ru-RU" dirty="0" err="1"/>
              <a:t>Lambda</a:t>
            </a:r>
            <a:r>
              <a:rPr lang="ru-RU" dirty="0"/>
              <a:t> при внесении определенных изменений в ресурсы S3. </a:t>
            </a:r>
          </a:p>
        </p:txBody>
      </p:sp>
    </p:spTree>
    <p:extLst>
      <p:ext uri="{BB962C8B-B14F-4D97-AF65-F5344CB8AC3E}">
        <p14:creationId xmlns:p14="http://schemas.microsoft.com/office/powerpoint/2010/main" val="209366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Storage </a:t>
            </a:r>
            <a:r>
              <a:rPr lang="en-US" dirty="0" smtClean="0"/>
              <a:t>Lens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629" y="2098766"/>
            <a:ext cx="11878491" cy="4632959"/>
          </a:xfrm>
        </p:spPr>
        <p:txBody>
          <a:bodyPr/>
          <a:lstStyle/>
          <a:p>
            <a:r>
              <a:rPr lang="ru-RU" dirty="0"/>
              <a:t>S3 </a:t>
            </a:r>
            <a:r>
              <a:rPr lang="ru-RU" dirty="0" err="1"/>
              <a:t>Storage</a:t>
            </a:r>
            <a:r>
              <a:rPr lang="ru-RU" dirty="0"/>
              <a:t> </a:t>
            </a:r>
            <a:r>
              <a:rPr lang="ru-RU" dirty="0" err="1"/>
              <a:t>Lens</a:t>
            </a:r>
            <a:r>
              <a:rPr lang="ru-RU" dirty="0"/>
              <a:t> – это первый инструмент для аналитической обработки данных облачного хранилища, с помощью которого можно получить единое представление об использовании и активности объектного хранилища в сотнях или даже тысячах учетных записей организации, а также детальные данные для составления аналитических оценок на уровне учетной записи, сегмента или даже префикса.</a:t>
            </a:r>
          </a:p>
        </p:txBody>
      </p:sp>
    </p:spTree>
    <p:extLst>
      <p:ext uri="{BB962C8B-B14F-4D97-AF65-F5344CB8AC3E}">
        <p14:creationId xmlns:p14="http://schemas.microsoft.com/office/powerpoint/2010/main" val="2714587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Storage Class Analysis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377" y="2336872"/>
            <a:ext cx="11948160" cy="4403561"/>
          </a:xfrm>
        </p:spPr>
        <p:txBody>
          <a:bodyPr/>
          <a:lstStyle/>
          <a:p>
            <a:r>
              <a:rPr lang="ru-RU" dirty="0" err="1"/>
              <a:t>Amazon</a:t>
            </a:r>
            <a:r>
              <a:rPr lang="ru-RU" dirty="0"/>
              <a:t> S3 </a:t>
            </a:r>
            <a:r>
              <a:rPr lang="ru-RU" dirty="0" err="1"/>
              <a:t>Storage</a:t>
            </a:r>
            <a:r>
              <a:rPr lang="ru-RU" dirty="0"/>
              <a:t> </a:t>
            </a:r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/>
              <a:t>Analysis</a:t>
            </a:r>
            <a:r>
              <a:rPr lang="ru-RU" dirty="0"/>
              <a:t> анализирует шаблоны доступа к хранилищам, благодаря чему вы сможете решить, когда переносить определенные данные в хранилище более подходящего класса</a:t>
            </a:r>
            <a:r>
              <a:rPr lang="ru-RU" dirty="0" smtClean="0"/>
              <a:t>.</a:t>
            </a:r>
          </a:p>
          <a:p>
            <a:r>
              <a:rPr lang="ru-RU" dirty="0"/>
              <a:t>Эта функция </a:t>
            </a:r>
            <a:r>
              <a:rPr lang="ru-RU" dirty="0" err="1"/>
              <a:t>Amazon</a:t>
            </a:r>
            <a:r>
              <a:rPr lang="ru-RU" dirty="0"/>
              <a:t> S3 изучает шаблоны доступа к данным и помогает определить, когда нужно перенести хранилища, которые используются менее часто, в класс хранилища с меньшей стоимостью. </a:t>
            </a:r>
            <a:endParaRPr lang="ru-RU" dirty="0" smtClean="0"/>
          </a:p>
          <a:p>
            <a:r>
              <a:rPr lang="ru-RU" dirty="0" smtClean="0"/>
              <a:t>Аналитику </a:t>
            </a:r>
            <a:r>
              <a:rPr lang="ru-RU" dirty="0"/>
              <a:t>классов хранилищ можно настроить таким образом, чтобы осуществлялся анализ всех объектов в корзине. </a:t>
            </a:r>
            <a:endParaRPr lang="ru-RU" dirty="0" smtClean="0"/>
          </a:p>
          <a:p>
            <a:r>
              <a:rPr lang="ru-RU" dirty="0" smtClean="0"/>
              <a:t>Также </a:t>
            </a:r>
            <a:r>
              <a:rPr lang="ru-RU" dirty="0"/>
              <a:t>можно настроить фильтры, благодаря которым объекты для анализа будут группироваться по общему префиксу, тэгу объекта или по обоим параметрам сразу.</a:t>
            </a:r>
          </a:p>
        </p:txBody>
      </p:sp>
    </p:spTree>
    <p:extLst>
      <p:ext uri="{BB962C8B-B14F-4D97-AF65-F5344CB8AC3E}">
        <p14:creationId xmlns:p14="http://schemas.microsoft.com/office/powerpoint/2010/main" val="3539878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доступом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6423" y="2336873"/>
            <a:ext cx="11747863" cy="4377436"/>
          </a:xfrm>
        </p:spPr>
        <p:txBody>
          <a:bodyPr>
            <a:normAutofit fontScale="92500"/>
          </a:bodyPr>
          <a:lstStyle/>
          <a:p>
            <a:r>
              <a:rPr lang="ru-RU" dirty="0"/>
              <a:t>Для защиты данных в </a:t>
            </a:r>
            <a:r>
              <a:rPr lang="ru-RU" dirty="0" err="1"/>
              <a:t>Amazon</a:t>
            </a:r>
            <a:r>
              <a:rPr lang="ru-RU" dirty="0"/>
              <a:t> S3 по умолчанию </a:t>
            </a:r>
            <a:r>
              <a:rPr lang="ru-RU" dirty="0" smtClean="0"/>
              <a:t>пользователям предоставляется </a:t>
            </a:r>
            <a:r>
              <a:rPr lang="ru-RU" dirty="0"/>
              <a:t>доступ только к созданным ими ресурсам S3</a:t>
            </a:r>
            <a:r>
              <a:rPr lang="ru-RU" dirty="0" smtClean="0"/>
              <a:t>.</a:t>
            </a:r>
          </a:p>
          <a:p>
            <a:r>
              <a:rPr lang="ru-RU" b="1" dirty="0"/>
              <a:t>AWS </a:t>
            </a:r>
            <a:r>
              <a:rPr lang="ru-RU" b="1" dirty="0" err="1"/>
              <a:t>Identity</a:t>
            </a:r>
            <a:r>
              <a:rPr lang="ru-RU" b="1" dirty="0"/>
              <a:t> </a:t>
            </a:r>
            <a:r>
              <a:rPr lang="ru-RU" b="1" dirty="0" err="1"/>
              <a:t>and</a:t>
            </a:r>
            <a:r>
              <a:rPr lang="ru-RU" b="1" dirty="0"/>
              <a:t> </a:t>
            </a:r>
            <a:r>
              <a:rPr lang="ru-RU" b="1" dirty="0" err="1"/>
              <a:t>Access</a:t>
            </a:r>
            <a:r>
              <a:rPr lang="ru-RU" b="1" dirty="0"/>
              <a:t> </a:t>
            </a:r>
            <a:r>
              <a:rPr lang="ru-RU" b="1" dirty="0" err="1"/>
              <a:t>Management</a:t>
            </a:r>
            <a:r>
              <a:rPr lang="ru-RU" b="1" dirty="0"/>
              <a:t> </a:t>
            </a:r>
            <a:r>
              <a:rPr lang="ru-RU" dirty="0"/>
              <a:t>(IAM) для создания для создания пользователей и управления их доступом, </a:t>
            </a:r>
            <a:r>
              <a:rPr lang="ru-RU" b="1" dirty="0"/>
              <a:t>списки контроля доступа</a:t>
            </a:r>
            <a:r>
              <a:rPr lang="ru-RU" dirty="0"/>
              <a:t> (ACL) для предоставления доступа к отдельным объектам авторизованным пользователям, </a:t>
            </a:r>
            <a:r>
              <a:rPr lang="ru-RU" b="1" dirty="0"/>
              <a:t>политики корзины</a:t>
            </a:r>
            <a:r>
              <a:rPr lang="ru-RU" dirty="0"/>
              <a:t> для настройки разрешений для всех объектов в одной корзине S3, </a:t>
            </a:r>
            <a:r>
              <a:rPr lang="ru-RU" b="1" dirty="0"/>
              <a:t>точки доступа S3</a:t>
            </a:r>
            <a:r>
              <a:rPr lang="ru-RU" dirty="0"/>
              <a:t> для упрощения управления доступом к наборам общих данных путем создания точек доступа с именами и разрешениями для каждого приложения или набора приложений и </a:t>
            </a:r>
            <a:r>
              <a:rPr lang="ru-RU" b="1" dirty="0"/>
              <a:t>аутентификация строки запроса</a:t>
            </a:r>
            <a:r>
              <a:rPr lang="ru-RU" dirty="0"/>
              <a:t> для предоставления временного доступа другим пользователям с помощью временных URL-адресов</a:t>
            </a:r>
            <a:r>
              <a:rPr lang="ru-RU" dirty="0" smtClean="0"/>
              <a:t>.</a:t>
            </a:r>
          </a:p>
          <a:p>
            <a:r>
              <a:rPr lang="ru-RU" dirty="0" err="1"/>
              <a:t>Amazon</a:t>
            </a:r>
            <a:r>
              <a:rPr lang="ru-RU" dirty="0"/>
              <a:t> S3 также поддерживает </a:t>
            </a:r>
            <a:r>
              <a:rPr lang="ru-RU" b="1" dirty="0"/>
              <a:t>журналы аудита</a:t>
            </a:r>
            <a:r>
              <a:rPr lang="ru-RU" dirty="0"/>
              <a:t>, которые содержат запросы к ресурсам S3 для обеспечения полной визуализации действий пользователей и данных, которые они запрашивают.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5523412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339</TotalTime>
  <Words>1141</Words>
  <Application>Microsoft Office PowerPoint</Application>
  <PresentationFormat>Широкоэкранный</PresentationFormat>
  <Paragraphs>201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5" baseType="lpstr">
      <vt:lpstr>Arial</vt:lpstr>
      <vt:lpstr>Trebuchet MS</vt:lpstr>
      <vt:lpstr>Берлин</vt:lpstr>
      <vt:lpstr>S3</vt:lpstr>
      <vt:lpstr>S3</vt:lpstr>
      <vt:lpstr>Для чего подходит</vt:lpstr>
      <vt:lpstr>Возможности Amazon S3</vt:lpstr>
      <vt:lpstr>Управление хранилищем</vt:lpstr>
      <vt:lpstr>Мониторинг хранилища</vt:lpstr>
      <vt:lpstr>S3 Storage Lens</vt:lpstr>
      <vt:lpstr>S3 Storage Class Analysis</vt:lpstr>
      <vt:lpstr>Управление доступом</vt:lpstr>
      <vt:lpstr>Безопасность</vt:lpstr>
      <vt:lpstr>S3 Object Lambda</vt:lpstr>
      <vt:lpstr>Запросы к данным без извлечения</vt:lpstr>
      <vt:lpstr>Производительность</vt:lpstr>
      <vt:lpstr>Согласованность</vt:lpstr>
      <vt:lpstr>Amazon S3 Standard (S3 Standard) </vt:lpstr>
      <vt:lpstr>S3 Intelligent-Tiering</vt:lpstr>
      <vt:lpstr>Amazon S3 Standard-Infrequent Access (S3 Standard-IA) </vt:lpstr>
      <vt:lpstr>Amazon S3 One Zone-Infrequent Access (S3 One Zone-IA) </vt:lpstr>
      <vt:lpstr>Amazon S3 Glacier (S3 Glacier) </vt:lpstr>
      <vt:lpstr>Amazon S3 Glacier Deep Archive (S3 Glacier Deep Archive) </vt:lpstr>
      <vt:lpstr>S3 on Outposts</vt:lpstr>
      <vt:lpstr>Производительность классов хранилища S3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S3</dc:title>
  <dc:creator>Учетная запись Майкрософт</dc:creator>
  <cp:lastModifiedBy>Учетная запись Майкрософт</cp:lastModifiedBy>
  <cp:revision>18</cp:revision>
  <dcterms:created xsi:type="dcterms:W3CDTF">2021-04-07T18:24:39Z</dcterms:created>
  <dcterms:modified xsi:type="dcterms:W3CDTF">2021-04-08T00:04:01Z</dcterms:modified>
</cp:coreProperties>
</file>