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6"/>
  </p:notesMasterIdLst>
  <p:sldIdLst>
    <p:sldId id="304" r:id="rId2"/>
    <p:sldId id="305" r:id="rId3"/>
    <p:sldId id="306" r:id="rId4"/>
    <p:sldId id="307" r:id="rId5"/>
    <p:sldId id="309" r:id="rId6"/>
    <p:sldId id="310" r:id="rId7"/>
    <p:sldId id="312" r:id="rId8"/>
    <p:sldId id="313" r:id="rId9"/>
    <p:sldId id="311" r:id="rId10"/>
    <p:sldId id="314" r:id="rId11"/>
    <p:sldId id="315" r:id="rId12"/>
    <p:sldId id="308" r:id="rId13"/>
    <p:sldId id="316" r:id="rId14"/>
    <p:sldId id="266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oboto Medium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1B0646-0FCF-46BA-B15D-D029E7C8043B}">
  <a:tblStyle styleId="{391B0646-0FCF-46BA-B15D-D029E7C8043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 type="tx">
  <p:cSld name="TITLE_AND_BODY">
    <p:bg>
      <p:bgPr>
        <a:solidFill>
          <a:srgbClr val="19344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95300" y="1710575"/>
            <a:ext cx="7553400" cy="21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4062450" y="691475"/>
            <a:ext cx="1019100" cy="1019100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825150" y="4084163"/>
            <a:ext cx="74937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A5B7C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 slide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795448" y="21359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sz="1800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title" idx="2"/>
          </p:nvPr>
        </p:nvSpPr>
        <p:spPr>
          <a:xfrm>
            <a:off x="795300" y="2632400"/>
            <a:ext cx="2358300" cy="23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 idx="3"/>
          </p:nvPr>
        </p:nvSpPr>
        <p:spPr>
          <a:xfrm>
            <a:off x="3543711" y="21359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sz="1800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 idx="4"/>
          </p:nvPr>
        </p:nvSpPr>
        <p:spPr>
          <a:xfrm>
            <a:off x="3543638" y="2632400"/>
            <a:ext cx="2358300" cy="23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 idx="5"/>
          </p:nvPr>
        </p:nvSpPr>
        <p:spPr>
          <a:xfrm>
            <a:off x="6292048" y="21359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sz="1800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 idx="6"/>
          </p:nvPr>
        </p:nvSpPr>
        <p:spPr>
          <a:xfrm>
            <a:off x="6291975" y="2632400"/>
            <a:ext cx="2358300" cy="23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  <p:cxnSp>
        <p:nvCxnSpPr>
          <p:cNvPr id="43" name="Google Shape;43;p8"/>
          <p:cNvCxnSpPr/>
          <p:nvPr/>
        </p:nvCxnSpPr>
        <p:spPr>
          <a:xfrm>
            <a:off x="3363029" y="2443344"/>
            <a:ext cx="0" cy="13911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" name="Google Shape;44;p8"/>
          <p:cNvCxnSpPr/>
          <p:nvPr/>
        </p:nvCxnSpPr>
        <p:spPr>
          <a:xfrm>
            <a:off x="6082548" y="2443344"/>
            <a:ext cx="0" cy="13911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8"/>
          <p:cNvSpPr txBox="1">
            <a:spLocks noGrp="1"/>
          </p:cNvSpPr>
          <p:nvPr>
            <p:ph type="title" idx="7"/>
          </p:nvPr>
        </p:nvSpPr>
        <p:spPr>
          <a:xfrm>
            <a:off x="1202925" y="466625"/>
            <a:ext cx="673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3000"/>
              <a:buFont typeface="Roboto"/>
              <a:buNone/>
              <a:defRPr sz="30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 4">
  <p:cSld name="CUSTOM_12_4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2"/>
          <p:cNvGrpSpPr/>
          <p:nvPr/>
        </p:nvGrpSpPr>
        <p:grpSpPr>
          <a:xfrm>
            <a:off x="3783969" y="-23750"/>
            <a:ext cx="5375861" cy="5177700"/>
            <a:chOff x="3768189" y="-23750"/>
            <a:chExt cx="5375861" cy="5177700"/>
          </a:xfrm>
        </p:grpSpPr>
        <p:sp>
          <p:nvSpPr>
            <p:cNvPr id="74" name="Google Shape;74;p12"/>
            <p:cNvSpPr/>
            <p:nvPr/>
          </p:nvSpPr>
          <p:spPr>
            <a:xfrm>
              <a:off x="4148450" y="-23750"/>
              <a:ext cx="4995600" cy="5177700"/>
            </a:xfrm>
            <a:prstGeom prst="rect">
              <a:avLst/>
            </a:prstGeom>
            <a:solidFill>
              <a:srgbClr val="193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2"/>
            <p:cNvSpPr/>
            <p:nvPr/>
          </p:nvSpPr>
          <p:spPr>
            <a:xfrm rot="-5400000">
              <a:off x="3510939" y="349631"/>
              <a:ext cx="902400" cy="387900"/>
            </a:xfrm>
            <a:prstGeom prst="triangle">
              <a:avLst>
                <a:gd name="adj" fmla="val 50000"/>
              </a:avLst>
            </a:prstGeom>
            <a:solidFill>
              <a:srgbClr val="193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5083800" y="206100"/>
            <a:ext cx="3638400" cy="12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5083800" y="1488100"/>
            <a:ext cx="3638400" cy="30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  <a:def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23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  <a:def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●"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○"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■"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">
  <p:cSld name="BIG_NUMBER">
    <p:bg>
      <p:bgPr>
        <a:solidFill>
          <a:srgbClr val="3E606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2"/>
          </p:nvPr>
        </p:nvSpPr>
        <p:spPr>
          <a:xfrm>
            <a:off x="867300" y="2978525"/>
            <a:ext cx="74094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 1">
  <p:cSld name="BIG_NUMBER_1">
    <p:bg>
      <p:bgPr>
        <a:solidFill>
          <a:srgbClr val="3E606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867300" y="2978525"/>
            <a:ext cx="74094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title" idx="2"/>
          </p:nvPr>
        </p:nvSpPr>
        <p:spPr>
          <a:xfrm>
            <a:off x="930100" y="981525"/>
            <a:ext cx="7283700" cy="19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1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CUSTOM_1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795300" y="388150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8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with text">
  <p:cSld name="CUSTOM_15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227550" y="297175"/>
            <a:ext cx="868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>
                <a:solidFill>
                  <a:srgbClr val="1934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5340273" y="1175975"/>
            <a:ext cx="3095100" cy="14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2"/>
          </p:nvPr>
        </p:nvSpPr>
        <p:spPr>
          <a:xfrm>
            <a:off x="5340273" y="3191751"/>
            <a:ext cx="3095100" cy="14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95300" y="695225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Medium"/>
              <a:buNone/>
              <a:defRPr sz="2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85225" y="1668825"/>
            <a:ext cx="6402900" cy="26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8" r:id="rId3"/>
    <p:sldLayoutId id="2147483662" r:id="rId4"/>
    <p:sldLayoutId id="2147483663" r:id="rId5"/>
    <p:sldLayoutId id="2147483664" r:id="rId6"/>
    <p:sldLayoutId id="214748366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imo RPA">
            <a:extLst>
              <a:ext uri="{FF2B5EF4-FFF2-40B4-BE49-F238E27FC236}">
                <a16:creationId xmlns:a16="http://schemas.microsoft.com/office/drawing/2014/main" id="{3C923B9C-2E90-644D-30AB-4543A83ED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400" y="-222478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408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63CF8A1F-5529-69DE-FADA-98913743C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8150"/>
            <a:ext cx="91440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026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6AB82413-CA70-5E39-FE52-83EE7EECF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8688"/>
            <a:ext cx="91440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500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9DD18-CB32-91F6-FC69-6F43784D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550" y="297175"/>
            <a:ext cx="3585994" cy="572700"/>
          </a:xfrm>
        </p:spPr>
        <p:txBody>
          <a:bodyPr/>
          <a:lstStyle/>
          <a:p>
            <a:r>
              <a:rPr lang="ru-RU" dirty="0"/>
              <a:t>Достоинства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2B6B99-708D-3614-DDBF-EDFB657E6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798" y="1190150"/>
            <a:ext cx="3095100" cy="320463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3">
                    <a:lumMod val="75000"/>
                  </a:schemeClr>
                </a:solidFill>
              </a:rPr>
              <a:t>Встроенный отладчик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3">
                    <a:lumMod val="75000"/>
                  </a:schemeClr>
                </a:solidFill>
              </a:rPr>
              <a:t>Интеграция с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GIT</a:t>
            </a:r>
            <a:endParaRPr lang="ru-RU" sz="16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3">
                    <a:lumMod val="75000"/>
                  </a:schemeClr>
                </a:solidFill>
              </a:rPr>
              <a:t>Встроенный оркестратор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3">
                    <a:lumMod val="75000"/>
                  </a:schemeClr>
                </a:solidFill>
              </a:rPr>
              <a:t>Наличие академии для обучения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RPA</a:t>
            </a:r>
            <a:endParaRPr lang="ru-RU" sz="16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3">
                    <a:lumMod val="75000"/>
                  </a:schemeClr>
                </a:solidFill>
              </a:rPr>
              <a:t>Единая точка управления роботами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3">
                    <a:lumMod val="75000"/>
                  </a:schemeClr>
                </a:solidFill>
              </a:rPr>
              <a:t>Возможность «изолировать» группы роботов друг от друга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5D8A4C1-38AD-C3DC-A11D-D28702C7F84B}"/>
              </a:ext>
            </a:extLst>
          </p:cNvPr>
          <p:cNvSpPr txBox="1">
            <a:spLocks/>
          </p:cNvSpPr>
          <p:nvPr/>
        </p:nvSpPr>
        <p:spPr>
          <a:xfrm>
            <a:off x="4994480" y="297175"/>
            <a:ext cx="358599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Medium"/>
              <a:buNone/>
              <a:defRPr sz="2400" b="0" i="0" u="none" strike="noStrike" cap="none">
                <a:solidFill>
                  <a:srgbClr val="19344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rgbClr val="19344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rgbClr val="19344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rgbClr val="19344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rgbClr val="19344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rgbClr val="19344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rgbClr val="19344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rgbClr val="19344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rgbClr val="19344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ru-RU" dirty="0"/>
              <a:t>Недостатки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F362F7E0-908E-C173-DBEE-64D162377274}"/>
              </a:ext>
            </a:extLst>
          </p:cNvPr>
          <p:cNvSpPr txBox="1">
            <a:spLocks/>
          </p:cNvSpPr>
          <p:nvPr/>
        </p:nvSpPr>
        <p:spPr>
          <a:xfrm>
            <a:off x="5239927" y="1190149"/>
            <a:ext cx="3095100" cy="3204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14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16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500"/>
              <a:buFont typeface="Roboto"/>
              <a:buNone/>
              <a:defRPr sz="15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500"/>
              <a:buFont typeface="Roboto"/>
              <a:buNone/>
              <a:defRPr sz="15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300"/>
              <a:buFont typeface="Roboto"/>
              <a:buNone/>
              <a:defRPr sz="13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300"/>
              <a:buFont typeface="Roboto"/>
              <a:buNone/>
              <a:defRPr sz="13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3">
                    <a:lumMod val="75000"/>
                  </a:schemeClr>
                </a:solidFill>
              </a:rPr>
              <a:t>Не выявлены</a:t>
            </a:r>
          </a:p>
        </p:txBody>
      </p:sp>
    </p:spTree>
    <p:extLst>
      <p:ext uri="{BB962C8B-B14F-4D97-AF65-F5344CB8AC3E}">
        <p14:creationId xmlns:p14="http://schemas.microsoft.com/office/powerpoint/2010/main" val="3508546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688D0-FC7D-0137-6A2E-B385A98A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Рейтинг российских </a:t>
            </a:r>
            <a:r>
              <a:rPr lang="en-US" dirty="0"/>
              <a:t>RPA</a:t>
            </a:r>
            <a:r>
              <a:rPr lang="ru-RU" dirty="0"/>
              <a:t> за 2020 год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95FDC1C-22C7-6075-5A48-D8AE0C5D3318}"/>
              </a:ext>
            </a:extLst>
          </p:cNvPr>
          <p:cNvSpPr txBox="1">
            <a:spLocks/>
          </p:cNvSpPr>
          <p:nvPr/>
        </p:nvSpPr>
        <p:spPr>
          <a:xfrm>
            <a:off x="5890438" y="4437830"/>
            <a:ext cx="3050142" cy="38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Medium"/>
              <a:buNone/>
              <a:defRPr sz="2800" b="1" i="0" u="none" strike="noStrike" cap="none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400" b="1" i="0" u="none" strike="noStrike" cap="none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400" b="1" i="0" u="none" strike="noStrike" cap="none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400" b="1" i="0" u="none" strike="noStrike" cap="none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400" b="1" i="0" u="none" strike="noStrike" cap="none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400" b="1" i="0" u="none" strike="noStrike" cap="none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400" b="1" i="0" u="none" strike="noStrike" cap="none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400" b="1" i="0" u="none" strike="noStrike" cap="none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400" b="1" i="0" u="none" strike="noStrike" cap="none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600" b="0" i="1" dirty="0"/>
              <a:t>Источник: </a:t>
            </a:r>
            <a:r>
              <a:rPr lang="en-US" sz="1600" b="0" i="1" dirty="0"/>
              <a:t>Market.Cnews.ru</a:t>
            </a:r>
            <a:endParaRPr lang="ru-RU" sz="1600" b="0" i="1" dirty="0"/>
          </a:p>
        </p:txBody>
      </p:sp>
      <p:graphicFrame>
        <p:nvGraphicFramePr>
          <p:cNvPr id="10" name="Google Shape;5191;p46">
            <a:extLst>
              <a:ext uri="{FF2B5EF4-FFF2-40B4-BE49-F238E27FC236}">
                <a16:creationId xmlns:a16="http://schemas.microsoft.com/office/drawing/2014/main" id="{61AB5187-AAE6-BBFF-90D6-EB27455598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3703200"/>
              </p:ext>
            </p:extLst>
          </p:nvPr>
        </p:nvGraphicFramePr>
        <p:xfrm>
          <a:off x="1899684" y="1090281"/>
          <a:ext cx="5344632" cy="2962938"/>
        </p:xfrm>
        <a:graphic>
          <a:graphicData uri="http://schemas.openxmlformats.org/drawingml/2006/table">
            <a:tbl>
              <a:tblPr>
                <a:noFill/>
                <a:tableStyleId>{391B0646-0FCF-46BA-B15D-D029E7C8043B}</a:tableStyleId>
              </a:tblPr>
              <a:tblGrid>
                <a:gridCol w="1293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1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8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b="1" u="none" strike="noStrike" cap="none" dirty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Место</a:t>
                      </a:r>
                      <a:endParaRPr sz="1400" b="1" u="none" strike="noStrike" cap="none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E60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RPA </a:t>
                      </a:r>
                      <a:r>
                        <a:rPr lang="ru-RU" sz="1400" b="1" u="none" strike="noStrike" cap="none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система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B7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8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b="1" u="none" strike="noStrike" cap="none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b="1" u="none" strike="noStrike" cap="none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344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Roomy Bots (CSBI)</a:t>
                      </a:r>
                      <a:endParaRPr sz="14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8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b="1" u="none" strike="noStrike" cap="none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400" b="1" u="none" strike="noStrike" cap="none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344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Primo</a:t>
                      </a:r>
                      <a:r>
                        <a:rPr lang="es" sz="14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RPA</a:t>
                      </a:r>
                      <a:endParaRPr sz="14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8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b="1" u="none" strike="noStrike" cap="none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344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PIX RPA Platform</a:t>
                      </a:r>
                      <a:endParaRPr sz="14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942730"/>
                  </a:ext>
                </a:extLst>
              </a:tr>
              <a:tr h="4938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b="1" u="none" strike="noStrike" cap="none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344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ELMA</a:t>
                      </a:r>
                      <a:endParaRPr sz="14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074890"/>
                  </a:ext>
                </a:extLst>
              </a:tr>
              <a:tr h="4938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b="1" u="none" strike="noStrike" cap="none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344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Robin</a:t>
                      </a:r>
                      <a:endParaRPr sz="14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096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>
            <a:spLocks noGrp="1"/>
          </p:cNvSpPr>
          <p:nvPr>
            <p:ph type="title" idx="2"/>
          </p:nvPr>
        </p:nvSpPr>
        <p:spPr>
          <a:xfrm>
            <a:off x="930150" y="1144558"/>
            <a:ext cx="7283700" cy="19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</a:pPr>
            <a:r>
              <a:rPr lang="ru-RU" sz="5400" dirty="0"/>
              <a:t>Спасибо за внимание</a:t>
            </a:r>
            <a:endParaRPr sz="5400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4F65B6CE-BD54-F634-47A2-10E55AC17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9852" y="304342"/>
            <a:ext cx="4309730" cy="3078000"/>
          </a:xfrm>
        </p:spPr>
        <p:txBody>
          <a:bodyPr/>
          <a:lstStyle/>
          <a:p>
            <a:pPr marL="127000" indent="0">
              <a:buNone/>
            </a:pPr>
            <a:r>
              <a:rPr lang="ru-RU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Программная платформа роботизации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Primo RPA</a:t>
            </a:r>
            <a:r>
              <a:rPr lang="ru-RU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разработана российской компанией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Rondem</a:t>
            </a:r>
            <a:r>
              <a:rPr lang="ru-RU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которая выполняет проекты в области построения систем управления ИТ, организации процессов разработки и тестирования ПО. </a:t>
            </a:r>
            <a:endParaRPr lang="ru-RU" sz="1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050" name="Picture 2" descr="PRIMO RPA - Цифровой маркетплейс">
            <a:extLst>
              <a:ext uri="{FF2B5EF4-FFF2-40B4-BE49-F238E27FC236}">
                <a16:creationId xmlns:a16="http://schemas.microsoft.com/office/drawing/2014/main" id="{526F39FB-AA29-00AB-7DB1-3F7BAC29D2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71" b="20702"/>
          <a:stretch/>
        </p:blipFill>
        <p:spPr bwMode="auto">
          <a:xfrm>
            <a:off x="198928" y="1582921"/>
            <a:ext cx="3808530" cy="197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Текст 2">
            <a:extLst>
              <a:ext uri="{FF2B5EF4-FFF2-40B4-BE49-F238E27FC236}">
                <a16:creationId xmlns:a16="http://schemas.microsoft.com/office/drawing/2014/main" id="{61598A42-CC46-6520-79E5-671E9E2CDD30}"/>
              </a:ext>
            </a:extLst>
          </p:cNvPr>
          <p:cNvSpPr txBox="1">
            <a:spLocks/>
          </p:cNvSpPr>
          <p:nvPr/>
        </p:nvSpPr>
        <p:spPr>
          <a:xfrm>
            <a:off x="4572000" y="3147237"/>
            <a:ext cx="4309730" cy="1691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27000" indent="0">
              <a:buNone/>
            </a:pPr>
            <a:r>
              <a:rPr lang="ru-R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Требования к ПО:</a:t>
            </a:r>
          </a:p>
          <a:p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Microsoft Windows 7 </a:t>
            </a:r>
            <a:r>
              <a:rPr lang="ru-R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 выше</a:t>
            </a:r>
          </a:p>
          <a:p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Microsoft .NET Framework 4.6.1</a:t>
            </a:r>
          </a:p>
          <a:p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Microsoft Visual C++ Runtime 14</a:t>
            </a:r>
          </a:p>
          <a:p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Windows PowerShell</a:t>
            </a:r>
            <a:endParaRPr lang="ru-RU" sz="1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66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98BC7-ED80-F8D5-6573-E5FE2CC12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99" y="1763030"/>
            <a:ext cx="2358300" cy="380160"/>
          </a:xfrm>
        </p:spPr>
        <p:txBody>
          <a:bodyPr/>
          <a:lstStyle/>
          <a:p>
            <a:r>
              <a:rPr lang="ru-RU" sz="1600" i="0" dirty="0">
                <a:solidFill>
                  <a:schemeClr val="accent3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Работа с </a:t>
            </a:r>
            <a:r>
              <a:rPr lang="en-US" sz="1600" i="0" dirty="0">
                <a:solidFill>
                  <a:schemeClr val="accent3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GUI</a:t>
            </a:r>
            <a:endParaRPr lang="ru-RU" sz="1600" dirty="0">
              <a:solidFill>
                <a:schemeClr val="accent3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A75A7B4-1B2E-91E6-D97D-A5DBFEF7929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59858" y="2279710"/>
            <a:ext cx="2358300" cy="1941134"/>
          </a:xfrm>
        </p:spPr>
        <p:txBody>
          <a:bodyPr/>
          <a:lstStyle/>
          <a:p>
            <a:r>
              <a:rPr lang="ru-RU" sz="1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UI Explorer для поиска компонентов приложения, поддержка «толстых» и «тонких» клиентов, поддержка </a:t>
            </a:r>
            <a:r>
              <a:rPr lang="ru-RU" sz="14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Android</a:t>
            </a:r>
            <a:r>
              <a:rPr lang="ru-RU" sz="1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запись действий при помощи рекордера. Кроме этого — обширный инструментарий для работы с </a:t>
            </a:r>
            <a:r>
              <a:rPr lang="ru-RU" sz="14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web</a:t>
            </a:r>
            <a:r>
              <a:rPr lang="ru-RU" sz="1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-сервисами и службами очередей.</a:t>
            </a:r>
            <a:endParaRPr lang="ru-RU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7D4436D-1104-CC4F-0751-ABA9D0474A3F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3418237" y="1580394"/>
            <a:ext cx="2538217" cy="572700"/>
          </a:xfrm>
        </p:spPr>
        <p:txBody>
          <a:bodyPr/>
          <a:lstStyle/>
          <a:p>
            <a:r>
              <a:rPr lang="ru-RU" sz="1600" i="0" dirty="0">
                <a:solidFill>
                  <a:schemeClr val="accent3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Интеграция с 1С</a:t>
            </a:r>
            <a:endParaRPr lang="ru-RU" sz="1600" dirty="0">
              <a:solidFill>
                <a:schemeClr val="accent3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F602AC2-0833-27E9-7FD4-67CF8C49E468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3508196" y="2279710"/>
            <a:ext cx="2358300" cy="1941134"/>
          </a:xfrm>
        </p:spPr>
        <p:txBody>
          <a:bodyPr/>
          <a:lstStyle/>
          <a:p>
            <a:r>
              <a:rPr lang="ru-RU" sz="1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взаимодействие с таблицами, календарями и многим другим при помощи компонентов, интеграция из «коробки» с 1С и приложениями MS Office.</a:t>
            </a:r>
            <a:endParaRPr lang="ru-RU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4D09C71F-0A6C-DCB7-38C2-458FB80632A7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6256533" y="1750997"/>
            <a:ext cx="2358300" cy="380160"/>
          </a:xfrm>
        </p:spPr>
        <p:txBody>
          <a:bodyPr/>
          <a:lstStyle/>
          <a:p>
            <a:r>
              <a:rPr lang="ru-RU" sz="1600" i="0" dirty="0">
                <a:solidFill>
                  <a:schemeClr val="accent3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Готовые компоненты</a:t>
            </a:r>
            <a:endParaRPr lang="ru-RU" sz="1600" dirty="0">
              <a:solidFill>
                <a:schemeClr val="accent3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468EA4A-8E5B-55F6-6E57-C6056BB79138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6256533" y="2279710"/>
            <a:ext cx="2358300" cy="1941134"/>
          </a:xfrm>
        </p:spPr>
        <p:txBody>
          <a:bodyPr/>
          <a:lstStyle/>
          <a:p>
            <a:r>
              <a:rPr lang="ru-RU" b="0" i="0" dirty="0">
                <a:solidFill>
                  <a:srgbClr val="212529"/>
                </a:solidFill>
                <a:effectLst/>
                <a:latin typeface="Rubik"/>
              </a:rPr>
              <a:t> </a:t>
            </a:r>
            <a:r>
              <a:rPr lang="ru-RU" sz="1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возможность проверки сведений на сайтах государственных органов, оптимизация работы и управления СУБД</a:t>
            </a:r>
            <a:endParaRPr lang="ru-RU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3C8A0825-0978-5F79-506E-C74229AC6C9B}"/>
              </a:ext>
            </a:extLst>
          </p:cNvPr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r>
              <a:rPr lang="ru-RU" dirty="0"/>
              <a:t>Основные ключевые возможности</a:t>
            </a:r>
          </a:p>
        </p:txBody>
      </p:sp>
    </p:spTree>
    <p:extLst>
      <p:ext uri="{BB962C8B-B14F-4D97-AF65-F5344CB8AC3E}">
        <p14:creationId xmlns:p14="http://schemas.microsoft.com/office/powerpoint/2010/main" val="266287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98BC7-ED80-F8D5-6573-E5FE2CC12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38" y="1772934"/>
            <a:ext cx="3085399" cy="380160"/>
          </a:xfrm>
        </p:spPr>
        <p:txBody>
          <a:bodyPr/>
          <a:lstStyle/>
          <a:p>
            <a:r>
              <a:rPr lang="ru-RU" sz="1600" i="0" dirty="0">
                <a:solidFill>
                  <a:schemeClr val="accent3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Наличие Студии аналитики</a:t>
            </a:r>
            <a:endParaRPr lang="ru-RU" sz="1600" dirty="0">
              <a:solidFill>
                <a:schemeClr val="accent3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A75A7B4-1B2E-91E6-D97D-A5DBFEF7929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59858" y="2279710"/>
            <a:ext cx="2358300" cy="1941134"/>
          </a:xfrm>
        </p:spPr>
        <p:txBody>
          <a:bodyPr/>
          <a:lstStyle/>
          <a:p>
            <a:r>
              <a:rPr lang="ru-RU" sz="1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позволяет облегчить обследование процессов и суммарно сократить затраты на роботизацию процессов на 20-30%</a:t>
            </a:r>
            <a:endParaRPr lang="ru-RU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7D4436D-1104-CC4F-0751-ABA9D0474A3F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3418237" y="1580394"/>
            <a:ext cx="2538217" cy="572700"/>
          </a:xfrm>
        </p:spPr>
        <p:txBody>
          <a:bodyPr/>
          <a:lstStyle/>
          <a:p>
            <a:r>
              <a:rPr lang="ru-RU" sz="16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Интеллектуальность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F602AC2-0833-27E9-7FD4-67CF8C49E468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3508196" y="2279710"/>
            <a:ext cx="2358300" cy="1941134"/>
          </a:xfrm>
        </p:spPr>
        <p:txBody>
          <a:bodyPr/>
          <a:lstStyle/>
          <a:p>
            <a:r>
              <a:rPr lang="ru-RU" sz="1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встроенные функции анализа скан-копий (OCR), работа с PDF</a:t>
            </a:r>
            <a:endParaRPr lang="ru-RU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4D09C71F-0A6C-DCB7-38C2-458FB80632A7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6154386" y="1772934"/>
            <a:ext cx="2887467" cy="380160"/>
          </a:xfrm>
        </p:spPr>
        <p:txBody>
          <a:bodyPr/>
          <a:lstStyle/>
          <a:p>
            <a:r>
              <a:rPr lang="ru-RU" sz="1600" i="0" dirty="0">
                <a:solidFill>
                  <a:schemeClr val="accent3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Собственные компоненты</a:t>
            </a:r>
            <a:endParaRPr lang="ru-RU" sz="1600" dirty="0">
              <a:solidFill>
                <a:schemeClr val="accent3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468EA4A-8E5B-55F6-6E57-C6056BB79138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6256533" y="2279710"/>
            <a:ext cx="2358300" cy="1941134"/>
          </a:xfrm>
        </p:spPr>
        <p:txBody>
          <a:bodyPr/>
          <a:lstStyle/>
          <a:p>
            <a:r>
              <a:rPr lang="ru-RU" b="0" i="0" dirty="0">
                <a:solidFill>
                  <a:srgbClr val="212529"/>
                </a:solidFill>
                <a:effectLst/>
                <a:latin typeface="Rubik"/>
              </a:rPr>
              <a:t> </a:t>
            </a:r>
            <a:r>
              <a:rPr lang="ru-RU" sz="1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использование 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Python, C#</a:t>
            </a:r>
            <a:r>
              <a:rPr lang="ru-RU" sz="1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и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JavaScript</a:t>
            </a:r>
            <a:r>
              <a:rPr lang="ru-RU" sz="1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для разработки собственных компонентов</a:t>
            </a:r>
            <a:endParaRPr lang="ru-RU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3C8A0825-0978-5F79-506E-C74229AC6C9B}"/>
              </a:ext>
            </a:extLst>
          </p:cNvPr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r>
              <a:rPr lang="ru-RU" dirty="0"/>
              <a:t>Основные ключевые возможности</a:t>
            </a:r>
          </a:p>
        </p:txBody>
      </p:sp>
    </p:spTree>
    <p:extLst>
      <p:ext uri="{BB962C8B-B14F-4D97-AF65-F5344CB8AC3E}">
        <p14:creationId xmlns:p14="http://schemas.microsoft.com/office/powerpoint/2010/main" val="250636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6E579-88E8-CC10-A27B-4ADBA5A1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r>
              <a:rPr lang="en-US" dirty="0"/>
              <a:t>Primo RPA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9979022-98D4-3264-E3EA-BAC55D778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92" y="1226731"/>
            <a:ext cx="8343015" cy="283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26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207C720D-695C-99FA-F8F8-E67E11674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0"/>
            <a:ext cx="82042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017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85544C86-EAE7-2553-B26A-E423928AF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0"/>
            <a:ext cx="73040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2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F797EDF3-4E8D-CB79-B564-DFECC8149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0"/>
            <a:ext cx="7137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351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CF5D6F0-E985-5BA5-B911-5DA38C461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1475"/>
            <a:ext cx="914400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91210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busines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250</Words>
  <Application>Microsoft Office PowerPoint</Application>
  <PresentationFormat>Экран (16:9)</PresentationFormat>
  <Paragraphs>45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Roboto</vt:lpstr>
      <vt:lpstr>Rubik</vt:lpstr>
      <vt:lpstr>Roboto Medium</vt:lpstr>
      <vt:lpstr>Simple business</vt:lpstr>
      <vt:lpstr>Презентация PowerPoint</vt:lpstr>
      <vt:lpstr>Презентация PowerPoint</vt:lpstr>
      <vt:lpstr>Работа с GUI</vt:lpstr>
      <vt:lpstr>Наличие Студии аналитики</vt:lpstr>
      <vt:lpstr>Архитектура Primo RPA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Достоинства</vt:lpstr>
      <vt:lpstr>Рейтинг российских RPA за 2020 год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Primo RPA</dc:title>
  <cp:lastModifiedBy>gaechka</cp:lastModifiedBy>
  <cp:revision>6</cp:revision>
  <dcterms:modified xsi:type="dcterms:W3CDTF">2022-05-24T08:15:36Z</dcterms:modified>
</cp:coreProperties>
</file>