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61" r:id="rId3"/>
    <p:sldId id="257" r:id="rId4"/>
    <p:sldId id="307" r:id="rId5"/>
    <p:sldId id="259" r:id="rId6"/>
    <p:sldId id="305" r:id="rId7"/>
    <p:sldId id="308" r:id="rId8"/>
    <p:sldId id="309" r:id="rId9"/>
    <p:sldId id="310" r:id="rId10"/>
    <p:sldId id="311" r:id="rId11"/>
    <p:sldId id="312" r:id="rId12"/>
    <p:sldId id="313" r:id="rId13"/>
    <p:sldId id="284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Merriweather" panose="00000500000000000000" pitchFamily="2" charset="-52"/>
      <p:regular r:id="rId24"/>
      <p:bold r:id="rId25"/>
      <p:italic r:id="rId26"/>
      <p:boldItalic r:id="rId27"/>
    </p:embeddedFont>
    <p:embeddedFont>
      <p:font typeface="Merriweather Black" panose="00000A00000000000000" pitchFamily="2" charset="-52"/>
      <p:bold r:id="rId28"/>
      <p:boldItalic r:id="rId29"/>
    </p:embeddedFont>
    <p:embeddedFont>
      <p:font typeface="Spectral" panose="020B0604020202020204" charset="-52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F9D344-7EEE-41C7-ACF8-032F2D71DA12}">
  <a:tblStyle styleId="{34F9D344-7EEE-41C7-ACF8-032F2D71DA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32c0d347f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32c0d347f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20" name="Google Shape;120;p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21" name="Google Shape;12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2" name="Google Shape;12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" name="Google Shape;13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32" name="Google Shape;13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0" name="Google Shape;140;p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41" name="Google Shape;14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42" name="Google Shape;14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" name="Google Shape;14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" name="Google Shape;14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" name="Google Shape;14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" name="Google Shape;14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" name="Google Shape;14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" name="Google Shape;14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" name="Google Shape;14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" name="Google Shape;15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1" name="Google Shape;15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Google Shape;15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Google Shape;15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Google Shape;15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0" name="Google Shape;160;p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1" name="Google Shape;16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2" name="Google Shape;16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" name="Google Shape;16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" name="Google Shape;16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" name="Google Shape;16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" name="Google Shape;16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" name="Google Shape;16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" name="Google Shape;16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" name="Google Shape;16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1" name="Google Shape;17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2" name="Google Shape;17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Google Shape;17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Google Shape;17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Google Shape;17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Google Shape;17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7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" name="Google Shape;180;p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1" name="Google Shape;18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" name="Google Shape;18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" name="Google Shape;18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" name="Google Shape;18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" name="Google Shape;18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" name="Google Shape;18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8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8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" name="Google Shape;19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" name="Google Shape;19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19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19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19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19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00" name="Google Shape;200;p4"/>
          <p:cNvSpPr txBox="1">
            <a:spLocks noGrp="1"/>
          </p:cNvSpPr>
          <p:nvPr>
            <p:ph type="title"/>
          </p:nvPr>
        </p:nvSpPr>
        <p:spPr>
          <a:xfrm>
            <a:off x="540000" y="339325"/>
            <a:ext cx="80649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"/>
          <p:cNvSpPr txBox="1">
            <a:spLocks noGrp="1"/>
          </p:cNvSpPr>
          <p:nvPr>
            <p:ph type="body" idx="1"/>
          </p:nvPr>
        </p:nvSpPr>
        <p:spPr>
          <a:xfrm>
            <a:off x="1688600" y="1083525"/>
            <a:ext cx="5772300" cy="74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293" name="Google Shape;293;p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94" name="Google Shape;29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95" name="Google Shape;29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" name="Google Shape;29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" name="Google Shape;29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29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29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30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Google Shape;30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Google Shape;30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30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4" name="Google Shape;30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05" name="Google Shape;30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30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31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3" name="Google Shape;313;p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4" name="Google Shape;31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15" name="Google Shape;31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31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" name="Google Shape;31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" name="Google Shape;31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" name="Google Shape;31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" name="Google Shape;32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" name="Google Shape;32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2" name="Google Shape;32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3" name="Google Shape;32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4" name="Google Shape;32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25" name="Google Shape;32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6" name="Google Shape;32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" name="Google Shape;32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32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" name="Google Shape;33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33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3" name="Google Shape;333;p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34" name="Google Shape;33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35" name="Google Shape;33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" name="Google Shape;33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33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33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34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34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34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34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4" name="Google Shape;34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45" name="Google Shape;34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Google Shape;34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34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35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35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3" name="Google Shape;353;p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54" name="Google Shape;35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55" name="Google Shape;35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35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35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Google Shape;35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Google Shape;36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2" name="Google Shape;36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4" name="Google Shape;36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65" name="Google Shape;36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36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36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36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37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1" name="Google Shape;37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" name="Google Shape;37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373" name="Google Shape;373;p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"/>
          <p:cNvSpPr/>
          <p:nvPr/>
        </p:nvSpPr>
        <p:spPr>
          <a:xfrm>
            <a:off x="540925" y="1457100"/>
            <a:ext cx="8062500" cy="335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6"/>
          <p:cNvGrpSpPr/>
          <p:nvPr/>
        </p:nvGrpSpPr>
        <p:grpSpPr>
          <a:xfrm rot="10800000">
            <a:off x="8266000" y="4308387"/>
            <a:ext cx="702934" cy="664116"/>
            <a:chOff x="5767869" y="4269892"/>
            <a:chExt cx="702934" cy="664116"/>
          </a:xfrm>
        </p:grpSpPr>
        <p:sp>
          <p:nvSpPr>
            <p:cNvPr id="376" name="Google Shape;376;p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flipH="1">
              <a:off x="5767869" y="4693708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 rot="5400000" flipH="1">
            <a:off x="87016" y="1348652"/>
            <a:ext cx="669233" cy="553467"/>
            <a:chOff x="5801569" y="4269892"/>
            <a:chExt cx="669233" cy="553467"/>
          </a:xfrm>
        </p:grpSpPr>
        <p:sp>
          <p:nvSpPr>
            <p:cNvPr id="379" name="Google Shape;379;p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flipH="1">
              <a:off x="5801569" y="4583059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73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Шумова</a:t>
            </a:r>
            <a:r>
              <a:rPr lang="ru-RU" dirty="0"/>
              <a:t> Елизавета, ФИТ 3-1</a:t>
            </a:r>
            <a:endParaRPr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295887" y="1792235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dirty="0"/>
              <a:t>Разработка и внедрение политики безопасности оператора мобильной связи</a:t>
            </a:r>
            <a:endParaRPr sz="3500" dirty="0"/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9EC28-9C3B-D360-6A8B-9295565C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Криптографическая защита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0F929-B96C-FC71-12C6-C110F7E689A1}"/>
              </a:ext>
            </a:extLst>
          </p:cNvPr>
          <p:cNvSpPr txBox="1"/>
          <p:nvPr/>
        </p:nvSpPr>
        <p:spPr>
          <a:xfrm>
            <a:off x="793898" y="1573619"/>
            <a:ext cx="7705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целях обеспечения конфиденциальности информации при ее передаче вне контролируемых зон применяются сертифицированные установленным порядком средства криптографической защиты информации. Информация шифруется с помощью открытого ключа, который доступен всем желающим, а расшифровывается с помощью закрытого ключа, известного только получателю сообщения.</a:t>
            </a:r>
            <a: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25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80C63-47A4-A535-F8D9-7F749F09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Права доступа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0D7BD-78AE-F940-83A2-8EC1968039C3}"/>
              </a:ext>
            </a:extLst>
          </p:cNvPr>
          <p:cNvSpPr txBox="1"/>
          <p:nvPr/>
        </p:nvSpPr>
        <p:spPr>
          <a:xfrm>
            <a:off x="694661" y="1438940"/>
            <a:ext cx="729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целях обеспечения безопасности информационных ресурсов и устойчивого функционирования осуществляется управление доступом пользователей к операционным и прикладным системам, а также сетевому оборудованию. Пользователи наделяются минимальными правами доступа и привилегиями, необходимыми им для выполнения служебных задач. Наделение пользователей правами доступа и привилегиями основывается на установленной в компании формализованной процедуре предоставления прав доступа.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пользователь обеспечивается уникальным персональным идентификатором. Подтверждение подлинности идентификатора (аутентификация) пользователя осуществляется при помощи паролей и/или средств усиленной аутентификации.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3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8D73F-20C5-9D8B-294B-96E67A28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B4A70-CE90-69F2-28D5-47CBF6C04577}"/>
              </a:ext>
            </a:extLst>
          </p:cNvPr>
          <p:cNvSpPr txBox="1"/>
          <p:nvPr/>
        </p:nvSpPr>
        <p:spPr>
          <a:xfrm>
            <a:off x="539500" y="1443128"/>
            <a:ext cx="7987812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1800" algn="just">
              <a:lnSpc>
                <a:spcPct val="106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Политика безопасности — совокупность документированных управленческих решений, направленных на защиту информации и ассоциированных с ней ресурсов. Основная цель политики безопасности – определение технических требований к защите компьютерных систем и сетевой аппаратуры, способы настройки систем администратором с точки зрения их безопасности.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31800" algn="just">
              <a:lnSpc>
                <a:spcPct val="106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политике безопасности нельзя экономить, так как данные, которые могут быть подвержены хищению, копированию или изменению, могут стоить дороже, чем ресурсы, потраченные на её разработку и осуществление.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31800" algn="just">
              <a:lnSpc>
                <a:spcPct val="106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Разработаны технические меры обеспечения безопасности, организационные меры обеспечения безопасности, сетевая безопасность, общие меры предосторожностей.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31800" algn="just">
              <a:lnSpc>
                <a:spcPct val="106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Политика безопасности должна быть разработана так, чтобы её взлом стоил дороже, чем сама информация.­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08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35" y="338847"/>
            <a:ext cx="4609200" cy="22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537218" y="534500"/>
            <a:ext cx="4162709" cy="20372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/>
              <a:t>Спасибо за внимание!</a:t>
            </a:r>
            <a:endParaRPr sz="5000" dirty="0"/>
          </a:p>
        </p:txBody>
      </p:sp>
      <p:grpSp>
        <p:nvGrpSpPr>
          <p:cNvPr id="2990" name="Google Shape;2990;p61"/>
          <p:cNvGrpSpPr/>
          <p:nvPr/>
        </p:nvGrpSpPr>
        <p:grpSpPr>
          <a:xfrm>
            <a:off x="4268262" y="3097316"/>
            <a:ext cx="607895" cy="758777"/>
            <a:chOff x="4314469" y="1612892"/>
            <a:chExt cx="486900" cy="607800"/>
          </a:xfrm>
        </p:grpSpPr>
        <p:sp>
          <p:nvSpPr>
            <p:cNvPr id="2991" name="Google Shape;2991;p61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1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3" name="Google Shape;2993;p61"/>
          <p:cNvGrpSpPr/>
          <p:nvPr/>
        </p:nvGrpSpPr>
        <p:grpSpPr>
          <a:xfrm flipH="1">
            <a:off x="5998888" y="3108451"/>
            <a:ext cx="657135" cy="736509"/>
            <a:chOff x="1690218" y="1609641"/>
            <a:chExt cx="526339" cy="577699"/>
          </a:xfrm>
        </p:grpSpPr>
        <p:sp>
          <p:nvSpPr>
            <p:cNvPr id="2994" name="Google Shape;2994;p61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1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6" name="Google Shape;2996;p61"/>
          <p:cNvGrpSpPr/>
          <p:nvPr/>
        </p:nvGrpSpPr>
        <p:grpSpPr>
          <a:xfrm>
            <a:off x="2487978" y="3108451"/>
            <a:ext cx="657135" cy="736509"/>
            <a:chOff x="1690218" y="1609641"/>
            <a:chExt cx="526339" cy="577699"/>
          </a:xfrm>
        </p:grpSpPr>
        <p:sp>
          <p:nvSpPr>
            <p:cNvPr id="2997" name="Google Shape;2997;p61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1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FD8A494-3582-626C-2EFA-F9AB271F2DE6}"/>
              </a:ext>
            </a:extLst>
          </p:cNvPr>
          <p:cNvSpPr/>
          <p:nvPr/>
        </p:nvSpPr>
        <p:spPr>
          <a:xfrm>
            <a:off x="1722053" y="4068726"/>
            <a:ext cx="5720738" cy="34914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1526099" y="1018994"/>
            <a:ext cx="6344093" cy="2396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Цели: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 допустить распространение информации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Достижение конфиденциальности данных, передаваемых пользователями сети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800" dirty="0">
                <a:latin typeface="Times New Roman" panose="02020603050405020304" pitchFamily="18" charset="0"/>
              </a:rPr>
              <a:t>Защита целостности данных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ru-RU" sz="1800" dirty="0">
              <a:latin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latin typeface="Times New Roman" panose="02020603050405020304" pitchFamily="18" charset="0"/>
              </a:rPr>
              <a:t>Задачи: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800" dirty="0">
                <a:latin typeface="Times New Roman" panose="02020603050405020304" pitchFamily="18" charset="0"/>
              </a:rPr>
              <a:t>Изучение структуры компании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800" dirty="0">
                <a:latin typeface="Times New Roman" panose="02020603050405020304" pitchFamily="18" charset="0"/>
              </a:rPr>
              <a:t>Оценка рисков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800" dirty="0">
                <a:latin typeface="Times New Roman" panose="02020603050405020304" pitchFamily="18" charset="0"/>
              </a:rPr>
              <a:t>Разработка мер по предотвращению рисков</a:t>
            </a:r>
            <a:endParaRPr dirty="0"/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24208" y="389059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4"/>
          <p:cNvSpPr/>
          <p:nvPr/>
        </p:nvSpPr>
        <p:spPr>
          <a:xfrm>
            <a:off x="539125" y="1828250"/>
            <a:ext cx="8064900" cy="222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34"/>
          <p:cNvSpPr txBox="1">
            <a:spLocks noGrp="1"/>
          </p:cNvSpPr>
          <p:nvPr>
            <p:ph type="title"/>
          </p:nvPr>
        </p:nvSpPr>
        <p:spPr>
          <a:xfrm>
            <a:off x="539125" y="288850"/>
            <a:ext cx="8064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Объекты защиты</a:t>
            </a:r>
            <a:endParaRPr dirty="0"/>
          </a:p>
        </p:txBody>
      </p:sp>
      <p:sp>
        <p:nvSpPr>
          <p:cNvPr id="2109" name="Google Shape;2109;p34"/>
          <p:cNvSpPr txBox="1">
            <a:spLocks noGrp="1"/>
          </p:cNvSpPr>
          <p:nvPr>
            <p:ph type="body" idx="1"/>
          </p:nvPr>
        </p:nvSpPr>
        <p:spPr>
          <a:xfrm>
            <a:off x="1276867" y="1031351"/>
            <a:ext cx="6347237" cy="7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Объектами защиты политики безопасности оператора мобильной связи являются рабочие станции, сервер и базы персональных данных абонентов.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10" name="Google Shape;2110;p34"/>
          <p:cNvGraphicFramePr/>
          <p:nvPr>
            <p:extLst>
              <p:ext uri="{D42A27DB-BD31-4B8C-83A1-F6EECF244321}">
                <p14:modId xmlns:p14="http://schemas.microsoft.com/office/powerpoint/2010/main" val="3540974660"/>
              </p:ext>
            </p:extLst>
          </p:nvPr>
        </p:nvGraphicFramePr>
        <p:xfrm>
          <a:off x="539126" y="1760135"/>
          <a:ext cx="8064900" cy="3459300"/>
        </p:xfrm>
        <a:graphic>
          <a:graphicData uri="http://schemas.openxmlformats.org/drawingml/2006/table">
            <a:tbl>
              <a:tblPr>
                <a:noFill/>
                <a:tableStyleId>{34F9D344-7EEE-41C7-ACF8-032F2D71DA12}</a:tableStyleId>
              </a:tblPr>
              <a:tblGrid>
                <a:gridCol w="231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5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Информационно-вычислительная система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400" b="1" dirty="0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Организационно упорядоченная совокупность документов, технических средств и информационных технологий, реализующая информационные процессы.</a:t>
                      </a:r>
                      <a:endParaRPr sz="12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5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Объект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400" b="1" dirty="0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Пассивный компонент системы, хранящий, перерабатывающий, передающий или принимающий информацию.</a:t>
                      </a:r>
                      <a:endParaRPr sz="12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Субъект</a:t>
                      </a:r>
                      <a:endParaRPr sz="14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Активный компонент системы, который может инициировать поток информации.</a:t>
                      </a:r>
                      <a:endParaRPr sz="12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3" name="Google Shape;2113;p34"/>
          <p:cNvSpPr/>
          <p:nvPr/>
        </p:nvSpPr>
        <p:spPr>
          <a:xfrm>
            <a:off x="1519896" y="915773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34"/>
          <p:cNvSpPr/>
          <p:nvPr/>
        </p:nvSpPr>
        <p:spPr>
          <a:xfrm>
            <a:off x="8393257" y="2731433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5" name="Google Shape;2115;p34"/>
          <p:cNvGrpSpPr/>
          <p:nvPr/>
        </p:nvGrpSpPr>
        <p:grpSpPr>
          <a:xfrm>
            <a:off x="7460859" y="1081827"/>
            <a:ext cx="569520" cy="640221"/>
            <a:chOff x="848509" y="2822478"/>
            <a:chExt cx="624748" cy="702228"/>
          </a:xfrm>
        </p:grpSpPr>
        <p:sp>
          <p:nvSpPr>
            <p:cNvPr id="2116" name="Google Shape;2116;p34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263485-98C9-DCB9-84C2-2240E4AA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67" y="618903"/>
            <a:ext cx="7696952" cy="3905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FD3536-0EDB-636F-24BC-2E44BC6C7324}"/>
              </a:ext>
            </a:extLst>
          </p:cNvPr>
          <p:cNvSpPr txBox="1"/>
          <p:nvPr/>
        </p:nvSpPr>
        <p:spPr>
          <a:xfrm>
            <a:off x="2243789" y="177209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>
                <a:latin typeface="Century Gothic" panose="020B0502020202020204" pitchFamily="34" charset="0"/>
              </a:rPr>
              <a:t>Организационная структура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420866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741727" y="1608924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6" name="Google Shape;2156;p36"/>
          <p:cNvGrpSpPr/>
          <p:nvPr/>
        </p:nvGrpSpPr>
        <p:grpSpPr>
          <a:xfrm>
            <a:off x="741727" y="3685031"/>
            <a:ext cx="731519" cy="822961"/>
            <a:chOff x="4314469" y="1612892"/>
            <a:chExt cx="486900" cy="607800"/>
          </a:xfrm>
        </p:grpSpPr>
        <p:sp>
          <p:nvSpPr>
            <p:cNvPr id="2157" name="Google Shape;2157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741727" y="2646977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Угрозы информационной безопасности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560930" y="1560780"/>
            <a:ext cx="6016540" cy="4032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dirty="0"/>
              <a:t>Несанкционированный доступ к информации</a:t>
            </a:r>
            <a:endParaRPr sz="1800" dirty="0"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560929" y="1926486"/>
            <a:ext cx="6104223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Кто-либо, кроме администратора, изменяет информацию и способствует ее утечке</a:t>
            </a:r>
            <a:endParaRPr dirty="0"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1560929" y="2600306"/>
            <a:ext cx="628273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dirty="0"/>
              <a:t>Неисправность технического оборудования и ПО</a:t>
            </a:r>
            <a:endParaRPr sz="1800"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601654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Устаревшее ПО замедляет работу и препятствует качественному хранению и обработке информации</a:t>
            </a:r>
            <a:endParaRPr dirty="0"/>
          </a:p>
        </p:txBody>
      </p:sp>
      <p:sp>
        <p:nvSpPr>
          <p:cNvPr id="2170" name="Google Shape;2170;p36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6282734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dirty="0"/>
              <a:t>Нарушение конфиденциальности</a:t>
            </a:r>
            <a:endParaRPr sz="1800" dirty="0"/>
          </a:p>
        </p:txBody>
      </p:sp>
      <p:sp>
        <p:nvSpPr>
          <p:cNvPr id="2171" name="Google Shape;2171;p36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601654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Информация попадает в руки злоумышленников</a:t>
            </a: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682899" y="1816685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682882" y="2860363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0" name="Google Shape;2180;p36"/>
          <p:cNvSpPr txBox="1">
            <a:spLocks noGrp="1"/>
          </p:cNvSpPr>
          <p:nvPr>
            <p:ph type="title" idx="18"/>
          </p:nvPr>
        </p:nvSpPr>
        <p:spPr>
          <a:xfrm>
            <a:off x="682882" y="3893540"/>
            <a:ext cx="849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36"/>
          <p:cNvSpPr/>
          <p:nvPr/>
        </p:nvSpPr>
        <p:spPr>
          <a:xfrm>
            <a:off x="4400464" y="4641839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2C383-E98E-1E38-C61F-CB0BB2FC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рисков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9692D7D-4AA3-7C5A-F33D-8ACE61BB2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15178"/>
              </p:ext>
            </p:extLst>
          </p:nvPr>
        </p:nvGraphicFramePr>
        <p:xfrm>
          <a:off x="595423" y="1481470"/>
          <a:ext cx="8005676" cy="3345177"/>
        </p:xfrm>
        <a:graphic>
          <a:graphicData uri="http://schemas.openxmlformats.org/drawingml/2006/table">
            <a:tbl>
              <a:tblPr firstRow="1" firstCol="1" bandRow="1">
                <a:tableStyleId>{34F9D344-7EEE-41C7-ACF8-032F2D71DA12}</a:tableStyleId>
              </a:tblPr>
              <a:tblGrid>
                <a:gridCol w="2001205">
                  <a:extLst>
                    <a:ext uri="{9D8B030D-6E8A-4147-A177-3AD203B41FA5}">
                      <a16:colId xmlns:a16="http://schemas.microsoft.com/office/drawing/2014/main" val="2968987768"/>
                    </a:ext>
                  </a:extLst>
                </a:gridCol>
                <a:gridCol w="2001205">
                  <a:extLst>
                    <a:ext uri="{9D8B030D-6E8A-4147-A177-3AD203B41FA5}">
                      <a16:colId xmlns:a16="http://schemas.microsoft.com/office/drawing/2014/main" val="2637373322"/>
                    </a:ext>
                  </a:extLst>
                </a:gridCol>
                <a:gridCol w="2001205">
                  <a:extLst>
                    <a:ext uri="{9D8B030D-6E8A-4147-A177-3AD203B41FA5}">
                      <a16:colId xmlns:a16="http://schemas.microsoft.com/office/drawing/2014/main" val="2033078635"/>
                    </a:ext>
                  </a:extLst>
                </a:gridCol>
                <a:gridCol w="2002061">
                  <a:extLst>
                    <a:ext uri="{9D8B030D-6E8A-4147-A177-3AD203B41FA5}">
                      <a16:colId xmlns:a16="http://schemas.microsoft.com/office/drawing/2014/main" val="3826921280"/>
                    </a:ext>
                  </a:extLst>
                </a:gridCol>
              </a:tblGrid>
              <a:tr h="61917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</a:rPr>
                        <a:t>Описание атаки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Ущерб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Вероятность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Риск</a:t>
                      </a:r>
                      <a:endParaRPr lang="ru-RU" sz="900" kern="100"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(Ущерб </a:t>
                      </a:r>
                      <a:r>
                        <a:rPr lang="en-US" sz="1200" kern="100">
                          <a:effectLst/>
                        </a:rPr>
                        <a:t>x</a:t>
                      </a:r>
                      <a:r>
                        <a:rPr lang="ru-RU" sz="1200" kern="100">
                          <a:effectLst/>
                        </a:rPr>
                        <a:t> Вероятность)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extLst>
                  <a:ext uri="{0D108BD9-81ED-4DB2-BD59-A6C34878D82A}">
                    <a16:rowId xmlns:a16="http://schemas.microsoft.com/office/drawing/2014/main" val="2210841190"/>
                  </a:ext>
                </a:extLst>
              </a:tr>
              <a:tr h="18001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Спам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1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0,4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0,4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extLst>
                  <a:ext uri="{0D108BD9-81ED-4DB2-BD59-A6C34878D82A}">
                    <a16:rowId xmlns:a16="http://schemas.microsoft.com/office/drawing/2014/main" val="2740971572"/>
                  </a:ext>
                </a:extLst>
              </a:tr>
              <a:tr h="71943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</a:rPr>
                        <a:t>Копирование жесткого диска из центрального офиса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3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0,1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0,3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extLst>
                  <a:ext uri="{0D108BD9-81ED-4DB2-BD59-A6C34878D82A}">
                    <a16:rowId xmlns:a16="http://schemas.microsoft.com/office/drawing/2014/main" val="632018225"/>
                  </a:ext>
                </a:extLst>
              </a:tr>
              <a:tr h="36920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Повреждение кабелей связи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3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0,2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0,6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extLst>
                  <a:ext uri="{0D108BD9-81ED-4DB2-BD59-A6C34878D82A}">
                    <a16:rowId xmlns:a16="http://schemas.microsoft.com/office/drawing/2014/main" val="2893541442"/>
                  </a:ext>
                </a:extLst>
              </a:tr>
              <a:tr h="53741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Утечка персональных данных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4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0,1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0,4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extLst>
                  <a:ext uri="{0D108BD9-81ED-4DB2-BD59-A6C34878D82A}">
                    <a16:rowId xmlns:a16="http://schemas.microsoft.com/office/drawing/2014/main" val="973951225"/>
                  </a:ext>
                </a:extLst>
              </a:tr>
              <a:tr h="53741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Нарушение работы базы данных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3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0,1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0,3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extLst>
                  <a:ext uri="{0D108BD9-81ED-4DB2-BD59-A6C34878D82A}">
                    <a16:rowId xmlns:a16="http://schemas.microsoft.com/office/drawing/2014/main" val="3128996793"/>
                  </a:ext>
                </a:extLst>
              </a:tr>
              <a:tr h="18001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Вирусная атака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1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0,2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0,2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extLst>
                  <a:ext uri="{0D108BD9-81ED-4DB2-BD59-A6C34878D82A}">
                    <a16:rowId xmlns:a16="http://schemas.microsoft.com/office/drawing/2014/main" val="549633351"/>
                  </a:ext>
                </a:extLst>
              </a:tr>
              <a:tr h="18001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Итого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>
                          <a:effectLst/>
                        </a:rPr>
                        <a:t> 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00" dirty="0">
                          <a:effectLst/>
                        </a:rPr>
                        <a:t>2,2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extLst>
                  <a:ext uri="{0D108BD9-81ED-4DB2-BD59-A6C34878D82A}">
                    <a16:rowId xmlns:a16="http://schemas.microsoft.com/office/drawing/2014/main" val="2369037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66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0262D-FD0A-C90E-4723-2C5EFE9B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200" y="2303761"/>
            <a:ext cx="4947600" cy="784500"/>
          </a:xfrm>
        </p:spPr>
        <p:txBody>
          <a:bodyPr/>
          <a:lstStyle/>
          <a:p>
            <a:r>
              <a:rPr lang="ru-RU" dirty="0"/>
              <a:t>Разработка мер защиты</a:t>
            </a:r>
          </a:p>
        </p:txBody>
      </p:sp>
    </p:spTree>
    <p:extLst>
      <p:ext uri="{BB962C8B-B14F-4D97-AF65-F5344CB8AC3E}">
        <p14:creationId xmlns:p14="http://schemas.microsoft.com/office/powerpoint/2010/main" val="382930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2EF7F-9A91-76CC-40B7-8C9B9398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b="1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Ф</a:t>
            </a:r>
            <a:r>
              <a:rPr lang="ru-RU" sz="2000" b="1" kern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изическая защита технических средств</a:t>
            </a:r>
            <a:endParaRPr lang="ru-RU" sz="2000" b="1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669E4-8FB2-3E26-36AB-16B33ABE2AF5}"/>
              </a:ext>
            </a:extLst>
          </p:cNvPr>
          <p:cNvSpPr txBox="1"/>
          <p:nvPr/>
        </p:nvSpPr>
        <p:spPr>
          <a:xfrm>
            <a:off x="539500" y="1538177"/>
            <a:ext cx="8061599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1800" algn="just">
              <a:lnSpc>
                <a:spcPct val="106000"/>
              </a:lnSpc>
              <a:spcAft>
                <a:spcPts val="800"/>
              </a:spcAft>
            </a:pP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Серверное оборудование размещается в запираемых шкафах с сигнализацией, располагаемых в специализированных помещениях (серверных), ограничивающих доступ к ним посторонних лиц.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Серверное оборудование и сетевое оборудование размещаются в запираемых шкафах с сигнализацией, располагаемых в специализированных помещениях (серверных), ограничивающих доступ к ним посторонних лиц. Перед утилизацией или передачей в ремонт технических средств выполняется гарантированное удаление информации с них. Кабельные сети прокладываются так, чтобы максимально ограничить несанкционированный доступ к ним. Для защиты от перебоев электричества в эксплуатацию вводятся централизованные системы бесперебойного питания.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31800" algn="just">
              <a:lnSpc>
                <a:spcPct val="106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 в помещения ограничивается средствами контроля и управления доступом.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5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00723-A775-7ADE-D53A-A24A5D7E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от посторонних лиц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DAE58-7D5C-5002-8CB8-5410AF346BD6}"/>
              </a:ext>
            </a:extLst>
          </p:cNvPr>
          <p:cNvSpPr txBox="1"/>
          <p:nvPr/>
        </p:nvSpPr>
        <p:spPr>
          <a:xfrm>
            <a:off x="673395" y="1460206"/>
            <a:ext cx="77972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Функции по администрированию и контролю эксплуатации средств обработки, хранения и передачи информации разделяются и возлагаются на специально выделенных для этого работников. Изменения конфигурации средств обработки и хранения информации, а также изменения сетевой инфраструктуры, конфигурации сетевого оборудования выполняются администратором. Все изменения регистрируются в соответствующих журналах. Самостоятельное изменение конфигурации средств обработки, хранения и передачи информации пользователями запрещено. Использование съемных носителей информации в автоматизированной системе управления технологическими процессами запрещено. Администрирование средств защиты от вредоносного ПО осуществляется системным администратором. </a:t>
            </a:r>
          </a:p>
          <a:p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Категорически запрещается удаленное администрирование.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90358661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651</Words>
  <Application>Microsoft Office PowerPoint</Application>
  <PresentationFormat>Экран (16:9)</PresentationFormat>
  <Paragraphs>82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Calibri</vt:lpstr>
      <vt:lpstr>Times New Roman</vt:lpstr>
      <vt:lpstr>Merriweather Black</vt:lpstr>
      <vt:lpstr>Arial</vt:lpstr>
      <vt:lpstr>Spectral</vt:lpstr>
      <vt:lpstr>Merriweather</vt:lpstr>
      <vt:lpstr>Century Gothic</vt:lpstr>
      <vt:lpstr>Graph Paper Style Thesis by Slidesgo</vt:lpstr>
      <vt:lpstr>Разработка и внедрение политики безопасности оператора мобильной связи</vt:lpstr>
      <vt:lpstr>Презентация PowerPoint</vt:lpstr>
      <vt:lpstr>Объекты защиты</vt:lpstr>
      <vt:lpstr>Презентация PowerPoint</vt:lpstr>
      <vt:lpstr>Угрозы информационной безопасности</vt:lpstr>
      <vt:lpstr>Оценка рисков</vt:lpstr>
      <vt:lpstr>Разработка мер защиты</vt:lpstr>
      <vt:lpstr>Физическая защита технических средств</vt:lpstr>
      <vt:lpstr>Защита от посторонних лиц</vt:lpstr>
      <vt:lpstr>Криптографическая защита</vt:lpstr>
      <vt:lpstr>Права доступа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внедрение политики безопасности оператора мобильной связи</dc:title>
  <cp:lastModifiedBy>gaechka</cp:lastModifiedBy>
  <cp:revision>10</cp:revision>
  <dcterms:modified xsi:type="dcterms:W3CDTF">2022-09-14T06:57:30Z</dcterms:modified>
</cp:coreProperties>
</file>