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89" r:id="rId6"/>
    <p:sldId id="311" r:id="rId7"/>
    <p:sldId id="290" r:id="rId8"/>
    <p:sldId id="292" r:id="rId9"/>
    <p:sldId id="291" r:id="rId10"/>
    <p:sldId id="293" r:id="rId11"/>
    <p:sldId id="312" r:id="rId12"/>
    <p:sldId id="313" r:id="rId13"/>
    <p:sldId id="314" r:id="rId14"/>
    <p:sldId id="315" r:id="rId15"/>
    <p:sldId id="307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28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EE2"/>
    <a:srgbClr val="C6DCC1"/>
    <a:srgbClr val="47B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6920" autoAdjust="0"/>
  </p:normalViewPr>
  <p:slideViewPr>
    <p:cSldViewPr snapToGrid="0">
      <p:cViewPr varScale="1">
        <p:scale>
          <a:sx n="127" d="100"/>
          <a:sy n="127" d="100"/>
        </p:scale>
        <p:origin x="271" y="79"/>
      </p:cViewPr>
      <p:guideLst>
        <p:guide orient="horz" pos="2191"/>
        <p:guide pos="385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77D6-8A99-464A-A1EC-8F474BEAD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873E2-2D9B-49B1-92B3-70FF01E6F0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873E2-2D9B-49B1-92B3-70FF01E6F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在函数外定义一些游戏数据变量，这些全局变量在整个程序中均可以访问。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具体的游戏功能在startup()、show()、updateWithoutInput()、updateWithInput()这4个函数中实现。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程序从主函数开始，首先运行一次startup()，进行游戏的初始化。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然后开始循环执行3个函数：show()进行绘制、updateWithoutInput()执行和输入无关的更新、updateWithInput()执行和输入有关的更新。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873E2-2D9B-49B1-92B3-70FF01E6F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873E2-2D9B-49B1-92B3-70FF01E6F0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3D1A5-B906-46A8-AF55-1490A06F4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580390" y="593090"/>
            <a:ext cx="11030585" cy="56718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1412220" y="4224655"/>
            <a:ext cx="382270" cy="1458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6"/>
          <a:stretch>
            <a:fillRect/>
          </a:stretch>
        </p:blipFill>
        <p:spPr bwMode="auto">
          <a:xfrm>
            <a:off x="0" y="-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25" y="550545"/>
            <a:ext cx="10852150" cy="620395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69925" y="1402080"/>
            <a:ext cx="10852150" cy="493903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25" y="525780"/>
            <a:ext cx="10852150" cy="645160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69925" y="1418590"/>
            <a:ext cx="10852150" cy="492252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6"/>
          <a:stretch>
            <a:fillRect/>
          </a:stretch>
        </p:blipFill>
        <p:spPr bwMode="auto">
          <a:xfrm>
            <a:off x="0" y="-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520" y="458470"/>
            <a:ext cx="10976610" cy="737870"/>
          </a:xfrm>
        </p:spPr>
        <p:txBody>
          <a:bodyPr anchor="ctr">
            <a:noAutofit/>
          </a:bodyPr>
          <a:lstStyle>
            <a:lvl1pPr algn="ctr"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image" Target="../media/image10.png"/><Relationship Id="rId3" Type="http://schemas.openxmlformats.org/officeDocument/2006/relationships/tags" Target="../tags/tag46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1524000" y="1402080"/>
            <a:ext cx="9144000" cy="22148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做</a:t>
            </a:r>
            <a:r>
              <a:rPr lang="zh-CN" altLang="en-US" dirty="0" smtClean="0"/>
              <a:t>游戏，学</a:t>
            </a:r>
            <a:r>
              <a:rPr lang="en-US" altLang="zh-CN" dirty="0" smtClean="0"/>
              <a:t>C/C++</a:t>
            </a:r>
            <a:br>
              <a:rPr lang="en-US" altLang="zh-CN" dirty="0" smtClean="0"/>
            </a:br>
            <a:r>
              <a:rPr sz="5400" dirty="0">
                <a:solidFill>
                  <a:srgbClr val="47BDA1"/>
                </a:solidFill>
              </a:rPr>
              <a:t>“贪吃蛇”游戏</a:t>
            </a:r>
            <a:endParaRPr sz="5400" dirty="0">
              <a:solidFill>
                <a:srgbClr val="47BDA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1524000" y="3779498"/>
            <a:ext cx="9144000" cy="7239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 smtClean="0"/>
              <a:t>童 晶</a:t>
            </a:r>
            <a:endParaRPr lang="zh-CN" altLang="en-US" sz="3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59402"/>
            <a:ext cx="1664043" cy="1298598"/>
          </a:xfrm>
          <a:prstGeom prst="rect">
            <a:avLst/>
          </a:prstGeom>
        </p:spPr>
      </p:pic>
      <p:pic>
        <p:nvPicPr>
          <p:cNvPr id="27" name="图片 26" descr="F:\暴风截图202048-10991200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305" y="5553334"/>
            <a:ext cx="1666747" cy="130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91" y="5553334"/>
            <a:ext cx="1792697" cy="13046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039" y="5553334"/>
            <a:ext cx="904407" cy="13299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872" y="5553336"/>
            <a:ext cx="1671876" cy="13046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854" y="5553335"/>
            <a:ext cx="1784560" cy="133022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360" y="5553335"/>
            <a:ext cx="1245588" cy="1304664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8"/>
          <a:stretch>
            <a:fillRect/>
          </a:stretch>
        </p:blipFill>
        <p:spPr>
          <a:xfrm>
            <a:off x="1681459" y="5553335"/>
            <a:ext cx="1310859" cy="1304663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7.4　控制小蛇向4个方向移动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23875" y="614489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sz="2000"/>
              <a:t>3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23875" y="1203325"/>
            <a:ext cx="110585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变量oldHead_i、oldHead_j存储移动前的蛇头位置（对应元素在二维数组中的行号、列号），newHead_i、newHead_j存储移动后的蛇头位置。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小蛇向上移动，只需把新蛇头的坐标设为旧蛇头的上方即可，如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图所示。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3147695"/>
            <a:ext cx="6931025" cy="1916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7.4　控制小蛇向4个方向移动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23875" y="614489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altLang="zh-CN" sz="2000"/>
              <a:t>4-3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772"/>
          <a:stretch>
            <a:fillRect/>
          </a:stretch>
        </p:blipFill>
        <p:spPr>
          <a:xfrm>
            <a:off x="523875" y="1225550"/>
            <a:ext cx="8699500" cy="4407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10" y="4283710"/>
            <a:ext cx="4237990" cy="2534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48020" y="2858770"/>
            <a:ext cx="64731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定义字符变量moveDirection表示小蛇运动方向，在moveSnake()函数中对其值进行判断，取A向左运动、D向右运动、W向上运动、S向下运动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7.4　控制小蛇向4个方向移动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23875" y="614489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altLang="zh-CN" sz="2000"/>
              <a:t>4-3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355090"/>
            <a:ext cx="8419465" cy="2572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886200"/>
            <a:ext cx="8140065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85" y="2943225"/>
            <a:ext cx="6913245" cy="3600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22400"/>
            <a:ext cx="10915650" cy="1932940"/>
          </a:xfrm>
        </p:spPr>
        <p:txBody>
          <a:bodyPr>
            <a:normAutofit/>
          </a:bodyPr>
          <a:lstStyle/>
          <a:p>
            <a:r>
              <a:rPr sz="2400"/>
              <a:t>练习题7-2：身体质量指数（Body Mass Index，BMI）是衡量人体肥胖程</a:t>
            </a:r>
            <a:endParaRPr sz="2400"/>
          </a:p>
          <a:p>
            <a:r>
              <a:rPr sz="2400"/>
              <a:t>度的重要标准，读者可以搜索相应的计算方法与标准，尝试编写程序判断体</a:t>
            </a:r>
            <a:endParaRPr sz="2400"/>
          </a:p>
          <a:p>
            <a:r>
              <a:rPr sz="2400"/>
              <a:t>重是否正常。输入样例，程序运行后输出如下</a:t>
            </a: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135" y="3355340"/>
            <a:ext cx="3174365" cy="3230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7.5　时间控制的改进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7656195" y="603059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altLang="zh-CN" sz="2000"/>
              <a:t>5</a:t>
            </a:r>
            <a:r>
              <a:rPr lang="en-US" altLang="zh-CN" sz="2000"/>
              <a:t>-3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23875" y="1171575"/>
            <a:ext cx="111899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函数中定义的变量默认为动态变量，程序从变量的作用域开始，为其动态分配内存空间；到变量的作用域结束，动态收回变量的内存空间。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用关键词static修饰的变量称为静态变量，即程序开始运行时就为其分配内存空间，直到程序运行完收回。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3573780"/>
            <a:ext cx="6572250" cy="295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7.6　失败判断与显示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7656195" y="603059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altLang="zh-CN" sz="2000"/>
              <a:t>6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279525"/>
            <a:ext cx="9915525" cy="4643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7.6　失败判断与显示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7966710" y="5981700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altLang="zh-CN" sz="2000"/>
              <a:t>6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7256"/>
          <a:stretch>
            <a:fillRect/>
          </a:stretch>
        </p:blipFill>
        <p:spPr>
          <a:xfrm>
            <a:off x="523875" y="1171575"/>
            <a:ext cx="7190105" cy="1222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393950"/>
            <a:ext cx="7208520" cy="4518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6710" y="1583690"/>
            <a:ext cx="1642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效果输出：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10" y="2068195"/>
            <a:ext cx="3988435" cy="3188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7.6　失败判断与显示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7966710" y="5981700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altLang="zh-CN" sz="2000"/>
              <a:t>6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381125"/>
            <a:ext cx="7374255" cy="3591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914900"/>
            <a:ext cx="7406005" cy="1308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7.7　添加食物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7735570" y="603059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</a:t>
            </a:r>
            <a:r>
              <a:rPr lang="zh-CN" altLang="en-US" sz="2000"/>
              <a:t>书中7-</a:t>
            </a:r>
            <a:r>
              <a:rPr lang="en-US" altLang="zh-CN" sz="2000"/>
              <a:t>7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219200"/>
            <a:ext cx="6709410" cy="5340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6195" y="1744980"/>
            <a:ext cx="1642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效果输出：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2290445"/>
            <a:ext cx="4065270" cy="3197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7.7　添加食物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7656195" y="6173470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</a:t>
            </a:r>
            <a:r>
              <a:rPr lang="zh-CN" altLang="en-US" sz="2000"/>
              <a:t>书中7-</a:t>
            </a:r>
            <a:r>
              <a:rPr lang="en-US" altLang="zh-CN" sz="2000"/>
              <a:t>7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310640"/>
            <a:ext cx="8460105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22400"/>
            <a:ext cx="5044440" cy="507111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2400" dirty="0"/>
              <a:t>7.1　变量作用域与游戏框架</a:t>
            </a:r>
            <a:endParaRPr lang="en-US" altLang="zh-CN" sz="2400" dirty="0"/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2400" dirty="0"/>
              <a:t>7.2　基于二维数组的游戏地图</a:t>
            </a:r>
            <a:endParaRPr lang="en-US" altLang="zh-CN" sz="2400" dirty="0"/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2400" dirty="0"/>
              <a:t>7.3　小蛇向右移动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7.4　控制小蛇向 4 个方向移动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7.5　时间控制的改进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7.6　失败判断与显示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7.7　添加食物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7.8　小结	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14985"/>
            <a:ext cx="10829925" cy="656590"/>
          </a:xfrm>
        </p:spPr>
        <p:txBody>
          <a:bodyPr/>
          <a:lstStyle/>
          <a:p>
            <a:r>
              <a:rPr sz="3200" b="0" dirty="0"/>
              <a:t>“贪吃蛇”游戏</a:t>
            </a:r>
            <a:endParaRPr sz="3200" b="0" dirty="0"/>
          </a:p>
        </p:txBody>
      </p:sp>
      <p:pic>
        <p:nvPicPr>
          <p:cNvPr id="5" name="贪吃蛇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09715" y="1651635"/>
            <a:ext cx="4744085" cy="39820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7.7　添加食物</a:t>
            </a:r>
            <a:endParaRPr sz="28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23875" y="6193790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</a:t>
            </a:r>
            <a:r>
              <a:rPr lang="zh-CN" altLang="en-US" sz="2000"/>
              <a:t>书中7-</a:t>
            </a:r>
            <a:r>
              <a:rPr lang="en-US" altLang="zh-CN" sz="2000"/>
              <a:t>7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235075"/>
            <a:ext cx="8524240" cy="3719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0" y="4352925"/>
            <a:ext cx="315277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0150" y="3836035"/>
            <a:ext cx="1642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效果输出：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FAQ_Main_Image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10" y="1831975"/>
            <a:ext cx="7155815" cy="35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2"/>
          <p:cNvSpPr txBox="1"/>
          <p:nvPr/>
        </p:nvSpPr>
        <p:spPr bwMode="auto">
          <a:xfrm>
            <a:off x="3175" y="650239"/>
            <a:ext cx="12192000" cy="10081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dirty="0"/>
              <a:t>Any </a:t>
            </a:r>
            <a:r>
              <a:rPr lang="en-US" altLang="zh-CN" sz="4800" dirty="0" smtClean="0"/>
              <a:t>question?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50800" dist="38100" dir="2700000">
                  <a:schemeClr val="accent1">
                    <a:alpha val="43000"/>
                  </a:schemeClr>
                </a:outerShdw>
              </a:effectLst>
              <a:uLnTx/>
              <a:uFillTx/>
              <a:latin typeface="+mj-lt"/>
              <a:ea typeface="MS PGothic" panose="020B0600070205080204" pitchFamily="-108" charset="-128"/>
              <a:cs typeface="MS PGothic" panose="020B0600070205080204" pitchFamily="-108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5" y="5458727"/>
            <a:ext cx="12192000" cy="7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3399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教师邮箱：</a:t>
            </a:r>
            <a:r>
              <a:rPr lang="en-US" altLang="zh-CN" sz="3600" dirty="0">
                <a:solidFill>
                  <a:srgbClr val="000000"/>
                </a:solidFill>
              </a:rPr>
              <a:t>tongjing-cn@qq.com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49275"/>
            <a:ext cx="10829925" cy="622300"/>
          </a:xfrm>
        </p:spPr>
        <p:txBody>
          <a:bodyPr/>
          <a:lstStyle/>
          <a:p>
            <a:r>
              <a:rPr sz="2800" b="0" dirty="0"/>
              <a:t>7.1　变量作用域与游戏框架</a:t>
            </a:r>
            <a:endParaRPr sz="2800" b="0" dirty="0"/>
          </a:p>
        </p:txBody>
      </p:sp>
      <p:sp>
        <p:nvSpPr>
          <p:cNvPr id="6" name="矩形 5"/>
          <p:cNvSpPr/>
          <p:nvPr/>
        </p:nvSpPr>
        <p:spPr>
          <a:xfrm>
            <a:off x="523875" y="1497965"/>
            <a:ext cx="1104201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在程序中变量起作用的范围，称为变量的作用域。根据作用域的不同，C语言中的变量可分为局部变量和全局变量。</a:t>
            </a: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在函数内部定义的变量称为局部变量，其作用域从变量定义处开始，到}处结束。</a:t>
            </a: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在所有函数之外定义的变量称为全局变量，其作用域从变量定义处开始，到整个程序最后结束。</a:t>
            </a: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195" y="5499100"/>
            <a:ext cx="1089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如果全局变量与局部变量同名，则在局部变量的作用域内访问的是局部变量，全局变量将被“屏蔽”。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49275"/>
            <a:ext cx="10829925" cy="622300"/>
          </a:xfrm>
        </p:spPr>
        <p:txBody>
          <a:bodyPr/>
          <a:lstStyle/>
          <a:p>
            <a:r>
              <a:rPr sz="2800" b="0" dirty="0"/>
              <a:t>7.1　变量作用域与游戏框架</a:t>
            </a:r>
            <a:endParaRPr sz="2800" b="0" dirty="0"/>
          </a:p>
        </p:txBody>
      </p:sp>
      <p:sp>
        <p:nvSpPr>
          <p:cNvPr id="6" name="矩形 5"/>
          <p:cNvSpPr/>
          <p:nvPr/>
        </p:nvSpPr>
        <p:spPr>
          <a:xfrm>
            <a:off x="523875" y="1171575"/>
            <a:ext cx="26854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建立游戏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开发框架</a:t>
            </a:r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5879"/>
          <a:stretch>
            <a:fillRect/>
          </a:stretch>
        </p:blipFill>
        <p:spPr>
          <a:xfrm>
            <a:off x="635000" y="1816735"/>
            <a:ext cx="5354320" cy="4711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1583055"/>
            <a:ext cx="5868670" cy="4944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lstStyle/>
          <a:p>
            <a:r>
              <a:rPr lang="zh-CN" altLang="en-US" sz="2800" b="0" dirty="0" smtClean="0"/>
              <a:t>7.2　基于二维数组的游戏地图</a:t>
            </a:r>
            <a:endParaRPr lang="zh-CN" altLang="en-US" sz="2800" b="0" dirty="0" smtClean="0"/>
          </a:p>
        </p:txBody>
      </p:sp>
      <p:sp>
        <p:nvSpPr>
          <p:cNvPr id="13" name="矩形 12"/>
          <p:cNvSpPr/>
          <p:nvPr/>
        </p:nvSpPr>
        <p:spPr>
          <a:xfrm>
            <a:off x="523875" y="1171575"/>
            <a:ext cx="1132014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zh-CN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假设int a[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][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];定义了整型二维数组a，有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列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m*n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个元素。通过a[i][j]的形式可以访问二维数组的元素，下标i范围为0 ～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，下标j范围为0 ～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23875" y="3317875"/>
            <a:ext cx="10915650" cy="1584960"/>
          </a:xfrm>
        </p:spPr>
        <p:txBody>
          <a:bodyPr/>
          <a:p>
            <a:r>
              <a:rPr sz="2400" dirty="0"/>
              <a:t>练习题7-1：生成一个4行4列的二维数组，元素取值为1 ～ 5的随机数，输出二维数组。如果二维数组中的元素为5，则将其元素值变为0，输出更新后的二维数组。样例输出如下所示：</a:t>
            </a:r>
            <a:endParaRPr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7405" y="4380230"/>
            <a:ext cx="1073785" cy="2388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lstStyle/>
          <a:p>
            <a:r>
              <a:rPr smtClean="0">
                <a:sym typeface="+mn-ea"/>
              </a:rPr>
              <a:t>7.2　基于二维数组的游戏地图</a:t>
            </a:r>
            <a:endParaRPr lang="zh-CN" altLang="en-US" sz="28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235075"/>
            <a:ext cx="6374765" cy="3778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20" y="3662045"/>
            <a:ext cx="7174230" cy="2757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660" y="6021070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完整代码参看配套资源中7-2-2.cpp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lstStyle/>
          <a:p>
            <a:r>
              <a:rPr smtClean="0">
                <a:sym typeface="+mn-ea"/>
              </a:rPr>
              <a:t>7.2　基于二维数组的游戏地图</a:t>
            </a:r>
            <a:endParaRPr lang="zh-CN" altLang="zh-CN" sz="2800" b="0" dirty="0"/>
          </a:p>
        </p:txBody>
      </p:sp>
      <p:sp>
        <p:nvSpPr>
          <p:cNvPr id="6" name="矩形 5"/>
          <p:cNvSpPr/>
          <p:nvPr/>
        </p:nvSpPr>
        <p:spPr>
          <a:xfrm>
            <a:off x="523875" y="1173480"/>
            <a:ext cx="1083056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二维数组Blocks[HEIGHT][WIDTH]中也可以记录蛇的信息。</a:t>
            </a: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设定元素值为0表示空，画出灰色的方格；</a:t>
            </a: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元素值为1表示蛇头，蛇头后的蛇身依次为2、 3、4、5等正整数，画出彩色的方格，如图所示</a:t>
            </a:r>
            <a:r>
              <a:rPr 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alt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将Blocks设为全局变量，初始化代码放到startup()中，绘制功能放到show()中</a:t>
            </a:r>
            <a:r>
              <a:rPr 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4034790"/>
            <a:ext cx="7956550" cy="2147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2785" y="6275070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完整代码参看书中7-2-</a:t>
            </a:r>
            <a:r>
              <a:rPr lang="en-US" altLang="zh-CN" sz="2000"/>
              <a:t>4</a:t>
            </a:r>
            <a:r>
              <a:rPr lang="zh-CN" altLang="en-US" sz="2000"/>
              <a:t>.cpp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7.3　小蛇向右移动</a:t>
            </a:r>
            <a:endParaRPr sz="2800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523875" y="1454150"/>
            <a:ext cx="1035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小蛇向右移动前后二维数组的元素值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如图，虚线框内为对应代码的实现步骤。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2133600"/>
            <a:ext cx="7771765" cy="4253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3875" y="523875"/>
            <a:ext cx="10829925" cy="647700"/>
          </a:xfrm>
        </p:spPr>
        <p:txBody>
          <a:bodyPr/>
          <a:p>
            <a:r>
              <a:rPr sz="2800" b="0" dirty="0"/>
              <a:t>7.3　小蛇向右移动</a:t>
            </a:r>
            <a:endParaRPr sz="28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1309370"/>
            <a:ext cx="6535420" cy="5351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2468245"/>
            <a:ext cx="5560060" cy="3072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8170" y="6128385"/>
            <a:ext cx="40576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完整代码参看配套资源中7-</a:t>
            </a:r>
            <a:r>
              <a:rPr lang="en-US" sz="2000"/>
              <a:t>3</a:t>
            </a:r>
            <a:r>
              <a:rPr lang="zh-CN" altLang="en-US" sz="2000"/>
              <a:t>.cpp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588000" y="1722120"/>
            <a:ext cx="6424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定义函数moveSnake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处理小蛇移动相关操作。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90"/>
  <p:tag name="KSO_WM_TEMPLATE_THUMBS_INDEX" val="1、4、6、7、8、9、10、11、12、13、14"/>
  <p:tag name="KSO_WM_TEMPLATE_MASTER_THUMB_INDEX" val="12"/>
</p:tagLst>
</file>

<file path=ppt/tags/tag45.xml><?xml version="1.0" encoding="utf-8"?>
<p:tagLst xmlns:p="http://schemas.openxmlformats.org/presentationml/2006/main">
  <p:tag name="KSO_WM_TEMPLATE_CATEGORY" val="custom"/>
  <p:tag name="KSO_WM_TEMPLATE_INDEX" val="20202690"/>
</p:tagLst>
</file>

<file path=ppt/tags/tag46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3133*2533*1204*1204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47.xml><?xml version="1.0" encoding="utf-8"?>
<p:tagLst xmlns:p="http://schemas.openxmlformats.org/presentationml/2006/main">
  <p:tag name="KSO_WM_TEMPLATE_CATEGORY" val="custom"/>
  <p:tag name="KSO_WM_TEMPLATE_INDEX" val="20202690"/>
</p:tagLst>
</file>

<file path=ppt/tags/tag48.xml><?xml version="1.0" encoding="utf-8"?>
<p:tagLst xmlns:p="http://schemas.openxmlformats.org/presentationml/2006/main">
  <p:tag name="KSO_WM_TEMPLATE_CATEGORY" val="custom"/>
  <p:tag name="KSO_WM_TEMPLATE_INDEX" val="20202690"/>
</p:tagLst>
</file>

<file path=ppt/tags/tag49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1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2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3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4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5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6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7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8.xml><?xml version="1.0" encoding="utf-8"?>
<p:tagLst xmlns:p="http://schemas.openxmlformats.org/presentationml/2006/main">
  <p:tag name="KSO_WM_TEMPLATE_CATEGORY" val="custom"/>
  <p:tag name="KSO_WM_TEMPLATE_INDEX" val="20202690"/>
</p:tagLst>
</file>

<file path=ppt/tags/tag59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1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2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3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4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5.xml><?xml version="1.0" encoding="utf-8"?>
<p:tagLst xmlns:p="http://schemas.openxmlformats.org/presentationml/2006/main">
  <p:tag name="KSO_WM_TEMPLATE_CATEGORY" val="custom"/>
  <p:tag name="KSO_WM_TEMPLATE_INDEX" val="20202690"/>
</p:tagLst>
</file>

<file path=ppt/tags/tag66.xml><?xml version="1.0" encoding="utf-8"?>
<p:tagLst xmlns:p="http://schemas.openxmlformats.org/presentationml/2006/main">
  <p:tag name="KSO_WM_TEMPLATE_CATEGORY" val="custom"/>
  <p:tag name="KSO_WM_TEMPLATE_INDEX" val="2020269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98">
      <a:dk1>
        <a:srgbClr val="000000"/>
      </a:dk1>
      <a:lt1>
        <a:srgbClr val="FFFFFF"/>
      </a:lt1>
      <a:dk2>
        <a:srgbClr val="DEEAE0"/>
      </a:dk2>
      <a:lt2>
        <a:srgbClr val="FFFFFF"/>
      </a:lt2>
      <a:accent1>
        <a:srgbClr val="5DAA6E"/>
      </a:accent1>
      <a:accent2>
        <a:srgbClr val="70A764"/>
      </a:accent2>
      <a:accent3>
        <a:srgbClr val="81A25C"/>
      </a:accent3>
      <a:accent4>
        <a:srgbClr val="8E9D57"/>
      </a:accent4>
      <a:accent5>
        <a:srgbClr val="9C9955"/>
      </a:accent5>
      <a:accent6>
        <a:srgbClr val="A69358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宽屏</PresentationFormat>
  <Paragraphs>120</Paragraphs>
  <Slides>21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MS PGothic</vt:lpstr>
      <vt:lpstr>Office 主题​​</vt:lpstr>
      <vt:lpstr>做游戏，学C/C++ “贪吃蛇”游戏</vt:lpstr>
      <vt:lpstr>“贪吃蛇”游戏</vt:lpstr>
      <vt:lpstr>7.1　变量作用域与游戏框架</vt:lpstr>
      <vt:lpstr>7.1　变量作用域与游戏框架</vt:lpstr>
      <vt:lpstr>7.2　基于二维数组的游戏地图</vt:lpstr>
      <vt:lpstr>7.2　基于二维数组的游戏地图</vt:lpstr>
      <vt:lpstr>7.2　基于二维数组的游戏地图</vt:lpstr>
      <vt:lpstr>7.3　小蛇向右移动</vt:lpstr>
      <vt:lpstr>7.3　小蛇向右移动</vt:lpstr>
      <vt:lpstr>7.4　控制小蛇向4个方向移动</vt:lpstr>
      <vt:lpstr>7.4　控制小蛇向4个方向移动</vt:lpstr>
      <vt:lpstr>7.4　控制小蛇向4个方向移动</vt:lpstr>
      <vt:lpstr>PowerPoint 演示文稿</vt:lpstr>
      <vt:lpstr>7.5　时间控制的改进</vt:lpstr>
      <vt:lpstr>7.6　失败判断与显示</vt:lpstr>
      <vt:lpstr>7.6　失败判断与显示</vt:lpstr>
      <vt:lpstr>7.6　失败判断与显示</vt:lpstr>
      <vt:lpstr>7.7　添加食物</vt:lpstr>
      <vt:lpstr>7.7　添加食物</vt:lpstr>
      <vt:lpstr>7.7　添加食物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Python游戏趣味编程</dc:title>
  <dc:creator>Administrator</dc:creator>
  <cp:lastModifiedBy>Jessie-S</cp:lastModifiedBy>
  <cp:revision>108</cp:revision>
  <dcterms:created xsi:type="dcterms:W3CDTF">2020-02-12T07:53:00Z</dcterms:created>
  <dcterms:modified xsi:type="dcterms:W3CDTF">2021-04-26T02:53:18Z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ABAC37EF29434091B8D2EE690F3F5A64</vt:lpwstr>
  </property>
  <property fmtid="{D5CDD505-2E9C-101B-9397-08002B2CF9AE}" pid="3" name="KSOProductBuildVer">
    <vt:lpwstr>2052-11.1.0.10356</vt:lpwstr>
  </property>
</Properties>
</file>