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63" r:id="rId4"/>
    <p:sldId id="357" r:id="rId5"/>
    <p:sldId id="359" r:id="rId6"/>
    <p:sldId id="358" r:id="rId7"/>
    <p:sldId id="364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ae Joon" initials="KJJ" lastIdx="2" clrIdx="0">
    <p:extLst>
      <p:ext uri="{19B8F6BF-5375-455C-9EA6-DF929625EA0E}">
        <p15:presenceInfo xmlns:p15="http://schemas.microsoft.com/office/powerpoint/2012/main" userId="cb5e027006df2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C58A-8098-4D69-8017-DB872D3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D8957-7C00-4E77-9E87-E9FF2B3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DA90-6E0A-4316-A456-A42C398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FD230-C480-4C39-85D4-4078C5B9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68A5-63D1-4D7E-BD62-81CB46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B33B-11F7-40FA-912C-3AFB995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E0D6-154A-4509-9297-5415AF6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BFB-78E4-400A-A4AF-A1AC223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6C35-F170-4C2D-A34E-CEF5F6F2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C23-4055-479B-B3F2-B3C7F10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E063D-BDB5-4FD0-8E44-8A1E1C21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D55B-B919-4FC6-9340-8DCC19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9DF9-BA71-4DF9-89AB-8393FB5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53D-6641-4A18-BF7A-BF3ACAC1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96C6-B9BC-4C52-967A-3674C7A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C1A9-6C07-4D1D-B10C-066EE7A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6E45E-55CB-46A4-9C1D-852769F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95ED-2E31-4804-8F63-DED3F22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AC46-A502-4D8B-9302-5BC85C6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0783-163F-4F3A-B520-623BD27F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2F2-78BD-4251-845E-D688958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63686-5FA8-4557-BCD9-287B5643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57293-CADC-4697-B5F6-CC4AB736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618D-78E9-49DC-8A43-36737D52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0A8F-BF18-4BB5-A2FC-955BAD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2458-D84C-4F24-A75C-4152F28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E1F6-5D62-4D9C-BBA3-282FC4D2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0EF69-A650-447E-881F-D976361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B7E8B-D5FF-46A3-9043-9966AB9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766-D4B2-409D-9C41-4B3670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DAD2-F0A4-449B-99E1-76B26C7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804D-07ED-45A6-A6D4-3FBD233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C416-1B31-4E08-8EF1-5821DBE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692BA-30FD-4032-9A22-612132C7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0D470-76C5-4971-914A-950E83C3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FC106-B5EC-4618-ADFE-C3F1EBA7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3908A-2A40-402E-A532-15477FF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BC352-4D89-41C7-8CD1-6BC4A7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7359D-7DB3-4D7E-B123-A5536BD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8EB5-6A3C-42CD-BA68-DC6958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9C67-9195-4A0F-9F7A-866925F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DA246-7D32-43F4-AE90-C7CA66D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2DECB-5795-400E-B19C-9604630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77B3-14CE-4D65-A809-0A243D7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7CBDC-7184-40EE-963C-E23F92E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4227-0BDD-4E53-983C-FBA4B65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639-B2AB-4ACF-A1DE-9C9CDC7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D6FA-C1BD-4043-A900-F6B415E5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2146-014A-4B93-A109-8E14B8F7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0776B-1C40-4A4F-B3F0-DD8D1B2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FC6D8-6CA5-4356-BC66-AE9BDA0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46A64-1EA4-46D9-85A4-D7D51D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8FB4-23ED-4913-94BA-CE2FBEC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D478A-4C11-4BCF-98FE-60BFD045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E3671-C2D6-4625-BFF2-24E032C8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4C94-ECC6-4576-B9B3-DBD539A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9DED-942A-4165-8082-DE03861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DB8AB-F169-4FD0-90A3-BAAFF9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5853B-7A65-4275-B84C-5568503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1EE7-BF95-4BF8-ADE6-2817D5D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67AC-AECF-4875-A9F7-F24EC512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E1C-4929-4D74-917C-88CF2680D5E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C995-F77F-48A4-8407-4B210F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5DC10-32A0-43E5-90FD-7A9893F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Image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7FF1-2964-46FB-B1BC-6F5B9675C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mmetric tree growth">
            <a:extLst>
              <a:ext uri="{FF2B5EF4-FFF2-40B4-BE49-F238E27FC236}">
                <a16:creationId xmlns:a16="http://schemas.microsoft.com/office/drawing/2014/main" id="{19336E14-E271-483A-B52A-F2BD0E7C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4" y="2640724"/>
            <a:ext cx="5812586" cy="40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703FCC-F15E-40B4-BB55-92C9B78E4B1C}"/>
              </a:ext>
            </a:extLst>
          </p:cNvPr>
          <p:cNvSpPr/>
          <p:nvPr/>
        </p:nvSpPr>
        <p:spPr>
          <a:xfrm>
            <a:off x="451944" y="1625062"/>
            <a:ext cx="10951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probabilistic algorithm for searching through a game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Go, chess, and shogi.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main steps: selection, expansion, simulation, and backpropagation.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powerful tool for searching through game trees.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EBD5E-F4FC-4104-8592-A727DE47F06A}"/>
              </a:ext>
            </a:extLst>
          </p:cNvPr>
          <p:cNvSpPr/>
          <p:nvPr/>
        </p:nvSpPr>
        <p:spPr>
          <a:xfrm>
            <a:off x="3412760" y="532456"/>
            <a:ext cx="561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Monte Carlo tree search (MCTS)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D9E82-F099-49A6-B26E-1A78B23F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6" y="2825391"/>
            <a:ext cx="5754744" cy="41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DA74-1A7B-492E-8691-C5A0196E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Key Words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65084-0CD6-4DAA-9D3A-5E171A7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Artificial intelligence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Machine Learning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Deep Learning  = multiple neural networks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Large Language model (LLM)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Transformer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Training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3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rror rate history on ImageNet (showing best result per team and up to 10 entries per year)">
            <a:extLst>
              <a:ext uri="{FF2B5EF4-FFF2-40B4-BE49-F238E27FC236}">
                <a16:creationId xmlns:a16="http://schemas.microsoft.com/office/drawing/2014/main" id="{10535B5D-9239-49B0-A271-E49B99DC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21" y="0"/>
            <a:ext cx="5423771" cy="66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7B6B2E-4160-402E-B500-D90FD28AE4F0}"/>
              </a:ext>
            </a:extLst>
          </p:cNvPr>
          <p:cNvSpPr/>
          <p:nvPr/>
        </p:nvSpPr>
        <p:spPr>
          <a:xfrm>
            <a:off x="170347" y="81257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ImageNet - </a:t>
            </a:r>
            <a:r>
              <a:rPr lang="en-US" altLang="ko-KR" dirty="0" err="1">
                <a:hlinkClick r:id="rId3"/>
              </a:rPr>
              <a:t>Wikiwand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9350F5-998E-44A3-94D1-D6EF23F0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552575"/>
            <a:ext cx="8096250" cy="3752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50A5C6-0B98-45BB-B6FD-D2EC49BA2680}"/>
              </a:ext>
            </a:extLst>
          </p:cNvPr>
          <p:cNvSpPr/>
          <p:nvPr/>
        </p:nvSpPr>
        <p:spPr>
          <a:xfrm>
            <a:off x="3423294" y="376431"/>
            <a:ext cx="5161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11111"/>
                </a:solidFill>
                <a:latin typeface="Roboto"/>
              </a:rPr>
              <a:t>ImageNet Competition Results </a:t>
            </a:r>
            <a:endParaRPr lang="en-US" altLang="ko-KR" sz="28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B5C0E-7C78-483A-9696-FE7C9AE77830}"/>
              </a:ext>
            </a:extLst>
          </p:cNvPr>
          <p:cNvSpPr/>
          <p:nvPr/>
        </p:nvSpPr>
        <p:spPr>
          <a:xfrm>
            <a:off x="146179" y="6481569"/>
            <a:ext cx="1035075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https://www.researchgate.net/figure/ImageNet-Competition-Results-50_fig1_329975404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588CBE-1D76-4856-8914-71FBA1E4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27" y="160987"/>
            <a:ext cx="3069021" cy="20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1E7F3-E2D4-4D00-8D5D-F25136C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300" y="1825625"/>
            <a:ext cx="4127499" cy="4351338"/>
          </a:xfrm>
        </p:spPr>
        <p:txBody>
          <a:bodyPr/>
          <a:lstStyle/>
          <a:p>
            <a:r>
              <a:rPr lang="en-US" altLang="ko-KR" dirty="0"/>
              <a:t>2015</a:t>
            </a:r>
          </a:p>
          <a:p>
            <a:endParaRPr lang="en-US" altLang="ko-KR" dirty="0"/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GPT-1 – 2018</a:t>
            </a:r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GPT-2 – 2019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GPT-3 – 2020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GPT3X – 2022</a:t>
            </a:r>
          </a:p>
          <a:p>
            <a:endParaRPr lang="ko-KR" altLang="en-US" dirty="0"/>
          </a:p>
        </p:txBody>
      </p:sp>
      <p:pic>
        <p:nvPicPr>
          <p:cNvPr id="1026" name="Picture 2" descr="OpenAI Logo PNG Images with Transparent Background">
            <a:extLst>
              <a:ext uri="{FF2B5EF4-FFF2-40B4-BE49-F238E27FC236}">
                <a16:creationId xmlns:a16="http://schemas.microsoft.com/office/drawing/2014/main" id="{412FBE4E-87B6-42C6-B1BA-6C3A227A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8" y="1825625"/>
            <a:ext cx="4538962" cy="39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20D09E6-72C2-4B59-B38E-B64A2E2D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987" y="1618117"/>
            <a:ext cx="3928844" cy="27409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250000"/>
              </a:lnSpc>
            </a:pP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where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:</a:t>
            </a:r>
            <a:endParaRPr lang="ko-KR" altLang="ko-KR" sz="800" dirty="0"/>
          </a:p>
          <a:p>
            <a:pPr lvl="1" latinLnBrk="0">
              <a:lnSpc>
                <a:spcPct val="250000"/>
              </a:lnSpc>
            </a:pPr>
            <a:r>
              <a:rPr lang="ko-KR" altLang="ko-KR" sz="1000" dirty="0" err="1">
                <a:solidFill>
                  <a:srgbClr val="1F1F1F"/>
                </a:solidFill>
                <a:latin typeface="Arial Unicode MS"/>
                <a:ea typeface="Google Sans Mono"/>
              </a:rPr>
              <a:t>y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 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the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output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of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the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neural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network</a:t>
            </a:r>
            <a:endParaRPr lang="ko-KR" altLang="ko-KR" sz="1200" dirty="0">
              <a:solidFill>
                <a:srgbClr val="1F1F1F"/>
              </a:solidFill>
              <a:ea typeface="Google Sans"/>
            </a:endParaRPr>
          </a:p>
          <a:p>
            <a:pPr lvl="1" latinLnBrk="0">
              <a:lnSpc>
                <a:spcPct val="250000"/>
              </a:lnSpc>
            </a:pPr>
            <a:r>
              <a:rPr lang="ko-KR" altLang="ko-KR" sz="1000" dirty="0">
                <a:solidFill>
                  <a:srgbClr val="1F1F1F"/>
                </a:solidFill>
                <a:latin typeface="Arial Unicode MS"/>
                <a:ea typeface="Google Sans Mono"/>
              </a:rPr>
              <a:t>()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 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an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activation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function</a:t>
            </a:r>
            <a:endParaRPr lang="ko-KR" altLang="ko-KR" sz="1200" dirty="0">
              <a:solidFill>
                <a:srgbClr val="1F1F1F"/>
              </a:solidFill>
              <a:ea typeface="Google Sans"/>
            </a:endParaRPr>
          </a:p>
          <a:p>
            <a:pPr lvl="1" latinLnBrk="0">
              <a:lnSpc>
                <a:spcPct val="250000"/>
              </a:lnSpc>
            </a:pPr>
            <a:r>
              <a:rPr lang="ko-KR" altLang="ko-KR" sz="1000" dirty="0" err="1">
                <a:solidFill>
                  <a:srgbClr val="1F1F1F"/>
                </a:solidFill>
                <a:latin typeface="Arial Unicode MS"/>
                <a:ea typeface="Google Sans Mono"/>
              </a:rPr>
              <a:t>W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 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the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weight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matrix</a:t>
            </a:r>
            <a:endParaRPr lang="ko-KR" altLang="ko-KR" sz="1200" dirty="0">
              <a:solidFill>
                <a:srgbClr val="1F1F1F"/>
              </a:solidFill>
              <a:ea typeface="Google Sans"/>
            </a:endParaRPr>
          </a:p>
          <a:p>
            <a:pPr lvl="1" latinLnBrk="0">
              <a:lnSpc>
                <a:spcPct val="250000"/>
              </a:lnSpc>
            </a:pPr>
            <a:r>
              <a:rPr lang="ko-KR" altLang="ko-KR" sz="1000" dirty="0" err="1">
                <a:solidFill>
                  <a:srgbClr val="1F1F1F"/>
                </a:solidFill>
                <a:latin typeface="Arial Unicode MS"/>
                <a:ea typeface="Google Sans Mono"/>
              </a:rPr>
              <a:t>x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 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the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input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vector</a:t>
            </a:r>
            <a:endParaRPr lang="ko-KR" altLang="ko-KR" sz="1200" dirty="0">
              <a:solidFill>
                <a:srgbClr val="1F1F1F"/>
              </a:solidFill>
              <a:ea typeface="Google Sans"/>
            </a:endParaRPr>
          </a:p>
          <a:p>
            <a:pPr lvl="1" latinLnBrk="0">
              <a:lnSpc>
                <a:spcPct val="250000"/>
              </a:lnSpc>
            </a:pPr>
            <a:r>
              <a:rPr lang="ko-KR" altLang="ko-KR" sz="1000" dirty="0" err="1">
                <a:solidFill>
                  <a:srgbClr val="1F1F1F"/>
                </a:solidFill>
                <a:latin typeface="Arial Unicode MS"/>
                <a:ea typeface="Google Sans Mono"/>
              </a:rPr>
              <a:t>b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 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is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the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bias</a:t>
            </a:r>
            <a:r>
              <a:rPr lang="ko-KR" altLang="ko-KR" sz="1200" dirty="0">
                <a:solidFill>
                  <a:srgbClr val="1F1F1F"/>
                </a:solidFill>
                <a:ea typeface="Google Sans"/>
              </a:rPr>
              <a:t> </a:t>
            </a:r>
            <a:r>
              <a:rPr lang="ko-KR" altLang="ko-KR" sz="1200" dirty="0" err="1">
                <a:solidFill>
                  <a:srgbClr val="1F1F1F"/>
                </a:solidFill>
                <a:ea typeface="Google Sans"/>
              </a:rPr>
              <a:t>vector</a:t>
            </a:r>
            <a:endParaRPr lang="ko-KR" altLang="ko-KR" sz="1200" dirty="0">
              <a:solidFill>
                <a:srgbClr val="1F1F1F"/>
              </a:solidFill>
              <a:ea typeface="Google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D1DAF3-795E-42B4-8258-BBC8E2DF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3" y="1772862"/>
            <a:ext cx="736553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The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mathematical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formula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neural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network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can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expressed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follows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Google Sans"/>
              </a:rPr>
              <a:t>: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" panose="020B0604020202020204" pitchFamily="34" charset="0"/>
              <a:ea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Wx</a:t>
            </a:r>
            <a:r>
              <a:rPr kumimoji="0" lang="ko-KR" altLang="ko-KR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8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9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90B5D-A328-4B7D-8224-9D86895124CC}"/>
              </a:ext>
            </a:extLst>
          </p:cNvPr>
          <p:cNvSpPr/>
          <p:nvPr/>
        </p:nvSpPr>
        <p:spPr>
          <a:xfrm>
            <a:off x="8386194" y="4778218"/>
            <a:ext cx="3065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 Cost function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 Gradient descent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 Backpropagation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122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151504-C6E6-45B2-A5E1-00AF447E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44597"/>
              </p:ext>
            </p:extLst>
          </p:nvPr>
        </p:nvGraphicFramePr>
        <p:xfrm>
          <a:off x="838200" y="877461"/>
          <a:ext cx="10515600" cy="534028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55242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01292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45797549"/>
                    </a:ext>
                  </a:extLst>
                </a:gridCol>
              </a:tblGrid>
              <a:tr h="447306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highlight>
                            <a:srgbClr val="C0C0C0"/>
                          </a:highlight>
                          <a:latin typeface="Google Sans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highlight>
                            <a:srgbClr val="C0C0C0"/>
                          </a:highlight>
                          <a:latin typeface="Google Sans"/>
                        </a:rPr>
                        <a:t>AlphaGo   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effectLst/>
                          <a:highlight>
                            <a:srgbClr val="C0C0C0"/>
                          </a:highlight>
                          <a:latin typeface="Google Sans"/>
                        </a:rPr>
                        <a:t>AlphaZero</a:t>
                      </a:r>
                      <a:r>
                        <a:rPr lang="en-US" sz="2400" b="0" dirty="0">
                          <a:effectLst/>
                          <a:highlight>
                            <a:srgbClr val="C0C0C0"/>
                          </a:highlight>
                          <a:latin typeface="Google Sans"/>
                        </a:rPr>
                        <a:t>  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28185"/>
                  </a:ext>
                </a:extLst>
              </a:tr>
              <a:tr h="2050149">
                <a:tc>
                  <a:txBody>
                    <a:bodyPr/>
                    <a:lstStyle/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r>
                        <a:rPr lang="en-US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CPU</a:t>
                      </a:r>
                    </a:p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30 million human Go games</a:t>
                      </a:r>
                    </a:p>
                    <a:p>
                      <a:r>
                        <a:rPr lang="en-US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Machine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learning</a:t>
                      </a:r>
                      <a:endParaRPr lang="en-US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highlight>
                          <a:srgbClr val="0000FF"/>
                        </a:highlight>
                        <a:latin typeface="Google Sans"/>
                      </a:endParaRP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r>
                        <a:rPr lang="en-US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GPU  (TPU)</a:t>
                      </a:r>
                    </a:p>
                    <a:p>
                      <a:endParaRPr lang="en-US" b="0" dirty="0">
                        <a:effectLst/>
                        <a:latin typeface="Google Sans"/>
                      </a:endParaRPr>
                    </a:p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Self-play Go games</a:t>
                      </a:r>
                    </a:p>
                    <a:p>
                      <a:r>
                        <a:rPr lang="en-US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highlight>
                            <a:srgbClr val="0000FF"/>
                          </a:highlight>
                          <a:latin typeface="Google Sans"/>
                        </a:rPr>
                        <a:t>Deep Learning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56694"/>
                  </a:ext>
                </a:extLst>
              </a:tr>
              <a:tr h="708234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Neural network architecture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Two-network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Single-network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92567"/>
                  </a:ext>
                </a:extLst>
              </a:tr>
              <a:tr h="708234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Monte Carlo tree search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MCTS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MCTS with modifications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34162"/>
                  </a:ext>
                </a:extLst>
              </a:tr>
              <a:tr h="708234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Peak Elo rating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>
                          <a:effectLst/>
                          <a:latin typeface="Google Sans"/>
                        </a:rPr>
                        <a:t>3,900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>
                          <a:effectLst/>
                          <a:latin typeface="Google Sans"/>
                        </a:rPr>
                        <a:t>4,823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90484"/>
                  </a:ext>
                </a:extLst>
              </a:tr>
              <a:tr h="708234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Versatility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Can only play Go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Can play Go, chess, and shogi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27594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5F404F-3253-45DC-9F87-29C062833760}"/>
              </a:ext>
            </a:extLst>
          </p:cNvPr>
          <p:cNvCxnSpPr/>
          <p:nvPr/>
        </p:nvCxnSpPr>
        <p:spPr>
          <a:xfrm>
            <a:off x="932577" y="1602296"/>
            <a:ext cx="9840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9E2E18-F8F2-4FCE-AD3E-B1A3CBB33C51}"/>
              </a:ext>
            </a:extLst>
          </p:cNvPr>
          <p:cNvSpPr/>
          <p:nvPr/>
        </p:nvSpPr>
        <p:spPr>
          <a:xfrm>
            <a:off x="1068199" y="3734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Lee Sedol: 3,778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Ke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Jie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3,766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AlphaGo: 3,900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AlphaZero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4,823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423A4-04E4-40A9-BC13-29D317B9F091}"/>
              </a:ext>
            </a:extLst>
          </p:cNvPr>
          <p:cNvSpPr/>
          <p:nvPr/>
        </p:nvSpPr>
        <p:spPr>
          <a:xfrm>
            <a:off x="1068199" y="1606713"/>
            <a:ext cx="1060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It is a numerical rating system that was originally invented by Arpad Elo, a Hungarian-American physics professor and chess player.</a:t>
            </a:r>
          </a:p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The Elo rating system is based on the idea that a player's rating should reflect their probability of winning against another player. The higher a player's rating, the more likely they are to win against a lower-rated player.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B3E2E-654D-4547-9978-2D0C5F6492CB}"/>
              </a:ext>
            </a:extLst>
          </p:cNvPr>
          <p:cNvSpPr/>
          <p:nvPr/>
        </p:nvSpPr>
        <p:spPr>
          <a:xfrm>
            <a:off x="4545126" y="678908"/>
            <a:ext cx="310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Elo rating system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49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347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Google Sans</vt:lpstr>
      <vt:lpstr>Roboto</vt:lpstr>
      <vt:lpstr>맑은 고딕</vt:lpstr>
      <vt:lpstr>Arial</vt:lpstr>
      <vt:lpstr>Consolas</vt:lpstr>
      <vt:lpstr>Office 테마</vt:lpstr>
      <vt:lpstr>chat GPT</vt:lpstr>
      <vt:lpstr>PowerPoint 프레젠테이션</vt:lpstr>
      <vt:lpstr>Key Words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31</cp:revision>
  <dcterms:created xsi:type="dcterms:W3CDTF">2023-06-26T02:57:47Z</dcterms:created>
  <dcterms:modified xsi:type="dcterms:W3CDTF">2023-07-18T07:21:58Z</dcterms:modified>
</cp:coreProperties>
</file>