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6" r:id="rId3"/>
    <p:sldId id="318" r:id="rId4"/>
    <p:sldId id="337" r:id="rId5"/>
    <p:sldId id="336" r:id="rId6"/>
    <p:sldId id="319" r:id="rId7"/>
    <p:sldId id="287" r:id="rId8"/>
    <p:sldId id="339" r:id="rId9"/>
    <p:sldId id="288" r:id="rId10"/>
    <p:sldId id="306" r:id="rId11"/>
    <p:sldId id="261" r:id="rId12"/>
    <p:sldId id="341" r:id="rId13"/>
    <p:sldId id="342" r:id="rId14"/>
    <p:sldId id="345" r:id="rId15"/>
    <p:sldId id="343" r:id="rId16"/>
    <p:sldId id="365" r:id="rId17"/>
    <p:sldId id="346" r:id="rId18"/>
    <p:sldId id="357" r:id="rId19"/>
    <p:sldId id="363" r:id="rId20"/>
    <p:sldId id="364" r:id="rId21"/>
    <p:sldId id="344" r:id="rId22"/>
    <p:sldId id="26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9171D-C800-4E9B-91A5-8937E32FB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DDD011-9B5B-471E-9664-59BAF05AE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6DCF2-78C0-468C-87E4-81B674DD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620B94-225C-476D-A581-BCD0177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B80D9-3EBB-4046-8746-32318E79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9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424E3-E6EE-40EC-BB49-A7333B77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4D69E2-43B5-4732-8A61-19751437E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48BC-6085-4D4F-86A7-0E94D790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5A158-9C6C-43C3-9677-DFB6E05C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3BE43-E428-4A7B-A1B8-C24111BC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9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C6C67C-C1C6-4EA8-9BB5-0C529BE3F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0C692-A502-4FA0-A5AF-7A4C1ADB2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64153-DCC6-490E-A7A4-AA61BD59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E8969-37A2-45A9-B18A-417270D1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98FB3-CD0F-414A-92E5-311A123D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2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2F22A-7C9D-4FCA-82F6-C812F28C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48AE1-F8DE-42B5-9B91-A917D232F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DABC6-8AB3-4B0B-A97B-6072F2E5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BCD7B-FA57-4C61-8158-C28B399F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33F80-B946-45AB-8BA2-F6A1452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472DF-0D87-43D5-90EF-FDCABCB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93750-CE76-4B80-90DA-4D7342AF5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9ACD6-DDF1-4461-BF96-DCEB8ACA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E7539-867F-420D-84E2-B310F680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3F7B0-6DD2-417D-A8FB-868F28B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7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9440-D81C-42C1-93D3-085B18F4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AD900-F76C-431E-9E35-19F65C1F5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87D349-B35C-461C-A22C-41AFE56F1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D59E9-9397-4110-962F-8BF15FB0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90473-05A5-4565-8E12-0B0837DA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06EBB-C304-475D-93B2-2F01DC6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0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27E97-0C53-46EB-935C-59B5E31D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9C8A4-92B8-41CB-AAF0-08D473B76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DE26BD-5E93-4EC9-A2D5-E67CCFB46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4CC20F-E58F-4DD4-8D55-7E73A48B4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0BC4C-41DC-4477-B6A4-11486327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745CBD-8DF9-47CD-B413-6D4959C8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EBA3B1-6AAE-40FF-9DBB-3705902A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2F683F-25D3-4543-8B3F-491D39E6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0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28A71-5246-4FFC-8884-8C49D2A4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79753A-5460-4941-87E4-0BFB0FB3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2A799-4BBD-42CC-BA38-BDE87B42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532128-981C-4C32-9064-4C1D1C0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5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55F676-8A20-495E-804C-206907CF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044AC-C864-4299-B158-2141DAE9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4275A-C943-431B-9C47-84ECD7EA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3B2BC-87C3-42A7-8B06-9CE7AF311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C345B-73DE-4DA6-8830-B0FCF9D8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D66A04-1D60-48E7-9F8C-97866ACC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A262F8-92F9-487C-8C3B-AD54AD15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57C486-4B92-4064-BEE5-72EEAD9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2ECCDD-6827-4A66-9271-DBFF8968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78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6900-CED8-4B59-964D-A9F481E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9A7089-8479-4480-A764-13267E19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748E0-E4EA-4198-AE2E-D6ACD3E64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E7BBF-6115-49AF-B437-0F1F824A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747EBC-3611-4697-929C-E0BCD20E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32C05-05C9-41C4-A9F9-12DFEF2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1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25BF22-67A4-440F-AF0F-510CC050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69F317-28C0-435C-8073-32A41224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E7601-5885-4E91-A54A-EFFCB49EE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C8480-AC08-4ADD-91BB-93FB44DD4096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49D68-03EC-4A53-A99B-DC4B0D5C1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06537-0D2B-438F-A863-4941EE622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7AF8C-8253-4A17-9789-716ADF249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95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onenote:https://d.docs.live.net/cb5e027006df23c3/Documents/Computer/AI/Support%20math.one#Sigmunt%20Frued&amp;section-id={E7DEA07B-7F2C-419A-8DDD-EA55EBDDDE2F}&amp;page-id={65FB6B2C-F5CC-42FF-B247-79CABB916BB4}&amp;object-id={55CC7734-94B7-4FE5-8E3C-9A7DF23A1382}&amp;7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b.bioninja.com.au/standard-level/topic-1-cell-biology/11-introduction-to-cells/emergent-properties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amazon.com/Future-Minds-Rise-Intelligence-Universe/dp/194892438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onenote:https://d.docs.live.net/cb5e027006df23c3/Documents/Computer/AI/Support%20math.one#Sigmunt%20Frued&amp;section-id={E7DEA07B-7F2C-419A-8DDD-EA55EBDDDE2F}&amp;page-id={65FB6B2C-F5CC-42FF-B247-79CABB916BB4}&amp;object-id={55CC7734-94B7-4FE5-8E3C-9A7DF23A1382}&amp;7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chat</a:t>
            </a:r>
            <a:r>
              <a:rPr lang="en-US" altLang="ko-KR" dirty="0"/>
              <a:t>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>
            <a:normAutofit/>
          </a:bodyPr>
          <a:lstStyle/>
          <a:p>
            <a:r>
              <a:rPr lang="ko-KR" altLang="ko-KR" sz="4000" b="1" i="1" dirty="0" err="1"/>
              <a:t>Generative</a:t>
            </a:r>
            <a:r>
              <a:rPr lang="ko-KR" altLang="ko-KR" sz="4000" b="1" i="1" dirty="0"/>
              <a:t> </a:t>
            </a:r>
            <a:r>
              <a:rPr lang="en-US" altLang="ko-KR" sz="4000" b="1" i="1" dirty="0"/>
              <a:t>  </a:t>
            </a:r>
            <a:r>
              <a:rPr lang="ko-KR" altLang="ko-KR" sz="4000" b="1" i="1" dirty="0" err="1"/>
              <a:t>Pre-trained</a:t>
            </a:r>
            <a:r>
              <a:rPr lang="ko-KR" altLang="ko-KR" sz="4000" b="1" i="1" dirty="0"/>
              <a:t> </a:t>
            </a:r>
            <a:r>
              <a:rPr lang="en-US" altLang="ko-KR" sz="4000" b="1" i="1" dirty="0"/>
              <a:t>  </a:t>
            </a:r>
            <a:r>
              <a:rPr lang="ko-KR" altLang="ko-KR" sz="4000" b="1" i="1" dirty="0" err="1"/>
              <a:t>Transformer</a:t>
            </a:r>
            <a:endParaRPr lang="en-US" altLang="ko-KR" sz="4000" b="1" i="1" dirty="0"/>
          </a:p>
          <a:p>
            <a:endParaRPr lang="en-US" altLang="ko-KR" b="1" i="1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123D5-5088-427E-9461-019561AF885B}"/>
              </a:ext>
            </a:extLst>
          </p:cNvPr>
          <p:cNvSpPr/>
          <p:nvPr/>
        </p:nvSpPr>
        <p:spPr>
          <a:xfrm>
            <a:off x="9036926" y="6492875"/>
            <a:ext cx="3057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Link : </a:t>
            </a:r>
            <a:r>
              <a:rPr lang="ko-KR" altLang="ko-KR" sz="1000" dirty="0" err="1">
                <a:hlinkClick r:id="rId2"/>
              </a:rPr>
              <a:t>What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Chat</a:t>
            </a:r>
            <a:r>
              <a:rPr lang="ko-KR" altLang="ko-KR" sz="1000" dirty="0">
                <a:hlinkClick r:id="rId2"/>
              </a:rPr>
              <a:t> GPT and </a:t>
            </a:r>
            <a:r>
              <a:rPr lang="ko-KR" altLang="ko-KR" sz="1000" dirty="0" err="1">
                <a:hlinkClick r:id="rId2"/>
              </a:rPr>
              <a:t>How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Does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Work</a:t>
            </a:r>
            <a:r>
              <a:rPr lang="ko-KR" altLang="ko-KR" sz="1000" dirty="0">
                <a:hlinkClick r:id="rId2"/>
              </a:rPr>
              <a:t>?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82480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finition &#10;Example &#10;Autologous &#10;Refers to the process involving the use of &#10;a person's own tissues or cells. It's &#10;commonly used in medical procedures &#10;like autologous transfusions or grafts, &#10;where the donor and recipient are the &#10;same person. &#10;Mostly used in medical and biological &#10;contexts. &#10;An autologous blood transfusion is a &#10;procedure where a person receives their &#10;own blood, reducing the risk of many &#10;infectious complications associated with &#10;allogenic (from a different person) blood &#10;transfusions. &#10;Refers to a process or device that &#10;operates independently with little or no &#10;human control. It's commonly used in the &#10;context of machines, systems or &#10;processes that can operate without direct &#10;human intervention. &#10;Broadly used in technology, engineering, &#10;computing, and other fields where &#10;machinery and processes can function &#10;independently. &#10;An automatic door is a door that opens &#10;automatically when a person approaches &#10;it and closes once the person has passed &#10;through. ">
            <a:extLst>
              <a:ext uri="{FF2B5EF4-FFF2-40B4-BE49-F238E27FC236}">
                <a16:creationId xmlns:a16="http://schemas.microsoft.com/office/drawing/2014/main" id="{8E0A50F0-9B27-4D75-BD82-CC8DB52C8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464" y="365125"/>
            <a:ext cx="9646000" cy="645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39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93DC4-7BB1-47E1-B91F-B101F615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b="1" dirty="0"/>
              <a:t>"</a:t>
            </a:r>
            <a:r>
              <a:rPr lang="ko-KR" altLang="ko-KR" b="1" dirty="0" err="1"/>
              <a:t>Autonomously</a:t>
            </a:r>
            <a:r>
              <a:rPr lang="en-US" altLang="ko-KR" b="1" dirty="0"/>
              <a:t>”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entity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function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make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decisions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independently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external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control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influence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self-governance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self-direction</a:t>
            </a:r>
            <a:r>
              <a:rPr lang="ko-KR" altLang="ko-KR" sz="1000" dirty="0"/>
              <a:t>.</a:t>
            </a:r>
            <a:r>
              <a:rPr lang="en-US" altLang="ko-KR" sz="1000" dirty="0"/>
              <a:t>    </a:t>
            </a:r>
            <a:r>
              <a:rPr lang="en-US" altLang="ko-KR" dirty="0"/>
              <a:t>Car</a:t>
            </a:r>
          </a:p>
          <a:p>
            <a:endParaRPr lang="en-US" altLang="ko-KR" dirty="0"/>
          </a:p>
          <a:p>
            <a:r>
              <a:rPr lang="ko-KR" altLang="en-US" b="1" dirty="0"/>
              <a:t>“</a:t>
            </a:r>
            <a:r>
              <a:rPr lang="en-US" altLang="ko-KR" b="1" dirty="0"/>
              <a:t>A</a:t>
            </a:r>
            <a:r>
              <a:rPr lang="ko-KR" altLang="ko-KR" b="1" dirty="0" err="1"/>
              <a:t>utomatically</a:t>
            </a:r>
            <a:r>
              <a:rPr lang="en-US" altLang="ko-KR" b="1" dirty="0"/>
              <a:t>”</a:t>
            </a:r>
            <a:r>
              <a:rPr lang="ko-KR" altLang="ko-KR" sz="1000" b="1" dirty="0"/>
              <a:t>"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refers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process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occurs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without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manual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intervention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human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effort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implies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mechanisms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sensors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u="sng" dirty="0" err="1"/>
              <a:t>predefined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rules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to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perform</a:t>
            </a:r>
            <a:r>
              <a:rPr lang="ko-KR" altLang="ko-KR" sz="1000" u="sng" dirty="0"/>
              <a:t> </a:t>
            </a:r>
            <a:r>
              <a:rPr lang="ko-KR" altLang="ko-KR" sz="1000" u="sng" dirty="0" err="1"/>
              <a:t>tasks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execute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actions</a:t>
            </a:r>
            <a:r>
              <a:rPr lang="ko-KR" altLang="ko-KR" sz="1000" dirty="0"/>
              <a:t>.</a:t>
            </a:r>
            <a:r>
              <a:rPr lang="en-US" altLang="ko-KR" sz="1000" dirty="0"/>
              <a:t> </a:t>
            </a:r>
            <a:r>
              <a:rPr lang="ko-KR" altLang="ko-KR" dirty="0" err="1"/>
              <a:t>automatic</a:t>
            </a:r>
            <a:r>
              <a:rPr lang="ko-KR" altLang="ko-KR" dirty="0"/>
              <a:t> </a:t>
            </a:r>
            <a:r>
              <a:rPr lang="ko-KR" altLang="ko-KR" dirty="0" err="1"/>
              <a:t>washing</a:t>
            </a:r>
            <a:r>
              <a:rPr lang="ko-KR" altLang="ko-KR" dirty="0"/>
              <a:t> </a:t>
            </a:r>
            <a:r>
              <a:rPr lang="ko-KR" altLang="ko-KR" dirty="0" err="1"/>
              <a:t>machine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40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차바 &#10;0 emergence &#10;창발(創發)또는 떠오름 현상은 하위 계층(구성 요식에는 없는 특성이나 &#10;행동이 상위 계층(전체 구조)에서 자발적으로 돌연히 출현하는 현상이다. &#10;또한 불시에 솟아나는 특성을 창발성(emergent property) 또는 이머전 &#10;스(emergence)라고도 부른다. 자기조식화 현상, 복잡계 과학과 관련이 &#10;깊다.” &#10;한국어 위귀택과에시 인용 ">
            <a:extLst>
              <a:ext uri="{FF2B5EF4-FFF2-40B4-BE49-F238E27FC236}">
                <a16:creationId xmlns:a16="http://schemas.microsoft.com/office/drawing/2014/main" id="{06F6C1ED-A83C-4632-AC3F-D3F04381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45" y="480270"/>
            <a:ext cx="60769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ABFE79-0F16-44B4-8648-79B24C263BD1}"/>
              </a:ext>
            </a:extLst>
          </p:cNvPr>
          <p:cNvSpPr/>
          <p:nvPr/>
        </p:nvSpPr>
        <p:spPr>
          <a:xfrm>
            <a:off x="2425816" y="5933990"/>
            <a:ext cx="7340367" cy="700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Emergent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properties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arise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when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the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interaction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of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individual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component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produce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new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functions</a:t>
            </a:r>
            <a:endParaRPr lang="ko-KR" altLang="ko-KR" sz="1050" dirty="0">
              <a:solidFill>
                <a:srgbClr val="111111"/>
              </a:solidFill>
              <a:ea typeface="Arial" panose="020B0604020202020204" pitchFamily="34" charset="0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"The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whole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is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greater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than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the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sum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of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its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1050" i="1" dirty="0" err="1">
                <a:solidFill>
                  <a:srgbClr val="111111"/>
                </a:solidFill>
                <a:ea typeface="Arial" panose="020B0604020202020204" pitchFamily="34" charset="0"/>
              </a:rPr>
              <a:t>parts</a:t>
            </a:r>
            <a:r>
              <a:rPr lang="ko-KR" altLang="ko-KR" sz="1050" i="1" dirty="0">
                <a:solidFill>
                  <a:srgbClr val="111111"/>
                </a:solidFill>
                <a:ea typeface="Arial" panose="020B0604020202020204" pitchFamily="34" charset="0"/>
              </a:rPr>
              <a:t>”</a:t>
            </a:r>
            <a:r>
              <a:rPr lang="ko-KR" altLang="ko-KR" sz="1050" dirty="0">
                <a:solidFill>
                  <a:srgbClr val="111111"/>
                </a:solidFill>
                <a:ea typeface="Arial" panose="020B0604020202020204" pitchFamily="34" charset="0"/>
              </a:rPr>
              <a:t> – </a:t>
            </a:r>
            <a:r>
              <a:rPr lang="ko-KR" altLang="ko-KR" sz="1050" dirty="0" err="1">
                <a:solidFill>
                  <a:srgbClr val="111111"/>
                </a:solidFill>
                <a:ea typeface="Arial" panose="020B0604020202020204" pitchFamily="34" charset="0"/>
              </a:rPr>
              <a:t>Aristotle</a:t>
            </a:r>
            <a:endParaRPr lang="ko-KR" altLang="ko-KR" sz="1000" dirty="0">
              <a:solidFill>
                <a:srgbClr val="111111"/>
              </a:solidFill>
              <a:ea typeface="Calibri" panose="020F0502020204030204" pitchFamily="34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ea typeface="Calibri" panose="020F0502020204030204" pitchFamily="34" charset="0"/>
              </a:rPr>
              <a:t> </a:t>
            </a:r>
          </a:p>
          <a:p>
            <a:r>
              <a:rPr lang="ko-KR" altLang="ko-KR" sz="700" i="1" dirty="0">
                <a:solidFill>
                  <a:srgbClr val="595959"/>
                </a:solidFill>
                <a:ea typeface="Malgun Gothic" panose="020B0503020000020004" pitchFamily="50" charset="-127"/>
              </a:rPr>
              <a:t>출처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</a:rPr>
              <a:t>: &lt;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  <a:hlinkClick r:id="rId3"/>
              </a:rPr>
              <a:t>https://ib.bioninja.com.au/standard-level/topic-1-cell-biology/11-introduction-to-cells/emergent-properties.html</a:t>
            </a:r>
            <a:r>
              <a:rPr lang="ko-KR" altLang="ko-KR" sz="700" i="1" dirty="0">
                <a:solidFill>
                  <a:srgbClr val="595959"/>
                </a:solidFill>
                <a:ea typeface="Calibri" panose="020F0502020204030204" pitchFamily="34" charset="0"/>
              </a:rPr>
              <a:t>&gt; </a:t>
            </a:r>
            <a:endParaRPr lang="ko-KR" altLang="ko-KR" sz="1000" dirty="0">
              <a:effectLst/>
              <a:ea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4AEBC-0390-439F-B8D2-CD413748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45" y="3829662"/>
            <a:ext cx="28003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45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mergen Propaty &#10;Behavior of Ant &#10;Colonies &#10;Consciousness &#10;Chemical Reactions &#10;Therrnodynamic &#10;Characteristics of &#10;Cities &#10;Diversity of &#10;Ecosysterns &#10;Behavior of Microbial &#10;Communities &#10;Function of Biological &#10;Molecules &#10;Social Phenornena &#10;Creation of &#10;Indvidual ants rave limited capacity for complex tasks, but the entire &#10;colony can perform surprisingly complex tasks. This group behavior can &#10;be sæn as an example of emergent properties. &#10;Indvidual neurons dorft contain complex information or ernotions, but &#10;rnany neurons working can generate complex emcRions_ This is &#10;an example of ernergelt properties in the human brain. &#10;The products of chemical reactions sometimes have a greater effect than a &#10;simple sum of the individual components, which is an example of &#10;errergent promies_ &#10;Therrnodynamic systems are examples of where new properties errage &#10;due to complex interactions between the comw-ænts_ &#10;Cities demonstrate several emergent properties due to the complex &#10;interactions of people _ &#10;The divåsity and complexity of ecosystems that canncn be explained by &#10;the characteristics of individual species alone is an example of exagent &#10;properties. &#10;The complex behavior pattems of microbial corrmunities that cant &#10;understood by individual microbes alone are examples of exagent &#10;properties. &#10;The complex functions of biological molecules, which cant be understood &#10;at the level of individual atoms or molecules are examples of exagent &#10;properties. &#10;Complex social phenornena that cant be explained individual human &#10;behaviors alone are examples of emergent properties. &#10;The creation of new that's more than just the sum of individual &#10;pieces of information is an example of energent properties. ">
            <a:extLst>
              <a:ext uri="{FF2B5EF4-FFF2-40B4-BE49-F238E27FC236}">
                <a16:creationId xmlns:a16="http://schemas.microsoft.com/office/drawing/2014/main" id="{BBAA482E-B22D-4EA6-8334-12E9250D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1438"/>
            <a:ext cx="5943600" cy="671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27B1C3D-CADE-44C3-8D60-DA2F6F533C84}"/>
              </a:ext>
            </a:extLst>
          </p:cNvPr>
          <p:cNvSpPr/>
          <p:nvPr/>
        </p:nvSpPr>
        <p:spPr>
          <a:xfrm>
            <a:off x="159391" y="271422"/>
            <a:ext cx="28606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2800" dirty="0" err="1">
                <a:solidFill>
                  <a:srgbClr val="111111"/>
                </a:solidFill>
                <a:ea typeface="Arial" panose="020B0604020202020204" pitchFamily="34" charset="0"/>
              </a:rPr>
              <a:t>Emergent</a:t>
            </a:r>
            <a:r>
              <a:rPr lang="ko-KR" altLang="ko-KR" sz="2800" dirty="0">
                <a:solidFill>
                  <a:srgbClr val="111111"/>
                </a:solidFill>
                <a:ea typeface="Arial" panose="020B0604020202020204" pitchFamily="34" charset="0"/>
              </a:rPr>
              <a:t> </a:t>
            </a:r>
            <a:r>
              <a:rPr lang="ko-KR" altLang="ko-KR" sz="2800" dirty="0" err="1">
                <a:solidFill>
                  <a:srgbClr val="111111"/>
                </a:solidFill>
                <a:ea typeface="Arial" panose="020B0604020202020204" pitchFamily="34" charset="0"/>
              </a:rPr>
              <a:t>properties</a:t>
            </a:r>
            <a:endParaRPr lang="ko-KR" altLang="ko-KR" sz="2400" dirty="0">
              <a:effectLst/>
              <a:ea typeface="Calibri" panose="020F0502020204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CBD794-F790-4F2E-8A3C-9A72746B095B}"/>
              </a:ext>
            </a:extLst>
          </p:cNvPr>
          <p:cNvGraphicFramePr>
            <a:graphicFrameLocks noGrp="1"/>
          </p:cNvGraphicFramePr>
          <p:nvPr/>
        </p:nvGraphicFramePr>
        <p:xfrm>
          <a:off x="9303391" y="271422"/>
          <a:ext cx="2650921" cy="6231675"/>
        </p:xfrm>
        <a:graphic>
          <a:graphicData uri="http://schemas.openxmlformats.org/drawingml/2006/table">
            <a:tbl>
              <a:tblPr/>
              <a:tblGrid>
                <a:gridCol w="1073791">
                  <a:extLst>
                    <a:ext uri="{9D8B030D-6E8A-4147-A177-3AD203B41FA5}">
                      <a16:colId xmlns:a16="http://schemas.microsoft.com/office/drawing/2014/main" val="1176463161"/>
                    </a:ext>
                  </a:extLst>
                </a:gridCol>
                <a:gridCol w="1577130">
                  <a:extLst>
                    <a:ext uri="{9D8B030D-6E8A-4147-A177-3AD203B41FA5}">
                      <a16:colId xmlns:a16="http://schemas.microsoft.com/office/drawing/2014/main" val="601757919"/>
                    </a:ext>
                  </a:extLst>
                </a:gridCol>
              </a:tblGrid>
              <a:tr h="342535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ea typeface="Calibri" panose="020F0502020204030204" pitchFamily="34" charset="0"/>
                        </a:rPr>
                        <a:t>Emergent properties </a:t>
                      </a:r>
                      <a:r>
                        <a:rPr lang="ko-KR" sz="800">
                          <a:effectLst/>
                          <a:ea typeface="맑은 고딕" panose="020B0503020000020004" pitchFamily="50" charset="-127"/>
                        </a:rPr>
                        <a:t>창발성</a:t>
                      </a:r>
                      <a:endParaRPr lang="ko-KR" sz="800">
                        <a:effectLst/>
                      </a:endParaRP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81593"/>
                  </a:ext>
                </a:extLst>
              </a:tr>
              <a:tr h="2883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개미 군집의 행동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개개의 개미는 복잡한 작업을 수행하는 능력이 제한적이지만, 전체 개미 군집은 놀랍도록 복잡한 작업을 수행한다. 이러한 집단 행동은 에머전트 속성의 한 예시로 볼 수 있다[1]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955639"/>
                  </a:ext>
                </a:extLst>
              </a:tr>
              <a:tr h="28835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인간의 의식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뉴런에는 복잡한 </a:t>
                      </a:r>
                      <a:r>
                        <a:rPr lang="ko-KR" sz="9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정보나 감정이 담겨 있지 않지만,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수많은 뉴런이 협력하여 복잡한 감정을 생성하는 것이 가능하다. 이는 인간 두뇌에서의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866439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화학 반응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화학 반응의 결과물은 때때로 개별 성분의 단순한 합보다 큰 영향을 미치며, 이는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83501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열역학 시스템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열역학 시스템은 각 구성 요소간 복잡한 상호 작용으로 인해 새로운 속성이 나타나는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236959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도시의 특성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도시는 사람들의 복잡한 상호 작용으로 인해 여러 가지 에머전트 속성을 보인다[1][3]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03163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생태계의 다양성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종의 특성만으로는 설명할 수 없는 생태계의 다양성과 복잡성은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2800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미생물 집단의 행동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미생물만으로는 이해할 수 없는 미생물 집단의 복잡한 행동 패턴은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608594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생체 분자의 기능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원자나 분자 단위로는 이해할 수 없는 생체 분자의 복잡한 기능은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37526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사회 현상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사람의 행동만으로는 설명할 수 없는 복잡한 사회 현상은 에머전트 속성의 한 예시다[1]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262065"/>
                  </a:ext>
                </a:extLst>
              </a:tr>
              <a:tr h="20839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지식의 창출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개별 정보 조각들의 집합이 단순히 더해진 것 이상의 새로운 지식을 창출하는 것은 </a:t>
                      </a:r>
                      <a:r>
                        <a:rPr lang="ko-KR" sz="80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에머전트</a:t>
                      </a:r>
                      <a:r>
                        <a:rPr lang="ko-KR" sz="80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 속성의 한 예시다[2]</a:t>
                      </a:r>
                    </a:p>
                  </a:txBody>
                  <a:tcPr marL="42997" marR="42997" marT="42997" marB="42997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28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31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780AD-239D-46AF-BD81-1040D993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Intelligence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0B5B49-0CA6-4254-837A-2962086E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ko-KR" dirty="0" err="1"/>
              <a:t>An</a:t>
            </a:r>
            <a:r>
              <a:rPr lang="ko-KR" altLang="ko-KR" dirty="0"/>
              <a:t> </a:t>
            </a:r>
            <a:r>
              <a:rPr lang="ko-KR" altLang="ko-KR" dirty="0" err="1"/>
              <a:t>emergent</a:t>
            </a:r>
            <a:r>
              <a:rPr lang="ko-KR" altLang="ko-KR" dirty="0"/>
              <a:t> </a:t>
            </a:r>
            <a:r>
              <a:rPr lang="ko-KR" altLang="ko-KR" dirty="0" err="1"/>
              <a:t>system’s</a:t>
            </a:r>
            <a:r>
              <a:rPr lang="ko-KR" altLang="ko-KR" dirty="0"/>
              <a:t> </a:t>
            </a:r>
            <a:r>
              <a:rPr lang="ko-KR" altLang="ko-KR" dirty="0" err="1"/>
              <a:t>ability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 </a:t>
            </a:r>
          </a:p>
          <a:p>
            <a:pPr lvl="1"/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respond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environment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order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to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improve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conditions</a:t>
            </a:r>
            <a:r>
              <a:rPr lang="ko-KR" altLang="ko-KR" sz="1200" dirty="0"/>
              <a:t>, </a:t>
            </a:r>
          </a:p>
          <a:p>
            <a:pPr lvl="1"/>
            <a:r>
              <a:rPr lang="ko-KR" altLang="ko-KR" sz="1200" dirty="0" err="1"/>
              <a:t>perpetuate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itself</a:t>
            </a:r>
            <a:r>
              <a:rPr lang="ko-KR" altLang="ko-KR" sz="1200" dirty="0"/>
              <a:t> and </a:t>
            </a:r>
            <a:r>
              <a:rPr lang="ko-KR" altLang="ko-KR" sz="1200" dirty="0" err="1"/>
              <a:t>maximize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its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future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freedom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action</a:t>
            </a:r>
            <a:r>
              <a:rPr lang="ko-KR" altLang="ko-KR" sz="1200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writing</a:t>
            </a:r>
            <a:r>
              <a:rPr lang="ko-KR" altLang="ko-KR" sz="1100" dirty="0"/>
              <a:t> </a:t>
            </a:r>
            <a:r>
              <a:rPr lang="ko-KR" altLang="ko-KR" sz="1100" dirty="0" err="1"/>
              <a:t>my</a:t>
            </a:r>
            <a:r>
              <a:rPr lang="ko-KR" altLang="ko-KR" sz="1100" dirty="0"/>
              <a:t> </a:t>
            </a:r>
            <a:r>
              <a:rPr lang="ko-KR" altLang="ko-KR" sz="1100" dirty="0" err="1"/>
              <a:t>latest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book</a:t>
            </a:r>
            <a:r>
              <a:rPr lang="ko-KR" altLang="ko-KR" sz="1100" dirty="0"/>
              <a:t>,</a:t>
            </a:r>
            <a:r>
              <a:rPr lang="x-none" altLang="ko-KR" sz="1100" dirty="0"/>
              <a:t> </a:t>
            </a:r>
            <a:r>
              <a:rPr lang="ko-KR" altLang="ko-KR" sz="1100" dirty="0">
                <a:hlinkClick r:id="rId2"/>
              </a:rPr>
              <a:t>Future </a:t>
            </a:r>
            <a:r>
              <a:rPr lang="ko-KR" altLang="ko-KR" sz="1100" dirty="0" err="1">
                <a:hlinkClick r:id="rId2"/>
              </a:rPr>
              <a:t>Minds</a:t>
            </a:r>
            <a:r>
              <a:rPr lang="ko-KR" altLang="ko-KR" sz="1100" dirty="0">
                <a:hlinkClick r:id="rId2"/>
              </a:rPr>
              <a:t>:</a:t>
            </a:r>
            <a:r>
              <a:rPr lang="x-none" altLang="ko-KR" sz="1100" dirty="0">
                <a:hlinkClick r:id="rId2"/>
              </a:rPr>
              <a:t> </a:t>
            </a:r>
            <a:r>
              <a:rPr lang="ko-KR" altLang="ko-KR" sz="1100" i="1" dirty="0">
                <a:hlinkClick r:id="rId2"/>
              </a:rPr>
              <a:t>The </a:t>
            </a:r>
            <a:r>
              <a:rPr lang="ko-KR" altLang="ko-KR" sz="1100" i="1" dirty="0" err="1">
                <a:hlinkClick r:id="rId2"/>
              </a:rPr>
              <a:t>Rise</a:t>
            </a:r>
            <a:r>
              <a:rPr lang="ko-KR" altLang="ko-KR" sz="1100" i="1" dirty="0">
                <a:hlinkClick r:id="rId2"/>
              </a:rPr>
              <a:t> of </a:t>
            </a:r>
            <a:r>
              <a:rPr lang="ko-KR" altLang="ko-KR" sz="1100" i="1" dirty="0" err="1">
                <a:hlinkClick r:id="rId2"/>
              </a:rPr>
              <a:t>Intelligence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from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Big </a:t>
            </a:r>
            <a:r>
              <a:rPr lang="ko-KR" altLang="ko-KR" sz="1100" i="1" dirty="0" err="1">
                <a:hlinkClick r:id="rId2"/>
              </a:rPr>
              <a:t>Bang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to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End</a:t>
            </a:r>
            <a:r>
              <a:rPr lang="ko-KR" altLang="ko-KR" sz="1100" i="1" dirty="0">
                <a:hlinkClick r:id="rId2"/>
              </a:rPr>
              <a:t> of </a:t>
            </a:r>
            <a:r>
              <a:rPr lang="ko-KR" altLang="ko-KR" sz="1100" i="1" dirty="0" err="1">
                <a:hlinkClick r:id="rId2"/>
              </a:rPr>
              <a:t>the</a:t>
            </a:r>
            <a:r>
              <a:rPr lang="ko-KR" altLang="ko-KR" sz="1100" i="1" dirty="0">
                <a:hlinkClick r:id="rId2"/>
              </a:rPr>
              <a:t> </a:t>
            </a:r>
            <a:r>
              <a:rPr lang="ko-KR" altLang="ko-KR" sz="1100" i="1" dirty="0" err="1">
                <a:hlinkClick r:id="rId2"/>
              </a:rPr>
              <a:t>Universe</a:t>
            </a:r>
            <a:r>
              <a:rPr lang="ko-KR" altLang="ko-KR" sz="1100" dirty="0"/>
              <a:t>, </a:t>
            </a:r>
            <a:r>
              <a:rPr lang="ko-KR" altLang="ko-KR" sz="1100" dirty="0" err="1"/>
              <a:t>it</a:t>
            </a:r>
            <a:r>
              <a:rPr lang="ko-KR" altLang="ko-KR" sz="1100" dirty="0"/>
              <a:t> </a:t>
            </a:r>
            <a:r>
              <a:rPr lang="ko-KR" altLang="ko-KR" sz="1100" dirty="0" err="1"/>
              <a:t>was</a:t>
            </a:r>
            <a:r>
              <a:rPr lang="ko-KR" altLang="ko-KR" sz="1100" dirty="0"/>
              <a:t> </a:t>
            </a:r>
            <a:r>
              <a:rPr lang="ko-KR" altLang="ko-KR" sz="1100" dirty="0" err="1"/>
              <a:t>essential</a:t>
            </a:r>
            <a:r>
              <a:rPr lang="ko-KR" altLang="ko-KR" sz="1100" dirty="0"/>
              <a:t> </a:t>
            </a:r>
            <a:r>
              <a:rPr lang="ko-KR" altLang="ko-KR" sz="1100" dirty="0" err="1"/>
              <a:t>to</a:t>
            </a:r>
            <a:r>
              <a:rPr lang="ko-KR" altLang="ko-KR" sz="1100" dirty="0"/>
              <a:t> </a:t>
            </a:r>
            <a:r>
              <a:rPr lang="ko-KR" altLang="ko-KR" sz="1100" dirty="0" err="1"/>
              <a:t>properly</a:t>
            </a:r>
            <a:r>
              <a:rPr lang="en-US" altLang="ko-KR" sz="1100" dirty="0"/>
              <a:t> </a:t>
            </a:r>
            <a:r>
              <a:rPr lang="ko-KR" altLang="ko-KR" sz="1100" dirty="0" err="1"/>
              <a:t>define</a:t>
            </a:r>
            <a:r>
              <a:rPr lang="x-none" altLang="ko-KR" sz="1100" dirty="0"/>
              <a:t> </a:t>
            </a:r>
            <a:r>
              <a:rPr lang="ko-KR" altLang="ko-KR" sz="1100" i="1" dirty="0" err="1"/>
              <a:t>intelligence</a:t>
            </a:r>
            <a:r>
              <a:rPr lang="x-none" altLang="ko-KR" sz="1100" i="1" dirty="0"/>
              <a:t> </a:t>
            </a:r>
            <a:r>
              <a:rPr lang="ko-KR" altLang="ko-KR" sz="1100" dirty="0" err="1"/>
              <a:t>in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an</a:t>
            </a:r>
            <a:r>
              <a:rPr lang="ko-KR" altLang="ko-KR" sz="1100" dirty="0"/>
              <a:t> </a:t>
            </a:r>
            <a:r>
              <a:rPr lang="ko-KR" altLang="ko-KR" sz="1100" dirty="0" err="1"/>
              <a:t>appropriate</a:t>
            </a:r>
            <a:r>
              <a:rPr lang="ko-KR" altLang="ko-KR" sz="1100" dirty="0"/>
              <a:t> </a:t>
            </a:r>
            <a:r>
              <a:rPr lang="ko-KR" altLang="ko-KR" sz="1100" dirty="0" err="1"/>
              <a:t>context</a:t>
            </a:r>
            <a:r>
              <a:rPr lang="ko-KR" altLang="ko-KR" sz="1100" dirty="0"/>
              <a:t>. </a:t>
            </a:r>
            <a:r>
              <a:rPr lang="ko-KR" altLang="ko-KR" sz="1100" b="1" dirty="0" err="1"/>
              <a:t>March</a:t>
            </a:r>
            <a:r>
              <a:rPr lang="ko-KR" altLang="ko-KR" sz="1100" b="1" dirty="0"/>
              <a:t> 17, 2020</a:t>
            </a:r>
            <a:endParaRPr lang="ko-KR" altLang="ko-KR" sz="1100" dirty="0"/>
          </a:p>
          <a:p>
            <a:endParaRPr lang="ko-KR" altLang="en-US" dirty="0"/>
          </a:p>
        </p:txBody>
      </p:sp>
      <p:pic>
        <p:nvPicPr>
          <p:cNvPr id="4098" name="Picture 2" descr="Future Minds: The Rise of Intelligence from the Big Bang to the End of the  Universe: Yonck, Richard: 9781948924382: Amazon.com: Books">
            <a:extLst>
              <a:ext uri="{FF2B5EF4-FFF2-40B4-BE49-F238E27FC236}">
                <a16:creationId xmlns:a16="http://schemas.microsoft.com/office/drawing/2014/main" id="{5870A44C-5796-4334-BD01-03C9CC6D0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83" y="2204207"/>
            <a:ext cx="2311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6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A9F72-2CCD-4019-B6F0-C604815A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Hallutination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05F43-F242-411B-A81A-698D58BB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400" dirty="0" err="1"/>
              <a:t>An</a:t>
            </a:r>
            <a:r>
              <a:rPr lang="ko-KR" altLang="ko-KR" sz="2400" dirty="0"/>
              <a:t> AI </a:t>
            </a:r>
            <a:r>
              <a:rPr lang="ko-KR" altLang="ko-KR" sz="2400" dirty="0" err="1"/>
              <a:t>hallucination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is</a:t>
            </a:r>
            <a:r>
              <a:rPr lang="x-none" altLang="ko-KR" sz="2400" dirty="0"/>
              <a:t> </a:t>
            </a:r>
            <a:r>
              <a:rPr lang="ko-KR" altLang="ko-KR" sz="2400" dirty="0" err="1"/>
              <a:t>when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x-none" altLang="ko-KR" sz="2400" dirty="0"/>
              <a:t>model</a:t>
            </a:r>
            <a:r>
              <a:rPr lang="ko-KR" altLang="ko-KR" sz="2400" dirty="0"/>
              <a:t> </a:t>
            </a:r>
            <a:r>
              <a:rPr lang="ko-KR" altLang="ko-KR" sz="2400" dirty="0" err="1"/>
              <a:t>generates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false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information</a:t>
            </a:r>
            <a:r>
              <a:rPr lang="x-none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/>
              <a:t>AI </a:t>
            </a:r>
            <a:r>
              <a:rPr lang="ko-KR" altLang="ko-KR" sz="2400" dirty="0"/>
              <a:t>가</a:t>
            </a:r>
            <a:r>
              <a:rPr lang="en-US" altLang="ko-KR" sz="2400" dirty="0"/>
              <a:t> </a:t>
            </a:r>
            <a:r>
              <a:rPr lang="ko-KR" altLang="ko-KR" sz="2400" dirty="0"/>
              <a:t>잘못된</a:t>
            </a:r>
            <a:r>
              <a:rPr lang="en-US" altLang="ko-KR" sz="2400" dirty="0"/>
              <a:t> </a:t>
            </a:r>
            <a:r>
              <a:rPr lang="ko-KR" altLang="ko-KR" sz="2400" dirty="0"/>
              <a:t>정보를</a:t>
            </a:r>
            <a:r>
              <a:rPr lang="en-US" altLang="ko-KR" sz="2400" dirty="0"/>
              <a:t> </a:t>
            </a:r>
            <a:r>
              <a:rPr lang="ko-KR" altLang="ko-KR" sz="2400" dirty="0"/>
              <a:t>그럴듯하게</a:t>
            </a:r>
            <a:r>
              <a:rPr lang="en-US" altLang="ko-KR" sz="2400" dirty="0"/>
              <a:t> </a:t>
            </a:r>
            <a:r>
              <a:rPr lang="ko-KR" altLang="ko-KR" sz="2400" dirty="0"/>
              <a:t>답하는</a:t>
            </a:r>
            <a:r>
              <a:rPr lang="en-US" altLang="ko-KR" sz="2400" dirty="0"/>
              <a:t> </a:t>
            </a:r>
            <a:r>
              <a:rPr lang="ko-KR" altLang="ko-KR" sz="2400" dirty="0"/>
              <a:t>것</a:t>
            </a:r>
            <a:r>
              <a:rPr lang="en-US" altLang="ko-KR" sz="2400" dirty="0"/>
              <a:t>.</a:t>
            </a:r>
          </a:p>
          <a:p>
            <a:endParaRPr lang="ko-KR" altLang="ko-KR" sz="2400" dirty="0"/>
          </a:p>
          <a:p>
            <a:r>
              <a:rPr lang="en-US" altLang="ko-KR" sz="2400" dirty="0"/>
              <a:t>AI </a:t>
            </a:r>
            <a:r>
              <a:rPr lang="ko-KR" altLang="ko-KR" sz="2400" dirty="0"/>
              <a:t>가</a:t>
            </a:r>
            <a:r>
              <a:rPr lang="en-US" altLang="ko-KR" sz="2400" dirty="0"/>
              <a:t> </a:t>
            </a:r>
            <a:r>
              <a:rPr lang="ko-KR" altLang="ko-KR" sz="2400" dirty="0"/>
              <a:t>의도를</a:t>
            </a:r>
            <a:r>
              <a:rPr lang="en-US" altLang="ko-KR" sz="2400" dirty="0"/>
              <a:t> </a:t>
            </a:r>
            <a:r>
              <a:rPr lang="ko-KR" altLang="ko-KR" sz="2400" dirty="0"/>
              <a:t>가질</a:t>
            </a:r>
            <a:r>
              <a:rPr lang="en-US" altLang="ko-KR" sz="2400" dirty="0"/>
              <a:t> </a:t>
            </a:r>
            <a:r>
              <a:rPr lang="ko-KR" altLang="ko-KR" sz="2400" dirty="0"/>
              <a:t>수</a:t>
            </a:r>
            <a:r>
              <a:rPr lang="en-US" altLang="ko-KR" sz="2400" dirty="0"/>
              <a:t> </a:t>
            </a:r>
            <a:r>
              <a:rPr lang="ko-KR" altLang="ko-KR" sz="2400" dirty="0"/>
              <a:t>없으니</a:t>
            </a:r>
            <a:r>
              <a:rPr lang="en-US" altLang="ko-KR" sz="2400" dirty="0"/>
              <a:t>, </a:t>
            </a:r>
            <a:r>
              <a:rPr lang="ko-KR" altLang="ko-KR" sz="2400" dirty="0"/>
              <a:t>나쁜</a:t>
            </a:r>
            <a:r>
              <a:rPr lang="en-US" altLang="ko-KR" sz="2400" dirty="0"/>
              <a:t> </a:t>
            </a:r>
            <a:r>
              <a:rPr lang="ko-KR" altLang="ko-KR" sz="2400" dirty="0"/>
              <a:t>의도를</a:t>
            </a:r>
            <a:r>
              <a:rPr lang="en-US" altLang="ko-KR" sz="2400" dirty="0"/>
              <a:t> </a:t>
            </a:r>
            <a:r>
              <a:rPr lang="ko-KR" altLang="ko-KR" sz="2400" dirty="0"/>
              <a:t>가지고</a:t>
            </a:r>
            <a:r>
              <a:rPr lang="en-US" altLang="ko-KR" sz="2400" dirty="0"/>
              <a:t> </a:t>
            </a:r>
            <a:r>
              <a:rPr lang="ko-KR" altLang="ko-KR" sz="2400" dirty="0"/>
              <a:t>한</a:t>
            </a:r>
            <a:r>
              <a:rPr lang="en-US" altLang="ko-KR" sz="2400" dirty="0"/>
              <a:t> </a:t>
            </a:r>
            <a:r>
              <a:rPr lang="ko-KR" altLang="ko-KR" sz="2400" dirty="0"/>
              <a:t>일은</a:t>
            </a:r>
            <a:r>
              <a:rPr lang="en-US" altLang="ko-KR" sz="2400" dirty="0"/>
              <a:t> </a:t>
            </a:r>
            <a:r>
              <a:rPr lang="ko-KR" altLang="ko-KR" sz="2400" dirty="0"/>
              <a:t>아닙니다</a:t>
            </a:r>
            <a:r>
              <a:rPr lang="en-US" altLang="ko-KR" sz="2400" dirty="0"/>
              <a:t>. </a:t>
            </a:r>
            <a:endParaRPr lang="ko-KR" altLang="ko-KR" sz="2400" dirty="0"/>
          </a:p>
          <a:p>
            <a:endParaRPr lang="ko-KR" altLang="en-US" dirty="0"/>
          </a:p>
        </p:txBody>
      </p:sp>
      <p:pic>
        <p:nvPicPr>
          <p:cNvPr id="3074" name="Picture 2" descr="LInderfiTting &#10;TrainingData &#10;I 'Nlthcient or Poor Qlnltty Data &#10;Lack Reguhrizatian &#10;of Task &#10;Architecture ">
            <a:extLst>
              <a:ext uri="{FF2B5EF4-FFF2-40B4-BE49-F238E27FC236}">
                <a16:creationId xmlns:a16="http://schemas.microsoft.com/office/drawing/2014/main" id="{C0FE83BF-A561-4962-A458-15E12F36F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4611586"/>
            <a:ext cx="50006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3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55CA6-4B66-4609-9861-6810B305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singularity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795ED-68C4-42FC-8FC5-EF99F8A1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양적 팽창을 하다가 질적인 도약을 하는 특정 시점을 말한다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ko-KR" altLang="en-US" dirty="0"/>
              <a:t>인공지능</a:t>
            </a:r>
            <a:r>
              <a:rPr lang="en-US" altLang="ko-KR" dirty="0"/>
              <a:t>(AI)</a:t>
            </a:r>
            <a:r>
              <a:rPr lang="ko-KR" altLang="en-US" dirty="0"/>
              <a:t>이 비약적으로 발전을 해서 인류의 지능을 초월해 스스로 진화해 가는 기점</a:t>
            </a:r>
            <a:r>
              <a:rPr lang="en-US" altLang="ko-KR" dirty="0"/>
              <a:t>(</a:t>
            </a:r>
            <a:r>
              <a:rPr lang="ko-KR" altLang="en-US" dirty="0"/>
              <a:t>기술적 특이점</a:t>
            </a:r>
            <a:r>
              <a:rPr lang="en-US" altLang="ko-KR" dirty="0"/>
              <a:t>)</a:t>
            </a:r>
            <a:r>
              <a:rPr lang="ko-KR" altLang="en-US" dirty="0"/>
              <a:t>을 뜻하기도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52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B663BE-BFAB-4651-8C67-CEA4D0B5A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27240"/>
              </p:ext>
            </p:extLst>
          </p:nvPr>
        </p:nvGraphicFramePr>
        <p:xfrm>
          <a:off x="942395" y="2098039"/>
          <a:ext cx="10307209" cy="2055049"/>
        </p:xfrm>
        <a:graphic>
          <a:graphicData uri="http://schemas.openxmlformats.org/drawingml/2006/table">
            <a:tbl>
              <a:tblPr/>
              <a:tblGrid>
                <a:gridCol w="3435736">
                  <a:extLst>
                    <a:ext uri="{9D8B030D-6E8A-4147-A177-3AD203B41FA5}">
                      <a16:colId xmlns:a16="http://schemas.microsoft.com/office/drawing/2014/main" val="3820204985"/>
                    </a:ext>
                  </a:extLst>
                </a:gridCol>
                <a:gridCol w="4173078">
                  <a:extLst>
                    <a:ext uri="{9D8B030D-6E8A-4147-A177-3AD203B41FA5}">
                      <a16:colId xmlns:a16="http://schemas.microsoft.com/office/drawing/2014/main" val="2219251231"/>
                    </a:ext>
                  </a:extLst>
                </a:gridCol>
                <a:gridCol w="2698395">
                  <a:extLst>
                    <a:ext uri="{9D8B030D-6E8A-4147-A177-3AD203B41FA5}">
                      <a16:colId xmlns:a16="http://schemas.microsoft.com/office/drawing/2014/main" val="2990653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…Learning…           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…Training…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…Tuning…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343207"/>
                  </a:ext>
                </a:extLst>
              </a:tr>
              <a:tr h="83830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effectLst/>
                        </a:rPr>
                        <a:t>Medical School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Resident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dirty="0">
                          <a:effectLst/>
                        </a:rPr>
                        <a:t>Sub-</a:t>
                      </a:r>
                      <a:r>
                        <a:rPr lang="en-US" sz="1800" dirty="0" err="1">
                          <a:effectLst/>
                        </a:rPr>
                        <a:t>speciality</a:t>
                      </a:r>
                      <a:endParaRPr lang="en-US" sz="1800" dirty="0">
                        <a:effectLst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41792"/>
                  </a:ext>
                </a:extLst>
              </a:tr>
              <a:tr h="873977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to tackle tomorrow’s issues.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>
                          <a:solidFill>
                            <a:srgbClr val="212529"/>
                          </a:solidFill>
                          <a:effectLst/>
                          <a:latin typeface="Roboto Slab"/>
                        </a:rPr>
                        <a:t>the development of new skills </a:t>
                      </a:r>
                      <a:endParaRPr lang="en-US" sz="2000" b="0" dirty="0">
                        <a:solidFill>
                          <a:srgbClr val="1F1F1F"/>
                        </a:solidFill>
                        <a:effectLst/>
                        <a:latin typeface="Google Sans"/>
                      </a:endParaRP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800" b="0" dirty="0">
                          <a:solidFill>
                            <a:srgbClr val="1F1F1F"/>
                          </a:solidFill>
                          <a:effectLst/>
                          <a:latin typeface="Google Sans"/>
                        </a:rPr>
                        <a:t>optimization algorithm</a:t>
                      </a:r>
                    </a:p>
                  </a:txBody>
                  <a:tcPr marL="28477" marR="28477" marT="18985" marB="1898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5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6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123A5-ED9D-472E-97BF-CD090C78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i="1" dirty="0"/>
              <a:t>Diagram of Model use and Development</a:t>
            </a:r>
            <a:endParaRPr lang="ko-KR" altLang="en-US" sz="2400" dirty="0"/>
          </a:p>
        </p:txBody>
      </p:sp>
      <p:pic>
        <p:nvPicPr>
          <p:cNvPr id="3074" name="Picture 2" descr="Diagram shows the relationship between real world systems and models. Models represent real world systems and rea world systems, in turn, interpret model results.">
            <a:extLst>
              <a:ext uri="{FF2B5EF4-FFF2-40B4-BE49-F238E27FC236}">
                <a16:creationId xmlns:a16="http://schemas.microsoft.com/office/drawing/2014/main" id="{68C0CE56-3B25-41EF-B895-330641F25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67" y="1173519"/>
            <a:ext cx="6811859" cy="52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2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452953-84A5-4E29-B071-84F76F3BBAFA}"/>
              </a:ext>
            </a:extLst>
          </p:cNvPr>
          <p:cNvGraphicFramePr>
            <a:graphicFrameLocks noGrp="1"/>
          </p:cNvGraphicFramePr>
          <p:nvPr/>
        </p:nvGraphicFramePr>
        <p:xfrm>
          <a:off x="800101" y="768928"/>
          <a:ext cx="10453254" cy="5611089"/>
        </p:xfrm>
        <a:graphic>
          <a:graphicData uri="http://schemas.openxmlformats.org/drawingml/2006/table">
            <a:tbl>
              <a:tblPr/>
              <a:tblGrid>
                <a:gridCol w="3476389">
                  <a:extLst>
                    <a:ext uri="{9D8B030D-6E8A-4147-A177-3AD203B41FA5}">
                      <a16:colId xmlns:a16="http://schemas.microsoft.com/office/drawing/2014/main" val="2991383534"/>
                    </a:ext>
                  </a:extLst>
                </a:gridCol>
                <a:gridCol w="6976865">
                  <a:extLst>
                    <a:ext uri="{9D8B030D-6E8A-4147-A177-3AD203B41FA5}">
                      <a16:colId xmlns:a16="http://schemas.microsoft.com/office/drawing/2014/main" val="768191386"/>
                    </a:ext>
                  </a:extLst>
                </a:gridCol>
              </a:tblGrid>
              <a:tr h="400792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Term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  <a:latin typeface="Google Sans"/>
                        </a:rPr>
                        <a:t>Definition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95401"/>
                  </a:ext>
                </a:extLst>
              </a:tr>
              <a:tr h="1235775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mathematical representation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of a system or process. A model can be used to predict the behavior of a system or to understand how a system works.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236725"/>
                  </a:ext>
                </a:extLst>
              </a:tr>
              <a:tr h="1836964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Language model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statistical model 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that predicts the probability of a sequence of words. Language models are used in a variety of natural language processing tasks, such as speech recognition, machine translation, and text summarization.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21243"/>
                  </a:ext>
                </a:extLst>
              </a:tr>
              <a:tr h="2137558">
                <a:tc>
                  <a:txBody>
                    <a:bodyPr/>
                    <a:lstStyle/>
                    <a:p>
                      <a:r>
                        <a:rPr lang="en-US" sz="15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effectLst/>
                          <a:latin typeface="Google Sans"/>
                        </a:rPr>
                        <a:t>A language model that has </a:t>
                      </a:r>
                      <a:r>
                        <a:rPr lang="en-US" sz="1500" b="0" dirty="0">
                          <a:effectLst/>
                          <a:highlight>
                            <a:srgbClr val="FFFF00"/>
                          </a:highlight>
                          <a:latin typeface="Google Sans"/>
                        </a:rPr>
                        <a:t>been trained on a massive dataset of text</a:t>
                      </a:r>
                      <a:r>
                        <a:rPr lang="en-US" sz="1500" b="0" dirty="0">
                          <a:effectLst/>
                          <a:latin typeface="Google Sans"/>
                        </a:rPr>
                        <a:t>. LLMs have billions of parameters, which allows them to learn complex patterns in language. LLMs are used for a variety of tasks, such as question answering, summarization, and creative text generation.</a:t>
                      </a:r>
                    </a:p>
                  </a:txBody>
                  <a:tcPr marL="129504" marR="129504" marT="129504" marB="1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8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1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369733-1D7A-413E-ACA1-18D6B4C2A308}"/>
              </a:ext>
            </a:extLst>
          </p:cNvPr>
          <p:cNvSpPr/>
          <p:nvPr/>
        </p:nvSpPr>
        <p:spPr>
          <a:xfrm>
            <a:off x="3102220" y="1138601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DeepMind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5D836C-C39E-4F72-B375-9C83FAF66733}"/>
              </a:ext>
            </a:extLst>
          </p:cNvPr>
          <p:cNvSpPr/>
          <p:nvPr/>
        </p:nvSpPr>
        <p:spPr>
          <a:xfrm>
            <a:off x="6048061" y="3550607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OpenAI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BA80506-C03E-4F5E-AE7A-6E84588FC2BB}"/>
              </a:ext>
            </a:extLst>
          </p:cNvPr>
          <p:cNvSpPr/>
          <p:nvPr/>
        </p:nvSpPr>
        <p:spPr>
          <a:xfrm>
            <a:off x="1337066" y="2696348"/>
            <a:ext cx="200323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Google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B979B4-8A25-4203-8101-D96E9A448E4C}"/>
              </a:ext>
            </a:extLst>
          </p:cNvPr>
          <p:cNvSpPr/>
          <p:nvPr/>
        </p:nvSpPr>
        <p:spPr>
          <a:xfrm>
            <a:off x="9127295" y="4213406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Twitter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98E37E-BB49-4460-B7EA-E28B30712481}"/>
              </a:ext>
            </a:extLst>
          </p:cNvPr>
          <p:cNvSpPr/>
          <p:nvPr/>
        </p:nvSpPr>
        <p:spPr>
          <a:xfrm>
            <a:off x="5080908" y="5116703"/>
            <a:ext cx="1776046" cy="4659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Microsoft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E0D7D7-C452-4BC9-8AF6-BE4A4DF1FB4C}"/>
              </a:ext>
            </a:extLst>
          </p:cNvPr>
          <p:cNvSpPr/>
          <p:nvPr/>
        </p:nvSpPr>
        <p:spPr>
          <a:xfrm>
            <a:off x="9192359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x.AI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9E4D080-F9BE-4251-B85A-35E27D82A95B}"/>
              </a:ext>
            </a:extLst>
          </p:cNvPr>
          <p:cNvSpPr/>
          <p:nvPr/>
        </p:nvSpPr>
        <p:spPr>
          <a:xfrm>
            <a:off x="1282810" y="6069621"/>
            <a:ext cx="200323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Bard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6325DDE-FD8F-4C26-A222-8EF91BA62528}"/>
              </a:ext>
            </a:extLst>
          </p:cNvPr>
          <p:cNvSpPr/>
          <p:nvPr/>
        </p:nvSpPr>
        <p:spPr>
          <a:xfrm>
            <a:off x="2214392" y="3237724"/>
            <a:ext cx="110196" cy="2714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7AE824B-2982-4608-9147-BE3EA27E4191}"/>
              </a:ext>
            </a:extLst>
          </p:cNvPr>
          <p:cNvSpPr/>
          <p:nvPr/>
        </p:nvSpPr>
        <p:spPr>
          <a:xfrm flipH="1">
            <a:off x="5881824" y="5538811"/>
            <a:ext cx="110195" cy="43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BB53BAA-BB8E-49AC-AF67-486BE119BDBA}"/>
              </a:ext>
            </a:extLst>
          </p:cNvPr>
          <p:cNvSpPr/>
          <p:nvPr/>
        </p:nvSpPr>
        <p:spPr>
          <a:xfrm>
            <a:off x="9960220" y="4760401"/>
            <a:ext cx="110197" cy="121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00BB09-1286-4653-AA31-39352FD3209D}"/>
              </a:ext>
            </a:extLst>
          </p:cNvPr>
          <p:cNvSpPr/>
          <p:nvPr/>
        </p:nvSpPr>
        <p:spPr>
          <a:xfrm>
            <a:off x="9552843" y="141375"/>
            <a:ext cx="2089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Artificial Intelligence 1950</a:t>
            </a:r>
          </a:p>
          <a:p>
            <a:pPr fontAlgn="ctr"/>
            <a:r>
              <a:rPr lang="en-US" altLang="ko-KR" sz="1200" dirty="0"/>
              <a:t>Machine learning</a:t>
            </a:r>
            <a:endParaRPr lang="ko-KR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30D79E-A797-4A05-8B8B-BC871E442459}"/>
              </a:ext>
            </a:extLst>
          </p:cNvPr>
          <p:cNvSpPr/>
          <p:nvPr/>
        </p:nvSpPr>
        <p:spPr>
          <a:xfrm>
            <a:off x="517282" y="141374"/>
            <a:ext cx="1485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Perceptron 1957</a:t>
            </a:r>
          </a:p>
          <a:p>
            <a:pPr fontAlgn="ctr"/>
            <a:r>
              <a:rPr lang="en-US" altLang="ko-KR" sz="1200" dirty="0"/>
              <a:t>Neural Networks</a:t>
            </a:r>
          </a:p>
          <a:p>
            <a:pPr fontAlgn="ctr"/>
            <a:r>
              <a:rPr lang="en-US" altLang="ko-KR" sz="1200" dirty="0"/>
              <a:t>Deep Learning</a:t>
            </a:r>
            <a:endParaRPr lang="ko-KR" altLang="ko-KR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C89886-ED40-4857-BB29-0AB80DB7038F}"/>
              </a:ext>
            </a:extLst>
          </p:cNvPr>
          <p:cNvSpPr/>
          <p:nvPr/>
        </p:nvSpPr>
        <p:spPr>
          <a:xfrm>
            <a:off x="4831374" y="1116619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2010</a:t>
            </a:r>
            <a:endParaRPr lang="ko-KR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4D4612-5C2F-4C32-B23A-F4337EBAC3D4}"/>
              </a:ext>
            </a:extLst>
          </p:cNvPr>
          <p:cNvSpPr/>
          <p:nvPr/>
        </p:nvSpPr>
        <p:spPr>
          <a:xfrm>
            <a:off x="7824107" y="3506604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2015 Elon Musk</a:t>
            </a:r>
            <a:endParaRPr lang="ko-KR" altLang="ko-KR" sz="12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DD736BC-91DD-4B3A-A874-7D45FA6A0896}"/>
              </a:ext>
            </a:extLst>
          </p:cNvPr>
          <p:cNvCxnSpPr/>
          <p:nvPr/>
        </p:nvCxnSpPr>
        <p:spPr>
          <a:xfrm>
            <a:off x="1800959" y="668215"/>
            <a:ext cx="1301261" cy="44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A7A9F46-158B-498A-BB4C-0C874FF01FA6}"/>
              </a:ext>
            </a:extLst>
          </p:cNvPr>
          <p:cNvCxnSpPr/>
          <p:nvPr/>
        </p:nvCxnSpPr>
        <p:spPr>
          <a:xfrm flipH="1">
            <a:off x="5370636" y="372207"/>
            <a:ext cx="4097215" cy="8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A9CB02-02DE-4919-BBE2-B56B18653480}"/>
              </a:ext>
            </a:extLst>
          </p:cNvPr>
          <p:cNvCxnSpPr>
            <a:cxnSpLocks/>
          </p:cNvCxnSpPr>
          <p:nvPr/>
        </p:nvCxnSpPr>
        <p:spPr>
          <a:xfrm flipH="1">
            <a:off x="7217559" y="372207"/>
            <a:ext cx="2250293" cy="311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00923C-D9AA-448F-99ED-A1B07805DCA9}"/>
              </a:ext>
            </a:extLst>
          </p:cNvPr>
          <p:cNvCxnSpPr>
            <a:cxnSpLocks/>
          </p:cNvCxnSpPr>
          <p:nvPr/>
        </p:nvCxnSpPr>
        <p:spPr>
          <a:xfrm flipH="1">
            <a:off x="2451589" y="1179660"/>
            <a:ext cx="1781798" cy="14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977EC8D-1637-4A5F-945D-EAB04B0F25F5}"/>
              </a:ext>
            </a:extLst>
          </p:cNvPr>
          <p:cNvSpPr/>
          <p:nvPr/>
        </p:nvSpPr>
        <p:spPr>
          <a:xfrm>
            <a:off x="3300434" y="261402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2014</a:t>
            </a:r>
            <a:endParaRPr lang="ko-KR" altLang="ko-KR" sz="12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E810A58-7F50-47E8-A343-D97CF574995D}"/>
              </a:ext>
            </a:extLst>
          </p:cNvPr>
          <p:cNvCxnSpPr>
            <a:cxnSpLocks/>
          </p:cNvCxnSpPr>
          <p:nvPr/>
        </p:nvCxnSpPr>
        <p:spPr>
          <a:xfrm flipH="1">
            <a:off x="5968931" y="4111435"/>
            <a:ext cx="746374" cy="9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3B3876-916C-460C-9D11-CBAB94DA5B33}"/>
              </a:ext>
            </a:extLst>
          </p:cNvPr>
          <p:cNvSpPr/>
          <p:nvPr/>
        </p:nvSpPr>
        <p:spPr>
          <a:xfrm>
            <a:off x="787622" y="3929332"/>
            <a:ext cx="148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ctr"/>
            <a:r>
              <a:rPr lang="en-US" altLang="ko-KR" sz="1200" dirty="0"/>
              <a:t>AlphaGo 2016</a:t>
            </a:r>
          </a:p>
          <a:p>
            <a:pPr algn="r" fontAlgn="ctr"/>
            <a:r>
              <a:rPr lang="en-US" altLang="ko-KR" sz="1200" dirty="0" err="1"/>
              <a:t>AlphaZero</a:t>
            </a:r>
            <a:r>
              <a:rPr lang="en-US" altLang="ko-KR" sz="1200" dirty="0"/>
              <a:t> 2017</a:t>
            </a:r>
          </a:p>
          <a:p>
            <a:pPr algn="r" fontAlgn="ctr"/>
            <a:endParaRPr lang="en-US" altLang="ko-KR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B062B3C-FC24-43BA-9029-6D61C690D5AE}"/>
              </a:ext>
            </a:extLst>
          </p:cNvPr>
          <p:cNvCxnSpPr>
            <a:cxnSpLocks/>
          </p:cNvCxnSpPr>
          <p:nvPr/>
        </p:nvCxnSpPr>
        <p:spPr>
          <a:xfrm flipV="1">
            <a:off x="3637149" y="4838266"/>
            <a:ext cx="2410912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25166AF-0B64-462F-BCF9-201E29A6571A}"/>
              </a:ext>
            </a:extLst>
          </p:cNvPr>
          <p:cNvSpPr/>
          <p:nvPr/>
        </p:nvSpPr>
        <p:spPr>
          <a:xfrm>
            <a:off x="5144966" y="6069621"/>
            <a:ext cx="1776046" cy="4659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202A562-20DB-43B3-93EC-CC2969CAA740}"/>
              </a:ext>
            </a:extLst>
          </p:cNvPr>
          <p:cNvSpPr/>
          <p:nvPr/>
        </p:nvSpPr>
        <p:spPr>
          <a:xfrm>
            <a:off x="3286046" y="6063263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C9CCF0-7756-4A04-B369-EA4D4AD2BB62}"/>
              </a:ext>
            </a:extLst>
          </p:cNvPr>
          <p:cNvCxnSpPr>
            <a:cxnSpLocks/>
          </p:cNvCxnSpPr>
          <p:nvPr/>
        </p:nvCxnSpPr>
        <p:spPr>
          <a:xfrm>
            <a:off x="9127295" y="3744961"/>
            <a:ext cx="888023" cy="377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5EF9FE-3CB4-43A5-BDEA-5613EF01D8F8}"/>
              </a:ext>
            </a:extLst>
          </p:cNvPr>
          <p:cNvSpPr/>
          <p:nvPr/>
        </p:nvSpPr>
        <p:spPr>
          <a:xfrm>
            <a:off x="2209745" y="4702465"/>
            <a:ext cx="14042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2018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F17BBE1-DB2B-4F29-8BC5-135C4159FB8A}"/>
              </a:ext>
            </a:extLst>
          </p:cNvPr>
          <p:cNvSpPr/>
          <p:nvPr/>
        </p:nvSpPr>
        <p:spPr>
          <a:xfrm>
            <a:off x="3241610" y="1868186"/>
            <a:ext cx="2007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ImageNet Challenge 2012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88F914-7DF8-410C-BB50-B4EA486C2634}"/>
              </a:ext>
            </a:extLst>
          </p:cNvPr>
          <p:cNvSpPr/>
          <p:nvPr/>
        </p:nvSpPr>
        <p:spPr>
          <a:xfrm>
            <a:off x="6833958" y="5073292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2019</a:t>
            </a:r>
            <a:endParaRPr lang="ko-KR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5E46D8-D6D3-428B-8C6C-EDE6070DCF18}"/>
              </a:ext>
            </a:extLst>
          </p:cNvPr>
          <p:cNvSpPr/>
          <p:nvPr/>
        </p:nvSpPr>
        <p:spPr>
          <a:xfrm>
            <a:off x="2238276" y="3550747"/>
            <a:ext cx="13521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ctr"/>
            <a:r>
              <a:rPr lang="en-US" altLang="ko-KR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 2015</a:t>
            </a:r>
            <a:endParaRPr lang="ko-KR" altLang="ko-KR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47F0F9-5A22-4381-A238-6C4747582A2D}"/>
              </a:ext>
            </a:extLst>
          </p:cNvPr>
          <p:cNvSpPr/>
          <p:nvPr/>
        </p:nvSpPr>
        <p:spPr>
          <a:xfrm>
            <a:off x="10903341" y="4169402"/>
            <a:ext cx="5954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2021</a:t>
            </a:r>
            <a:endParaRPr lang="ko-KR" altLang="ko-KR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19CD2C-CC17-49C6-9F88-D16CF4F93BD6}"/>
              </a:ext>
            </a:extLst>
          </p:cNvPr>
          <p:cNvSpPr/>
          <p:nvPr/>
        </p:nvSpPr>
        <p:spPr>
          <a:xfrm>
            <a:off x="10980846" y="6025617"/>
            <a:ext cx="595489" cy="277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2023</a:t>
            </a:r>
            <a:endParaRPr lang="ko-KR" altLang="ko-KR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57F181-8FB9-4176-A058-C6F4E09C78B9}"/>
              </a:ext>
            </a:extLst>
          </p:cNvPr>
          <p:cNvSpPr/>
          <p:nvPr/>
        </p:nvSpPr>
        <p:spPr>
          <a:xfrm>
            <a:off x="6933453" y="6025617"/>
            <a:ext cx="20896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altLang="ko-KR" sz="1200" dirty="0"/>
              <a:t>2018~</a:t>
            </a:r>
            <a:endParaRPr lang="ko-KR" altLang="ko-KR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B1D185-59CB-4F9F-AA9B-D807A7C14FEC}"/>
              </a:ext>
            </a:extLst>
          </p:cNvPr>
          <p:cNvCxnSpPr>
            <a:cxnSpLocks/>
          </p:cNvCxnSpPr>
          <p:nvPr/>
        </p:nvCxnSpPr>
        <p:spPr>
          <a:xfrm>
            <a:off x="5144966" y="2145185"/>
            <a:ext cx="1570339" cy="1283815"/>
          </a:xfrm>
          <a:prstGeom prst="straightConnector1">
            <a:avLst/>
          </a:prstGeom>
          <a:ln>
            <a:gradFill>
              <a:gsLst>
                <a:gs pos="41000">
                  <a:srgbClr val="DAE3F3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791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8C8306-8AEA-45F4-9D28-6D2C18F787AA}"/>
              </a:ext>
            </a:extLst>
          </p:cNvPr>
          <p:cNvGraphicFramePr>
            <a:graphicFrameLocks noGrp="1"/>
          </p:cNvGraphicFramePr>
          <p:nvPr/>
        </p:nvGraphicFramePr>
        <p:xfrm>
          <a:off x="706582" y="457201"/>
          <a:ext cx="10816936" cy="5891644"/>
        </p:xfrm>
        <a:graphic>
          <a:graphicData uri="http://schemas.openxmlformats.org/drawingml/2006/table">
            <a:tbl>
              <a:tblPr/>
              <a:tblGrid>
                <a:gridCol w="2704234">
                  <a:extLst>
                    <a:ext uri="{9D8B030D-6E8A-4147-A177-3AD203B41FA5}">
                      <a16:colId xmlns:a16="http://schemas.microsoft.com/office/drawing/2014/main" val="3457538595"/>
                    </a:ext>
                  </a:extLst>
                </a:gridCol>
                <a:gridCol w="1387687">
                  <a:extLst>
                    <a:ext uri="{9D8B030D-6E8A-4147-A177-3AD203B41FA5}">
                      <a16:colId xmlns:a16="http://schemas.microsoft.com/office/drawing/2014/main" val="2809259899"/>
                    </a:ext>
                  </a:extLst>
                </a:gridCol>
                <a:gridCol w="3942825">
                  <a:extLst>
                    <a:ext uri="{9D8B030D-6E8A-4147-A177-3AD203B41FA5}">
                      <a16:colId xmlns:a16="http://schemas.microsoft.com/office/drawing/2014/main" val="1556255350"/>
                    </a:ext>
                  </a:extLst>
                </a:gridCol>
                <a:gridCol w="2782190">
                  <a:extLst>
                    <a:ext uri="{9D8B030D-6E8A-4147-A177-3AD203B41FA5}">
                      <a16:colId xmlns:a16="http://schemas.microsoft.com/office/drawing/2014/main" val="914601371"/>
                    </a:ext>
                  </a:extLst>
                </a:gridCol>
              </a:tblGrid>
              <a:tr h="444652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Type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Parameters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Training Data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effectLst/>
                          <a:latin typeface="Google Sans"/>
                        </a:rPr>
                        <a:t>Tasks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986942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Probabilistic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Millions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Speech recognition, machine translation, text summarization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43728"/>
                  </a:ext>
                </a:extLst>
              </a:tr>
              <a:tr h="1704501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Neural language model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Books, articles, code,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Question answering, summarization, creative text generation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89384"/>
                  </a:ext>
                </a:extLst>
              </a:tr>
              <a:tr h="2037990"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Large language model (LLM)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  <a:latin typeface="Google Sans"/>
                        </a:rPr>
                        <a:t>Trillions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>
                          <a:effectLst/>
                          <a:latin typeface="Google Sans"/>
                        </a:rPr>
                        <a:t>Books, articles, code, web documents, etc.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Google Sans"/>
                        </a:rPr>
                        <a:t>All of the above, plus more complex tasks such as code generation and translation</a:t>
                      </a:r>
                    </a:p>
                  </a:txBody>
                  <a:tcPr marL="136835" marR="136835" marT="136835" marB="1368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02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73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i="1" dirty="0" err="1"/>
              <a:t>Generative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Pre-trained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Transformer</a:t>
            </a:r>
            <a:endParaRPr lang="en-US" altLang="ko-KR" sz="2400" b="1" i="1" dirty="0"/>
          </a:p>
          <a:p>
            <a:endParaRPr lang="en-US" altLang="ko-KR" sz="2400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/>
              <a:t>artificial</a:t>
            </a:r>
            <a:r>
              <a:rPr lang="ko-KR" altLang="ko-KR" dirty="0"/>
              <a:t> </a:t>
            </a:r>
            <a:r>
              <a:rPr lang="ko-KR" altLang="ko-KR" dirty="0" err="1"/>
              <a:t>intelligence</a:t>
            </a:r>
            <a:r>
              <a:rPr lang="ko-KR" altLang="ko-KR" dirty="0"/>
              <a:t> (AI) </a:t>
            </a:r>
            <a:r>
              <a:rPr lang="ko-KR" altLang="ko-KR" dirty="0" err="1">
                <a:highlight>
                  <a:srgbClr val="FFFF00"/>
                </a:highlight>
              </a:rPr>
              <a:t>content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r>
              <a:rPr lang="ko-KR" altLang="ko-KR" dirty="0" err="1">
                <a:highlight>
                  <a:srgbClr val="FFFF00"/>
                </a:highlight>
              </a:rPr>
              <a:t>generator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endParaRPr lang="en-US" altLang="ko-KR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chemeClr val="accent5">
                    <a:lumMod val="50000"/>
                  </a:schemeClr>
                </a:solidFill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6450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4E12F-015A-4744-98F7-C92AC9C3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9C99B-6145-4CFE-8F17-6E1FCC7D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ko-KR" altLang="ko-KR" b="1" dirty="0" err="1"/>
              <a:t>Fine-tuning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/>
              <a:t>One of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most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common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ways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specific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task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dataset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service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conversations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improve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ability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respond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customer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inquiries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generation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variety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topics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done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by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providing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with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prompt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asking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additional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that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input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creation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example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you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articles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writing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code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Question</a:t>
            </a:r>
            <a:r>
              <a:rPr lang="ko-KR" altLang="ko-KR" b="1" dirty="0"/>
              <a:t> </a:t>
            </a:r>
            <a:r>
              <a:rPr lang="ko-KR" altLang="ko-KR" b="1" dirty="0" err="1"/>
              <a:t>answering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answer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questions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given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context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knowledge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base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useful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building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chatbots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or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information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retrieval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systems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Text</a:t>
            </a:r>
            <a:r>
              <a:rPr lang="ko-KR" altLang="ko-KR" b="1" dirty="0"/>
              <a:t> </a:t>
            </a:r>
            <a:r>
              <a:rPr lang="ko-KR" altLang="ko-KR" b="1" dirty="0" err="1"/>
              <a:t>summarization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case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summarization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where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the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model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summary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longer</a:t>
            </a:r>
            <a:r>
              <a:rPr lang="ko-KR" altLang="ko-KR" sz="1000" dirty="0"/>
              <a:t> </a:t>
            </a:r>
            <a:r>
              <a:rPr lang="ko-KR" altLang="ko-KR" sz="1000" dirty="0" err="1"/>
              <a:t>piece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.</a:t>
            </a:r>
          </a:p>
          <a:p>
            <a:pPr fontAlgn="ctr"/>
            <a:r>
              <a:rPr lang="ko-KR" altLang="ko-KR" b="1" dirty="0" err="1"/>
              <a:t>Language</a:t>
            </a:r>
            <a:r>
              <a:rPr lang="ko-KR" altLang="ko-KR" b="1" dirty="0"/>
              <a:t> </a:t>
            </a:r>
            <a:r>
              <a:rPr lang="ko-KR" altLang="ko-KR" b="1" dirty="0" err="1"/>
              <a:t>Translation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Anothe</a:t>
            </a:r>
            <a:r>
              <a:rPr lang="ko-KR" altLang="ko-KR" sz="1200" dirty="0" err="1"/>
              <a:t>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use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case</a:t>
            </a:r>
            <a:r>
              <a:rPr lang="ko-KR" altLang="ko-KR" sz="1200" dirty="0"/>
              <a:t> of </a:t>
            </a:r>
            <a:r>
              <a:rPr lang="ko-KR" altLang="ko-KR" sz="1200" dirty="0" err="1"/>
              <a:t>Chat</a:t>
            </a:r>
            <a:r>
              <a:rPr lang="ko-KR" altLang="ko-KR" sz="1200" dirty="0"/>
              <a:t> GPT </a:t>
            </a:r>
            <a:r>
              <a:rPr lang="ko-KR" altLang="ko-KR" sz="1200" dirty="0" err="1"/>
              <a:t>is</a:t>
            </a:r>
            <a:r>
              <a:rPr lang="ko-KR" altLang="ko-KR" sz="1200" dirty="0"/>
              <a:t> </a:t>
            </a:r>
            <a:r>
              <a:rPr lang="ko-KR" altLang="ko-KR" sz="1200" dirty="0" err="1"/>
              <a:t>language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, </a:t>
            </a:r>
            <a:r>
              <a:rPr lang="ko-KR" altLang="ko-KR" sz="1200" dirty="0" err="1"/>
              <a:t>where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the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model</a:t>
            </a:r>
            <a:r>
              <a:rPr lang="ko-KR" altLang="ko-KR" sz="1200" dirty="0"/>
              <a:t> </a:t>
            </a:r>
            <a:r>
              <a:rPr lang="ko-KR" altLang="ko-KR" sz="1200" dirty="0" err="1"/>
              <a:t>can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be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fine-tuned</a:t>
            </a:r>
            <a:r>
              <a:rPr lang="ko-KR" altLang="ko-KR" sz="1200" dirty="0"/>
              <a:t> </a:t>
            </a:r>
            <a:r>
              <a:rPr lang="ko-KR" altLang="ko-KR" sz="1200" dirty="0" err="1"/>
              <a:t>for</a:t>
            </a:r>
            <a:r>
              <a:rPr lang="ko-KR" altLang="ko-KR" sz="1200" dirty="0"/>
              <a:t> </a:t>
            </a:r>
            <a:r>
              <a:rPr lang="ko-KR" altLang="ko-KR" sz="1200" dirty="0" err="1"/>
              <a:t>machine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translation</a:t>
            </a:r>
            <a:r>
              <a:rPr lang="ko-KR" altLang="ko-KR" sz="1200" dirty="0"/>
              <a:t> </a:t>
            </a:r>
            <a:r>
              <a:rPr lang="ko-KR" altLang="ko-KR" sz="1200" dirty="0" err="1"/>
              <a:t>tasks</a:t>
            </a:r>
            <a:r>
              <a:rPr lang="ko-KR" altLang="ko-KR" sz="1200" dirty="0"/>
              <a:t>.</a:t>
            </a:r>
          </a:p>
          <a:p>
            <a:pPr fontAlgn="ctr"/>
            <a:r>
              <a:rPr lang="ko-KR" altLang="ko-KR" b="1" dirty="0" err="1"/>
              <a:t>Multimodal</a:t>
            </a:r>
            <a:r>
              <a:rPr lang="ko-KR" altLang="ko-KR" b="1" dirty="0"/>
              <a:t> </a:t>
            </a:r>
            <a:r>
              <a:rPr lang="ko-KR" altLang="ko-KR" b="1" dirty="0" err="1"/>
              <a:t>Learning</a:t>
            </a:r>
            <a:r>
              <a:rPr lang="ko-KR" altLang="ko-KR" sz="1000" b="1" dirty="0"/>
              <a:t>:-</a:t>
            </a:r>
            <a:r>
              <a:rPr lang="x-none" altLang="ko-KR" sz="1000" dirty="0"/>
              <a:t> 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can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also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be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fine-tuned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text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relation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images</a:t>
            </a:r>
            <a:r>
              <a:rPr lang="ko-KR" altLang="ko-KR" sz="1000" dirty="0"/>
              <a:t>, </a:t>
            </a:r>
            <a:r>
              <a:rPr lang="ko-KR" altLang="ko-KR" sz="1000" dirty="0" err="1"/>
              <a:t>audio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video</a:t>
            </a:r>
            <a:r>
              <a:rPr lang="ko-KR" altLang="ko-KR" sz="1000" dirty="0"/>
              <a:t>. </a:t>
            </a:r>
            <a:r>
              <a:rPr lang="ko-KR" altLang="ko-KR" sz="1000" dirty="0" err="1"/>
              <a:t>This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is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known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multimodal</a:t>
            </a:r>
            <a:r>
              <a:rPr lang="ko-KR" altLang="ko-KR" sz="1000" dirty="0"/>
              <a:t> </a:t>
            </a:r>
            <a:r>
              <a:rPr lang="ko-KR" altLang="ko-KR" sz="1000" dirty="0" err="1"/>
              <a:t>learning</a:t>
            </a:r>
            <a:r>
              <a:rPr lang="ko-KR" altLang="ko-KR" sz="1000" dirty="0"/>
              <a:t>, and </a:t>
            </a:r>
            <a:r>
              <a:rPr lang="ko-KR" altLang="ko-KR" sz="1000" dirty="0" err="1"/>
              <a:t>it</a:t>
            </a:r>
            <a:r>
              <a:rPr lang="ko-KR" altLang="ko-KR" sz="1000" dirty="0"/>
              <a:t> </a:t>
            </a:r>
            <a:r>
              <a:rPr lang="ko-KR" altLang="ko-KR" sz="1000" dirty="0" err="1"/>
              <a:t>enables</a:t>
            </a:r>
            <a:r>
              <a:rPr lang="ko-KR" altLang="ko-KR" sz="1000" dirty="0"/>
              <a:t> </a:t>
            </a:r>
            <a:r>
              <a:rPr lang="ko-KR" altLang="ko-KR" sz="1000" dirty="0" err="1"/>
              <a:t>Chat</a:t>
            </a:r>
            <a:r>
              <a:rPr lang="ko-KR" altLang="ko-KR" sz="1000" dirty="0"/>
              <a:t> GPT </a:t>
            </a:r>
            <a:r>
              <a:rPr lang="ko-KR" altLang="ko-KR" sz="1000" dirty="0" err="1"/>
              <a:t>to</a:t>
            </a:r>
            <a:r>
              <a:rPr lang="ko-KR" altLang="ko-KR" sz="1000" dirty="0"/>
              <a:t> </a:t>
            </a:r>
            <a:r>
              <a:rPr lang="ko-KR" altLang="ko-KR" sz="1000" dirty="0" err="1"/>
              <a:t>understand</a:t>
            </a:r>
            <a:r>
              <a:rPr lang="ko-KR" altLang="ko-KR" sz="1000" dirty="0"/>
              <a:t> and </a:t>
            </a:r>
            <a:r>
              <a:rPr lang="ko-KR" altLang="ko-KR" sz="1000" dirty="0" err="1"/>
              <a:t>generate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a</a:t>
            </a:r>
            <a:r>
              <a:rPr lang="ko-KR" altLang="ko-KR" sz="1000" dirty="0"/>
              <a:t> </a:t>
            </a:r>
            <a:r>
              <a:rPr lang="ko-KR" altLang="ko-KR" sz="1000" dirty="0" err="1"/>
              <a:t>more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diverse</a:t>
            </a:r>
            <a:r>
              <a:rPr lang="ko-KR" altLang="ko-KR" sz="1000" dirty="0"/>
              <a:t> </a:t>
            </a:r>
            <a:r>
              <a:rPr lang="ko-KR" altLang="ko-KR" sz="1000" dirty="0" err="1"/>
              <a:t>range</a:t>
            </a:r>
            <a:r>
              <a:rPr lang="ko-KR" altLang="ko-KR" sz="1000" dirty="0"/>
              <a:t> of </a:t>
            </a:r>
            <a:r>
              <a:rPr lang="ko-KR" altLang="ko-KR" sz="1000" dirty="0" err="1"/>
              <a:t>content</a:t>
            </a:r>
            <a:r>
              <a:rPr lang="ko-KR" altLang="ko-KR" sz="1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768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chat</a:t>
            </a:r>
            <a:r>
              <a:rPr lang="en-US" altLang="ko-KR" dirty="0"/>
              <a:t> GPT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5123D5-5088-427E-9461-019561AF885B}"/>
              </a:ext>
            </a:extLst>
          </p:cNvPr>
          <p:cNvSpPr/>
          <p:nvPr/>
        </p:nvSpPr>
        <p:spPr>
          <a:xfrm>
            <a:off x="9036926" y="6492875"/>
            <a:ext cx="3057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hlinkClick r:id="rId2"/>
              </a:rPr>
              <a:t>Link : </a:t>
            </a:r>
            <a:r>
              <a:rPr lang="ko-KR" altLang="ko-KR" sz="1000" dirty="0" err="1">
                <a:hlinkClick r:id="rId2"/>
              </a:rPr>
              <a:t>What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Chat</a:t>
            </a:r>
            <a:r>
              <a:rPr lang="ko-KR" altLang="ko-KR" sz="1000" dirty="0">
                <a:hlinkClick r:id="rId2"/>
              </a:rPr>
              <a:t> GPT and </a:t>
            </a:r>
            <a:r>
              <a:rPr lang="ko-KR" altLang="ko-KR" sz="1000" dirty="0" err="1">
                <a:hlinkClick r:id="rId2"/>
              </a:rPr>
              <a:t>How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Does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It</a:t>
            </a:r>
            <a:r>
              <a:rPr lang="ko-KR" altLang="ko-KR" sz="1000" dirty="0">
                <a:hlinkClick r:id="rId2"/>
              </a:rPr>
              <a:t> </a:t>
            </a:r>
            <a:r>
              <a:rPr lang="ko-KR" altLang="ko-KR" sz="1000" dirty="0" err="1">
                <a:hlinkClick r:id="rId2"/>
              </a:rPr>
              <a:t>Work</a:t>
            </a:r>
            <a:r>
              <a:rPr lang="ko-KR" altLang="ko-KR" sz="1000" dirty="0">
                <a:hlinkClick r:id="rId2"/>
              </a:rPr>
              <a:t>? 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A685AC-1160-4816-B80A-21418D38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070" y="415711"/>
            <a:ext cx="5612879" cy="60771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3C8B55-ABB8-4FC0-B1E4-5F0FEFA60C11}"/>
              </a:ext>
            </a:extLst>
          </p:cNvPr>
          <p:cNvSpPr/>
          <p:nvPr/>
        </p:nvSpPr>
        <p:spPr>
          <a:xfrm>
            <a:off x="418052" y="5216704"/>
            <a:ext cx="5612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öhne"/>
              </a:rPr>
              <a:t>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Söhne"/>
              </a:rPr>
              <a:t> Machine Learning (ML)…….</a:t>
            </a:r>
            <a:endParaRPr lang="en-US" altLang="ko-KR" sz="2400" b="0" i="0" dirty="0">
              <a:effectLst/>
              <a:latin typeface="Söhne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8EE8B-EDDD-4C8A-A519-4CC79DFDDA0A}"/>
              </a:ext>
            </a:extLst>
          </p:cNvPr>
          <p:cNvSpPr/>
          <p:nvPr/>
        </p:nvSpPr>
        <p:spPr>
          <a:xfrm>
            <a:off x="418051" y="1805952"/>
            <a:ext cx="52430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Söhne"/>
              </a:rPr>
              <a:t>"Chat" refers to </a:t>
            </a:r>
          </a:p>
          <a:p>
            <a:r>
              <a:rPr lang="en-US" altLang="ko-KR" sz="2400" dirty="0">
                <a:latin typeface="Söhne"/>
              </a:rPr>
              <a:t>        conversation or informal talk</a:t>
            </a:r>
          </a:p>
          <a:p>
            <a:endParaRPr lang="en-US" altLang="ko-KR" sz="2400" dirty="0">
              <a:latin typeface="Söhne"/>
            </a:endParaRPr>
          </a:p>
          <a:p>
            <a:r>
              <a:rPr lang="en-US" altLang="ko-KR" sz="2400" dirty="0"/>
              <a:t>to engage </a:t>
            </a:r>
          </a:p>
          <a:p>
            <a:r>
              <a:rPr lang="en-US" altLang="ko-KR" sz="2400" dirty="0"/>
              <a:t>     in interactive </a:t>
            </a:r>
          </a:p>
          <a:p>
            <a:r>
              <a:rPr lang="en-US" altLang="ko-KR" sz="2400" dirty="0"/>
              <a:t>     text-based discussions </a:t>
            </a:r>
          </a:p>
          <a:p>
            <a:r>
              <a:rPr lang="en-US" altLang="ko-KR" sz="2400" dirty="0"/>
              <a:t>     with users.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86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605B6-2486-4D47-9FD1-FC2A6CBE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Evolution of Chatbots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17418" name="Picture 10" descr="Timeline showing the evolution of chatbots">
            <a:extLst>
              <a:ext uri="{FF2B5EF4-FFF2-40B4-BE49-F238E27FC236}">
                <a16:creationId xmlns:a16="http://schemas.microsoft.com/office/drawing/2014/main" id="{C04557C3-1909-44EB-8354-38A3D2E2F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06" y="690080"/>
            <a:ext cx="11517330" cy="62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4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1322C-22A6-4568-90ED-A212DBB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 ELIZA, one of the first chatbots in 1966</a:t>
            </a:r>
            <a:endParaRPr lang="ko-KR" altLang="en-US" dirty="0"/>
          </a:p>
        </p:txBody>
      </p:sp>
      <p:pic>
        <p:nvPicPr>
          <p:cNvPr id="15362" name="Picture 2" descr="History of Chatbots - ELIZA">
            <a:extLst>
              <a:ext uri="{FF2B5EF4-FFF2-40B4-BE49-F238E27FC236}">
                <a16:creationId xmlns:a16="http://schemas.microsoft.com/office/drawing/2014/main" id="{25E62CCA-E94B-47C6-925D-67DCD5E1B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913" y="1825625"/>
            <a:ext cx="671017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sz="2400" b="1" i="1" dirty="0" err="1"/>
              <a:t>Generative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Pre-trained</a:t>
            </a:r>
            <a:r>
              <a:rPr lang="ko-KR" altLang="ko-KR" sz="2400" b="1" i="1" dirty="0"/>
              <a:t> </a:t>
            </a:r>
            <a:r>
              <a:rPr lang="ko-KR" altLang="ko-KR" sz="2400" b="1" i="1" dirty="0" err="1"/>
              <a:t>Transformer</a:t>
            </a:r>
            <a:endParaRPr lang="en-US" altLang="ko-KR" sz="2400" b="1" i="1" dirty="0"/>
          </a:p>
          <a:p>
            <a:endParaRPr lang="en-US" altLang="ko-KR" sz="2400" b="1" i="1" dirty="0"/>
          </a:p>
          <a:p>
            <a:r>
              <a:rPr lang="ko-KR" altLang="ko-KR" sz="2400" dirty="0" err="1"/>
              <a:t>In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</a:t>
            </a:r>
            <a:r>
              <a:rPr lang="ko-KR" altLang="ko-KR" sz="2400" dirty="0"/>
              <a:t> </a:t>
            </a:r>
            <a:r>
              <a:rPr lang="ko-KR" altLang="ko-KR" sz="2400" dirty="0" err="1"/>
              <a:t>nutshell</a:t>
            </a:r>
            <a:r>
              <a:rPr lang="ko-KR" altLang="ko-KR" sz="2400" dirty="0"/>
              <a:t>, </a:t>
            </a:r>
            <a:r>
              <a:rPr lang="ko-KR" altLang="ko-KR" sz="2400" dirty="0" err="1"/>
              <a:t>Chat</a:t>
            </a:r>
            <a:r>
              <a:rPr lang="ko-KR" altLang="ko-KR" sz="2400" dirty="0"/>
              <a:t> GPT </a:t>
            </a:r>
            <a:r>
              <a:rPr lang="ko-KR" altLang="ko-KR" sz="2400" dirty="0" err="1"/>
              <a:t>is</a:t>
            </a:r>
            <a:r>
              <a:rPr lang="ko-KR" altLang="ko-KR" sz="2400" dirty="0"/>
              <a:t> </a:t>
            </a:r>
            <a:r>
              <a:rPr lang="ko-KR" altLang="ko-KR" sz="2400" dirty="0" err="1"/>
              <a:t>an</a:t>
            </a:r>
            <a:r>
              <a:rPr lang="ko-KR" altLang="ko-KR" sz="2400" dirty="0"/>
              <a:t> </a:t>
            </a:r>
            <a:endParaRPr lang="en-US" altLang="ko-KR" sz="2400" dirty="0"/>
          </a:p>
          <a:p>
            <a:endParaRPr lang="ko-KR" altLang="ko-KR" sz="2400" dirty="0"/>
          </a:p>
          <a:p>
            <a:pPr marL="457200" lvl="1" indent="0">
              <a:buNone/>
            </a:pPr>
            <a:r>
              <a:rPr lang="ko-KR" altLang="ko-KR" dirty="0" err="1">
                <a:highlight>
                  <a:srgbClr val="FFFF00"/>
                </a:highlight>
              </a:rPr>
              <a:t>artificial</a:t>
            </a:r>
            <a:r>
              <a:rPr lang="ko-KR" altLang="ko-KR" dirty="0">
                <a:highlight>
                  <a:srgbClr val="FFFF00"/>
                </a:highlight>
              </a:rPr>
              <a:t> </a:t>
            </a:r>
            <a:r>
              <a:rPr lang="ko-KR" altLang="ko-KR" dirty="0" err="1">
                <a:highlight>
                  <a:srgbClr val="FFFF00"/>
                </a:highlight>
              </a:rPr>
              <a:t>intelligence</a:t>
            </a:r>
            <a:r>
              <a:rPr lang="ko-KR" altLang="ko-KR" dirty="0">
                <a:highlight>
                  <a:srgbClr val="FFFF00"/>
                </a:highlight>
              </a:rPr>
              <a:t> (AI) </a:t>
            </a:r>
            <a:r>
              <a:rPr lang="ko-KR" altLang="ko-KR" dirty="0" err="1"/>
              <a:t>content</a:t>
            </a:r>
            <a:r>
              <a:rPr lang="ko-KR" altLang="ko-KR" dirty="0"/>
              <a:t> </a:t>
            </a:r>
            <a:r>
              <a:rPr lang="ko-KR" altLang="ko-KR" dirty="0" err="1"/>
              <a:t>generator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ko-KR" dirty="0"/>
          </a:p>
          <a:p>
            <a:pPr marL="457200" lvl="1" indent="0">
              <a:buNone/>
            </a:pPr>
            <a:r>
              <a:rPr lang="ko-KR" altLang="ko-KR" dirty="0" err="1"/>
              <a:t>that</a:t>
            </a:r>
            <a:r>
              <a:rPr lang="ko-KR" altLang="ko-KR" dirty="0"/>
              <a:t> </a:t>
            </a:r>
            <a:r>
              <a:rPr lang="ko-KR" altLang="ko-KR" dirty="0" err="1">
                <a:solidFill>
                  <a:schemeClr val="accent5">
                    <a:lumMod val="50000"/>
                  </a:schemeClr>
                </a:solidFill>
              </a:rPr>
              <a:t>semi-autonomously</a:t>
            </a:r>
            <a:r>
              <a:rPr lang="ko-KR" altLang="ko-KR" dirty="0"/>
              <a:t> </a:t>
            </a:r>
            <a:r>
              <a:rPr lang="ko-KR" altLang="ko-KR" dirty="0" err="1"/>
              <a:t>creates</a:t>
            </a:r>
            <a:r>
              <a:rPr lang="ko-KR" altLang="ko-KR" dirty="0"/>
              <a:t> </a:t>
            </a:r>
            <a:r>
              <a:rPr lang="ko-KR" altLang="ko-KR" dirty="0" err="1"/>
              <a:t>phrases</a:t>
            </a:r>
            <a:r>
              <a:rPr lang="ko-KR" altLang="ko-KR" dirty="0"/>
              <a:t> and </a:t>
            </a:r>
            <a:r>
              <a:rPr lang="ko-KR" altLang="ko-KR" dirty="0" err="1"/>
              <a:t>articles</a:t>
            </a:r>
            <a:r>
              <a:rPr lang="ko-KR" altLang="ko-KR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ko-KR" dirty="0" err="1"/>
              <a:t>based</a:t>
            </a:r>
            <a:r>
              <a:rPr lang="ko-KR" altLang="ko-KR" dirty="0"/>
              <a:t> </a:t>
            </a:r>
            <a:r>
              <a:rPr lang="ko-KR" altLang="ko-KR" dirty="0" err="1"/>
              <a:t>on</a:t>
            </a:r>
            <a:r>
              <a:rPr lang="ko-KR" altLang="ko-KR" dirty="0"/>
              <a:t> </a:t>
            </a:r>
            <a:r>
              <a:rPr lang="ko-KR" altLang="ko-KR" dirty="0" err="1"/>
              <a:t>user</a:t>
            </a:r>
            <a:r>
              <a:rPr lang="ko-KR" altLang="ko-KR" dirty="0"/>
              <a:t> </a:t>
            </a:r>
            <a:r>
              <a:rPr lang="ko-KR" altLang="ko-KR" dirty="0" err="1"/>
              <a:t>input</a:t>
            </a:r>
            <a:r>
              <a:rPr lang="ko-KR" altLang="ko-KR" dirty="0"/>
              <a:t>.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82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91A46-9E46-4310-8F37-1F257BED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aspects of human intelligence: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3F63B-5E3D-4C2E-A0A2-6790D46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300" dirty="0"/>
              <a:t>Cognitive abilities: </a:t>
            </a:r>
            <a:r>
              <a:rPr lang="en-US" altLang="ko-KR" sz="3600" dirty="0"/>
              <a:t>Thinking</a:t>
            </a:r>
            <a:r>
              <a:rPr lang="en-US" altLang="ko-KR" sz="1300" dirty="0"/>
              <a:t>, reasoning, problem-solving, and memory.</a:t>
            </a:r>
          </a:p>
          <a:p>
            <a:endParaRPr lang="en-US" altLang="ko-KR" sz="1300" dirty="0"/>
          </a:p>
          <a:p>
            <a:r>
              <a:rPr lang="en-US" altLang="ko-KR" sz="1300" dirty="0"/>
              <a:t>Learning and adaptability: Acquiring knowledge and applying it to different situations.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Abstract thinking: Grasping complex ideas and making connections.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Communication: Effective use of language for understanding and expression.</a:t>
            </a:r>
          </a:p>
          <a:p>
            <a:endParaRPr lang="en-US" altLang="ko-KR" sz="1300" dirty="0"/>
          </a:p>
          <a:p>
            <a:r>
              <a:rPr lang="en-US" altLang="ko-KR" sz="1300" dirty="0"/>
              <a:t>Social and emotional understanding: </a:t>
            </a:r>
            <a:r>
              <a:rPr lang="en-US" altLang="ko-KR" sz="3200" dirty="0"/>
              <a:t>Interacting with others </a:t>
            </a:r>
            <a:r>
              <a:rPr lang="en-US" altLang="ko-KR" sz="1300" dirty="0"/>
              <a:t>and managing emotions.</a:t>
            </a:r>
          </a:p>
          <a:p>
            <a:endParaRPr lang="en-US" altLang="ko-KR" sz="1300" dirty="0"/>
          </a:p>
          <a:p>
            <a:r>
              <a:rPr lang="en-US" altLang="ko-KR" sz="1300" dirty="0"/>
              <a:t>Problem solving and adaptability: Finding solutions and adjusting to new situations.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0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1A918AE-E67B-485B-A5D8-6F49D97B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0" y="971035"/>
            <a:ext cx="9155592" cy="491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AE9830B-004C-4D10-9CD7-65913136F8CE}"/>
              </a:ext>
            </a:extLst>
          </p:cNvPr>
          <p:cNvSpPr/>
          <p:nvPr/>
        </p:nvSpPr>
        <p:spPr>
          <a:xfrm>
            <a:off x="3724711" y="1680420"/>
            <a:ext cx="58862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Intelligence</a:t>
            </a:r>
            <a:endParaRPr lang="ko-KR" altLang="en-US" sz="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C284E3-272F-4AFE-8A59-4DFB3706C981}"/>
              </a:ext>
            </a:extLst>
          </p:cNvPr>
          <p:cNvSpPr/>
          <p:nvPr/>
        </p:nvSpPr>
        <p:spPr>
          <a:xfrm>
            <a:off x="9461929" y="4176910"/>
            <a:ext cx="8082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/>
              <a:t>Cognitive abilities</a:t>
            </a:r>
          </a:p>
          <a:p>
            <a:r>
              <a:rPr lang="en-US" altLang="ko-KR" sz="600" dirty="0"/>
              <a:t>Intellect</a:t>
            </a:r>
            <a:endParaRPr lang="ko-KR" altLang="en-US" sz="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8AFFF7-4B4B-454E-B5D5-89038E5FA320}"/>
              </a:ext>
            </a:extLst>
          </p:cNvPr>
          <p:cNvSpPr/>
          <p:nvPr/>
        </p:nvSpPr>
        <p:spPr>
          <a:xfrm>
            <a:off x="3581528" y="4782363"/>
            <a:ext cx="1067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t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Unconscious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Forgetting</a:t>
            </a:r>
            <a:b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</a:b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nonverbal</a:t>
            </a:r>
            <a:r>
              <a:rPr lang="ko-KR" altLang="ko-KR" sz="600" dirty="0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 </a:t>
            </a:r>
            <a:r>
              <a:rPr lang="ko-KR" altLang="ko-KR" sz="600" dirty="0" err="1">
                <a:solidFill>
                  <a:srgbClr val="000000"/>
                </a:solidFill>
                <a:latin typeface="Arial" panose="020B0604020202020204" pitchFamily="34" charset="0"/>
                <a:ea typeface="noto"/>
              </a:rPr>
              <a:t>communication</a:t>
            </a:r>
            <a:endParaRPr lang="ko-KR" altLang="ko-KR" sz="4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BE3B61-EF61-4137-9469-A2671A8DF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894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B333309-5BFA-44B6-8E60-0F84B0BF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9CFDC5BF-413C-46D8-BC82-5CFB9BDF1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7F448D1-E125-416A-9F74-B910963D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E94EBB35-C6C9-4A6C-9B75-EACB1A945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259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25D2-F44A-4AC0-B26F-C1CF3B77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 GPT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E8763-09BB-462A-8B96-E8A3DE4D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b="1" i="1" dirty="0" err="1"/>
              <a:t>Generative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Pre-trained</a:t>
            </a:r>
            <a:r>
              <a:rPr lang="ko-KR" altLang="ko-KR" b="1" i="1" dirty="0"/>
              <a:t> </a:t>
            </a:r>
            <a:r>
              <a:rPr lang="ko-KR" altLang="ko-KR" b="1" i="1" dirty="0" err="1"/>
              <a:t>Transformer</a:t>
            </a:r>
            <a:endParaRPr lang="en-US" altLang="ko-KR" b="1" i="1" dirty="0"/>
          </a:p>
          <a:p>
            <a:endParaRPr lang="en-US" altLang="ko-KR" b="1" i="1" dirty="0"/>
          </a:p>
          <a:p>
            <a:r>
              <a:rPr lang="ko-KR" altLang="ko-KR" sz="2000" dirty="0" err="1"/>
              <a:t>In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</a:t>
            </a:r>
            <a:r>
              <a:rPr lang="ko-KR" altLang="ko-KR" sz="2000" dirty="0"/>
              <a:t> </a:t>
            </a:r>
            <a:r>
              <a:rPr lang="ko-KR" altLang="ko-KR" sz="2000" dirty="0" err="1"/>
              <a:t>nutshell</a:t>
            </a:r>
            <a:r>
              <a:rPr lang="ko-KR" altLang="ko-KR" sz="2000" dirty="0"/>
              <a:t>, </a:t>
            </a:r>
            <a:r>
              <a:rPr lang="ko-KR" altLang="ko-KR" sz="2000" dirty="0" err="1"/>
              <a:t>Chat</a:t>
            </a:r>
            <a:r>
              <a:rPr lang="ko-KR" altLang="ko-KR" sz="2000" dirty="0"/>
              <a:t> GPT </a:t>
            </a:r>
            <a:r>
              <a:rPr lang="ko-KR" altLang="ko-KR" sz="2000" dirty="0" err="1"/>
              <a:t>is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an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endParaRPr lang="ko-KR" altLang="ko-KR" sz="2000" dirty="0"/>
          </a:p>
          <a:p>
            <a:pPr marL="457200" lvl="1" indent="0">
              <a:buNone/>
            </a:pPr>
            <a:r>
              <a:rPr lang="ko-KR" altLang="ko-KR" sz="2000" dirty="0" err="1"/>
              <a:t>artificial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intelligence</a:t>
            </a:r>
            <a:r>
              <a:rPr lang="ko-KR" altLang="ko-KR" sz="2000" dirty="0"/>
              <a:t> (AI) </a:t>
            </a:r>
            <a:r>
              <a:rPr lang="ko-KR" altLang="ko-KR" sz="2000" dirty="0" err="1"/>
              <a:t>content</a:t>
            </a:r>
            <a:r>
              <a:rPr lang="ko-KR" altLang="ko-KR" sz="2000" dirty="0"/>
              <a:t> </a:t>
            </a:r>
            <a:r>
              <a:rPr lang="ko-KR" altLang="ko-KR" sz="2000" dirty="0" err="1"/>
              <a:t>generator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ko-KR" altLang="ko-KR" sz="2000" dirty="0">
              <a:highlight>
                <a:srgbClr val="C0C0C0"/>
              </a:highlight>
            </a:endParaRPr>
          </a:p>
          <a:p>
            <a:pPr marL="457200" lvl="1" indent="0">
              <a:buNone/>
            </a:pPr>
            <a:r>
              <a:rPr lang="ko-KR" altLang="ko-KR" sz="2000" dirty="0" err="1"/>
              <a:t>that</a:t>
            </a:r>
            <a:r>
              <a:rPr lang="ko-KR" altLang="ko-KR" sz="2000" dirty="0"/>
              <a:t> </a:t>
            </a:r>
            <a:r>
              <a:rPr lang="ko-KR" altLang="ko-KR" sz="3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semi-autonomously</a:t>
            </a:r>
            <a:r>
              <a:rPr lang="ko-KR" altLang="ko-KR" sz="2000" dirty="0"/>
              <a:t> </a:t>
            </a:r>
            <a:r>
              <a:rPr lang="ko-KR" altLang="ko-KR" sz="2000" dirty="0" err="1"/>
              <a:t>creates</a:t>
            </a:r>
            <a:r>
              <a:rPr lang="ko-KR" altLang="ko-KR" sz="2000" dirty="0"/>
              <a:t> </a:t>
            </a:r>
            <a:r>
              <a:rPr lang="ko-KR" altLang="ko-KR" sz="2000" dirty="0" err="1"/>
              <a:t>phrases</a:t>
            </a:r>
            <a:r>
              <a:rPr lang="ko-KR" altLang="ko-KR" sz="2000" dirty="0"/>
              <a:t> and </a:t>
            </a:r>
            <a:r>
              <a:rPr lang="ko-KR" altLang="ko-KR" sz="2000" dirty="0" err="1"/>
              <a:t>articles</a:t>
            </a:r>
            <a:r>
              <a:rPr lang="ko-KR" altLang="ko-KR" sz="2000" dirty="0"/>
              <a:t> 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ko-KR" sz="2000" dirty="0" err="1"/>
              <a:t>based</a:t>
            </a:r>
            <a:r>
              <a:rPr lang="ko-KR" altLang="ko-KR" sz="2000" dirty="0"/>
              <a:t> </a:t>
            </a:r>
            <a:r>
              <a:rPr lang="ko-KR" altLang="ko-KR" sz="2000" dirty="0" err="1"/>
              <a:t>on</a:t>
            </a:r>
            <a:r>
              <a:rPr lang="ko-KR" altLang="ko-KR" sz="2000" dirty="0"/>
              <a:t> </a:t>
            </a:r>
            <a:r>
              <a:rPr lang="ko-KR" altLang="ko-KR" sz="2000" dirty="0" err="1"/>
              <a:t>user</a:t>
            </a:r>
            <a:r>
              <a:rPr lang="ko-KR" altLang="ko-KR" sz="2000" dirty="0"/>
              <a:t> </a:t>
            </a:r>
            <a:r>
              <a:rPr lang="ko-KR" altLang="ko-KR" sz="2000" dirty="0" err="1"/>
              <a:t>input</a:t>
            </a:r>
            <a:r>
              <a:rPr lang="ko-KR" altLang="ko-KR" sz="2000" dirty="0"/>
              <a:t>.</a:t>
            </a:r>
            <a:r>
              <a:rPr lang="en-US" altLang="ko-KR" sz="20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39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1290</Words>
  <Application>Microsoft Office PowerPoint</Application>
  <PresentationFormat>와이드스크린</PresentationFormat>
  <Paragraphs>183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Google Sans</vt:lpstr>
      <vt:lpstr>Roboto Slab</vt:lpstr>
      <vt:lpstr>Söhne</vt:lpstr>
      <vt:lpstr>맑은 고딕</vt:lpstr>
      <vt:lpstr>Arial</vt:lpstr>
      <vt:lpstr>Calibri</vt:lpstr>
      <vt:lpstr>Office 테마</vt:lpstr>
      <vt:lpstr>chat GPT</vt:lpstr>
      <vt:lpstr>PowerPoint 프레젠테이션</vt:lpstr>
      <vt:lpstr>chat GPT</vt:lpstr>
      <vt:lpstr>Evolution of Chatbots </vt:lpstr>
      <vt:lpstr> ELIZA, one of the first chatbots in 1966</vt:lpstr>
      <vt:lpstr>chat GPT</vt:lpstr>
      <vt:lpstr>key aspects of human intelligence: </vt:lpstr>
      <vt:lpstr>PowerPoint 프레젠테이션</vt:lpstr>
      <vt:lpstr>chat GPT</vt:lpstr>
      <vt:lpstr>PowerPoint 프레젠테이션</vt:lpstr>
      <vt:lpstr>PowerPoint 프레젠테이션</vt:lpstr>
      <vt:lpstr>PowerPoint 프레젠테이션</vt:lpstr>
      <vt:lpstr>PowerPoint 프레젠테이션</vt:lpstr>
      <vt:lpstr>Intelligence</vt:lpstr>
      <vt:lpstr>Hallutination</vt:lpstr>
      <vt:lpstr>singularity</vt:lpstr>
      <vt:lpstr>PowerPoint 프레젠테이션</vt:lpstr>
      <vt:lpstr>Diagram of Model use and Development</vt:lpstr>
      <vt:lpstr>PowerPoint 프레젠테이션</vt:lpstr>
      <vt:lpstr>PowerPoint 프레젠테이션</vt:lpstr>
      <vt:lpstr>chat GPT</vt:lpstr>
      <vt:lpstr>chat 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GPT</dc:title>
  <dc:creator>Koh Jae Joon</dc:creator>
  <cp:lastModifiedBy>Koh Jae Joon</cp:lastModifiedBy>
  <cp:revision>5</cp:revision>
  <dcterms:created xsi:type="dcterms:W3CDTF">2023-07-15T00:52:21Z</dcterms:created>
  <dcterms:modified xsi:type="dcterms:W3CDTF">2023-07-23T00:26:42Z</dcterms:modified>
</cp:coreProperties>
</file>