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95" r:id="rId3"/>
    <p:sldId id="326" r:id="rId4"/>
    <p:sldId id="324" r:id="rId5"/>
    <p:sldId id="327" r:id="rId6"/>
    <p:sldId id="309" r:id="rId7"/>
    <p:sldId id="298" r:id="rId8"/>
    <p:sldId id="280" r:id="rId9"/>
    <p:sldId id="279" r:id="rId10"/>
    <p:sldId id="312" r:id="rId11"/>
    <p:sldId id="313" r:id="rId12"/>
    <p:sldId id="314" r:id="rId13"/>
    <p:sldId id="335" r:id="rId14"/>
    <p:sldId id="315" r:id="rId15"/>
    <p:sldId id="320"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D9599A-D507-4FF0-8346-FD51A82BEC7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5D22A7B-127A-48F1-9BE1-B1CBC6C19C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CDA3964-7792-4086-8729-BDF86ABD0E3C}"/>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255E4385-12E3-4E58-97A2-FDB74CD6F6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2C135DF-8FB3-45A5-833F-1C0AE9DD72A6}"/>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4720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52832-F554-4690-B292-E7171D19C65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A0E7598-6FD9-4AE4-A142-517CE392075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D624C9-2657-4897-BBBF-F553BE864ACD}"/>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7FFBF511-48ED-4DF6-A516-5427ECD6C11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D36D958-AA67-4D99-ADBC-75287380D404}"/>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23727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701D61B-FEDC-4391-9A20-BD460192E63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C949F15-D51A-4356-9D94-AE64010A332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98570FE-3D5E-4383-A978-9A44227310FA}"/>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51B2C6EE-3EE7-4A08-93E4-E264346B1C9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57AC5D2-04FD-4375-80B1-D8BA3B6DA382}"/>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7071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48D327-0D98-4185-AD09-80ECE7158A9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8EEDBAC-A18A-45D5-809E-F829B9D271F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92B5E43-DA52-4FCC-9A54-6D18A948E49A}"/>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FE6B4DDE-618F-4D20-BD8B-CC09CC1883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75E293-78E6-4BF0-A12A-1050A394435E}"/>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56290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592A2C-0E81-44D0-9DF2-DE25F243E41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9A6F87C-20BA-4FC2-8A3E-EA3AEAF00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2C6A4DA-F3CB-4626-8D7F-BF1C689FFD30}"/>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4A25E182-2CBD-4A4B-99F8-23DF888812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A867715-B4F9-4033-AFDD-15B545A13444}"/>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72358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311723-4B0F-4991-A1DE-E048DAF0D08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0105148-CAF8-4FD3-B8BE-107B775E3E7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EBA834B-815A-4FFD-9754-68519AFD846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F719231-286F-4583-9689-6F352D49BE68}"/>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6" name="바닥글 개체 틀 5">
            <a:extLst>
              <a:ext uri="{FF2B5EF4-FFF2-40B4-BE49-F238E27FC236}">
                <a16:creationId xmlns:a16="http://schemas.microsoft.com/office/drawing/2014/main" id="{0FFB076F-1633-4349-ADF9-96ED98F87F5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1A38AB4-0DC7-4391-92AC-31DFE31D792E}"/>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223080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2EF698-5461-413A-B6DA-FB5A6D9C060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8EA589B-D755-45F8-BD3F-9FD0F531E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BB45F0F-7D0B-4826-99BB-A44575E9459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640CA1D-44B3-4730-83C8-1E8360962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14A30F8-467A-4870-8F6A-98A8CA10872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EF09AFF-48C7-4435-995E-7262696AD56D}"/>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8" name="바닥글 개체 틀 7">
            <a:extLst>
              <a:ext uri="{FF2B5EF4-FFF2-40B4-BE49-F238E27FC236}">
                <a16:creationId xmlns:a16="http://schemas.microsoft.com/office/drawing/2014/main" id="{FA11FF42-4FAD-4F30-9306-18420EE4CFB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2E43EC1-49C5-4D4C-9CEC-8F533BE85553}"/>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01519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B36AEA-62B1-4C04-80FD-DD14BEEDB20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6FA11DD-B498-4A16-B9D5-E138AAACEB6C}"/>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4" name="바닥글 개체 틀 3">
            <a:extLst>
              <a:ext uri="{FF2B5EF4-FFF2-40B4-BE49-F238E27FC236}">
                <a16:creationId xmlns:a16="http://schemas.microsoft.com/office/drawing/2014/main" id="{9959FB2A-423F-479F-B514-69DBFCA1CDC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17456A5-9D75-4C2F-B05F-656047373E0D}"/>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158760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E7688BA-0E00-4FB4-B42D-398406118BB1}"/>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3" name="바닥글 개체 틀 2">
            <a:extLst>
              <a:ext uri="{FF2B5EF4-FFF2-40B4-BE49-F238E27FC236}">
                <a16:creationId xmlns:a16="http://schemas.microsoft.com/office/drawing/2014/main" id="{5A18EB25-7139-419E-BD46-7AC237D884A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595F064-8874-40C1-846E-CF48BE7A4049}"/>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8642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26F556-CE69-4DFE-8BA6-E9EB2EE6430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1454110-488D-4B6E-B4A8-D8CE3243CA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C44F289-FD49-43C0-8E91-1AFF7F724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CCE1697-DDA5-4626-B80A-DA0B831FCEBC}"/>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6" name="바닥글 개체 틀 5">
            <a:extLst>
              <a:ext uri="{FF2B5EF4-FFF2-40B4-BE49-F238E27FC236}">
                <a16:creationId xmlns:a16="http://schemas.microsoft.com/office/drawing/2014/main" id="{06A71597-951B-4C2B-8A55-89F645F43BF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2E5E1E5-C79D-4ABD-946A-16ECFFFCE748}"/>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60070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64F20F-BA22-4429-802C-2AB34BEAEF6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983B66E-B6AB-4AE0-B706-7ADC715A7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9597F58-5E46-4A40-BB11-CBF60ABDF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F65E29B-06E1-43F7-8A44-6D48378D41FC}"/>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6" name="바닥글 개체 틀 5">
            <a:extLst>
              <a:ext uri="{FF2B5EF4-FFF2-40B4-BE49-F238E27FC236}">
                <a16:creationId xmlns:a16="http://schemas.microsoft.com/office/drawing/2014/main" id="{614D19D4-7893-4FD1-8C7D-8C8CC770049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E93A8F1-49FB-4B23-BF6D-060B1BDE7DC2}"/>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423921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C63151D-F8DE-41C8-88BA-3B0AE9598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1D57F53-7F1C-473B-80BC-4F88540CA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FB964BB-B2BD-41A0-82FC-6D4F66E91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D9358BE3-9B8B-41D6-9889-7DD2AF294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D6D501C-0CE4-4A6E-AE64-2E65B56B6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2837263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oyalsocietypublishing.org/doi/10.1098/rsta.2019.005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ontiersin.org/articles/10.3389/frai.2020.00004/ful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363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913617A-6A80-409A-A9D3-5A38693C3C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4097" y="810491"/>
            <a:ext cx="9799013" cy="551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89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uture Internet | Free Full-Text | Predicting Dog Emotions Based on Posture  Analysis Using DeepLabCut">
            <a:extLst>
              <a:ext uri="{FF2B5EF4-FFF2-40B4-BE49-F238E27FC236}">
                <a16:creationId xmlns:a16="http://schemas.microsoft.com/office/drawing/2014/main" id="{8E62A480-36E6-4063-922A-82A61180D5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5446" y="108374"/>
            <a:ext cx="7684714" cy="600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9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n analysis on computer vision problems | by Shravan Murali | Shravan's  Blog | Medium">
            <a:extLst>
              <a:ext uri="{FF2B5EF4-FFF2-40B4-BE49-F238E27FC236}">
                <a16:creationId xmlns:a16="http://schemas.microsoft.com/office/drawing/2014/main" id="{0CB1F4C2-2CD5-4C17-BC44-BABD1D1653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0292" y="444427"/>
            <a:ext cx="8549969" cy="596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7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329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78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t>Transformer</a:t>
            </a:r>
            <a:endParaRPr lang="en-US" altLang="ko-KR" b="1" i="1" dirty="0"/>
          </a:p>
          <a:p>
            <a:endParaRPr lang="en-US" altLang="ko-KR" b="1" i="1" dirty="0"/>
          </a:p>
          <a:p>
            <a:r>
              <a:rPr lang="ko-KR" altLang="ko-KR" sz="2400" dirty="0" err="1"/>
              <a:t>In</a:t>
            </a:r>
            <a:r>
              <a:rPr lang="ko-KR" altLang="ko-KR" sz="2400" dirty="0"/>
              <a:t> </a:t>
            </a:r>
            <a:r>
              <a:rPr lang="ko-KR" altLang="ko-KR" sz="2400" dirty="0" err="1"/>
              <a:t>a</a:t>
            </a:r>
            <a:r>
              <a:rPr lang="ko-KR" altLang="ko-KR" sz="2400" dirty="0"/>
              <a:t> </a:t>
            </a:r>
            <a:r>
              <a:rPr lang="ko-KR" altLang="ko-KR" sz="2400" dirty="0" err="1"/>
              <a:t>nutshell</a:t>
            </a:r>
            <a:r>
              <a:rPr lang="ko-KR" altLang="ko-KR" sz="2400" dirty="0"/>
              <a:t>, </a:t>
            </a:r>
            <a:r>
              <a:rPr lang="ko-KR" altLang="ko-KR" sz="2400" dirty="0" err="1"/>
              <a:t>Chat</a:t>
            </a:r>
            <a:r>
              <a:rPr lang="ko-KR" altLang="ko-KR" sz="2400" dirty="0"/>
              <a:t> GPT </a:t>
            </a:r>
            <a:r>
              <a:rPr lang="ko-KR" altLang="ko-KR" sz="2400" dirty="0" err="1"/>
              <a:t>is</a:t>
            </a:r>
            <a:r>
              <a:rPr lang="ko-KR" altLang="ko-KR" sz="2400" dirty="0"/>
              <a:t> </a:t>
            </a:r>
            <a:r>
              <a:rPr lang="ko-KR" altLang="ko-KR" sz="2400" dirty="0" err="1"/>
              <a:t>an</a:t>
            </a:r>
            <a:r>
              <a:rPr lang="ko-KR" altLang="ko-KR" sz="2400" dirty="0"/>
              <a:t> </a:t>
            </a:r>
            <a:endParaRPr lang="en-US" altLang="ko-KR" sz="2400" dirty="0"/>
          </a:p>
          <a:p>
            <a:endParaRPr lang="ko-KR" altLang="ko-KR" sz="2400" dirty="0"/>
          </a:p>
          <a:p>
            <a:pPr marL="457200" lvl="1" indent="0">
              <a:buNone/>
            </a:pPr>
            <a:r>
              <a:rPr lang="ko-KR" altLang="ko-KR" sz="2800" dirty="0" err="1">
                <a:highlight>
                  <a:srgbClr val="C0C0C0"/>
                </a:highlight>
              </a:rPr>
              <a:t>artificial</a:t>
            </a:r>
            <a:r>
              <a:rPr lang="ko-KR" altLang="ko-KR" sz="2800" dirty="0">
                <a:highlight>
                  <a:srgbClr val="C0C0C0"/>
                </a:highlight>
              </a:rPr>
              <a:t> </a:t>
            </a:r>
            <a:r>
              <a:rPr lang="ko-KR" altLang="ko-KR" sz="2800" dirty="0" err="1">
                <a:highlight>
                  <a:srgbClr val="C0C0C0"/>
                </a:highlight>
              </a:rPr>
              <a:t>intelligence</a:t>
            </a:r>
            <a:r>
              <a:rPr lang="ko-KR" altLang="ko-KR" sz="2800" dirty="0">
                <a:highlight>
                  <a:srgbClr val="C0C0C0"/>
                </a:highlight>
              </a:rPr>
              <a:t> </a:t>
            </a:r>
            <a:r>
              <a:rPr lang="ko-KR" altLang="ko-KR" dirty="0"/>
              <a:t>(AI) </a:t>
            </a:r>
            <a:r>
              <a:rPr lang="ko-KR" altLang="ko-KR" sz="2800" dirty="0" err="1">
                <a:highlight>
                  <a:srgbClr val="C0C0C0"/>
                </a:highlight>
              </a:rPr>
              <a:t>content</a:t>
            </a:r>
            <a:r>
              <a:rPr lang="ko-KR" altLang="ko-KR" sz="2800" dirty="0">
                <a:highlight>
                  <a:srgbClr val="C0C0C0"/>
                </a:highlight>
              </a:rPr>
              <a:t> </a:t>
            </a:r>
            <a:r>
              <a:rPr lang="ko-KR" altLang="ko-KR" sz="2800" dirty="0" err="1">
                <a:highlight>
                  <a:srgbClr val="C0C0C0"/>
                </a:highlight>
              </a:rPr>
              <a:t>generator</a:t>
            </a:r>
            <a:r>
              <a:rPr lang="ko-KR" altLang="ko-KR" sz="2800" dirty="0">
                <a:highlight>
                  <a:srgbClr val="C0C0C0"/>
                </a:highlight>
              </a:rPr>
              <a:t> </a:t>
            </a:r>
            <a:endParaRPr lang="en-US" altLang="ko-KR" dirty="0">
              <a:highlight>
                <a:srgbClr val="C0C0C0"/>
              </a:highlight>
            </a:endParaRPr>
          </a:p>
          <a:p>
            <a:pPr marL="457200" lvl="1" indent="0">
              <a:buNone/>
            </a:pPr>
            <a:endParaRPr lang="ko-KR" altLang="ko-KR" dirty="0">
              <a:highlight>
                <a:srgbClr val="C0C0C0"/>
              </a:highlight>
            </a:endParaRPr>
          </a:p>
          <a:p>
            <a:pPr marL="457200" lvl="1" indent="0">
              <a:buNone/>
            </a:pPr>
            <a:r>
              <a:rPr lang="ko-KR" altLang="ko-KR" dirty="0" err="1"/>
              <a:t>that</a:t>
            </a:r>
            <a:r>
              <a:rPr lang="ko-KR" altLang="ko-KR" dirty="0"/>
              <a:t> </a:t>
            </a:r>
            <a:r>
              <a:rPr lang="ko-KR" altLang="ko-KR" sz="2800" dirty="0" err="1">
                <a:highlight>
                  <a:srgbClr val="C0C0C0"/>
                </a:highlight>
              </a:rPr>
              <a:t>semi-autonomously</a:t>
            </a:r>
            <a:r>
              <a:rPr lang="ko-KR" altLang="ko-KR" dirty="0"/>
              <a:t> </a:t>
            </a:r>
            <a:r>
              <a:rPr lang="ko-KR" altLang="ko-KR" dirty="0" err="1"/>
              <a:t>creates</a:t>
            </a:r>
            <a:r>
              <a:rPr lang="ko-KR" altLang="ko-KR" dirty="0"/>
              <a:t> </a:t>
            </a:r>
            <a:r>
              <a:rPr lang="ko-KR" altLang="ko-KR" dirty="0" err="1"/>
              <a:t>phrases</a:t>
            </a:r>
            <a:r>
              <a:rPr lang="ko-KR" altLang="ko-KR" dirty="0"/>
              <a:t> and </a:t>
            </a:r>
            <a:r>
              <a:rPr lang="ko-KR" altLang="ko-KR" dirty="0" err="1"/>
              <a:t>articles</a:t>
            </a:r>
            <a:r>
              <a:rPr lang="ko-KR" altLang="ko-KR" dirty="0"/>
              <a:t> </a:t>
            </a:r>
            <a:endParaRPr lang="en-US" altLang="ko-KR" dirty="0"/>
          </a:p>
          <a:p>
            <a:pPr marL="457200" lvl="1" indent="0">
              <a:buNone/>
            </a:pPr>
            <a:endParaRPr lang="en-US" altLang="ko-KR" dirty="0"/>
          </a:p>
          <a:p>
            <a:pPr marL="457200" lvl="1" indent="0">
              <a:buNone/>
            </a:pPr>
            <a:r>
              <a:rPr lang="ko-KR" altLang="ko-KR" sz="2800" dirty="0" err="1">
                <a:highlight>
                  <a:srgbClr val="C0C0C0"/>
                </a:highlight>
              </a:rPr>
              <a:t>based</a:t>
            </a:r>
            <a:r>
              <a:rPr lang="ko-KR" altLang="ko-KR" sz="2800" dirty="0">
                <a:highlight>
                  <a:srgbClr val="C0C0C0"/>
                </a:highlight>
              </a:rPr>
              <a:t> </a:t>
            </a:r>
            <a:r>
              <a:rPr lang="ko-KR" altLang="ko-KR" sz="2800" dirty="0" err="1">
                <a:highlight>
                  <a:srgbClr val="C0C0C0"/>
                </a:highlight>
              </a:rPr>
              <a:t>on</a:t>
            </a:r>
            <a:r>
              <a:rPr lang="ko-KR" altLang="ko-KR" sz="2800" dirty="0">
                <a:highlight>
                  <a:srgbClr val="C0C0C0"/>
                </a:highlight>
              </a:rPr>
              <a:t> </a:t>
            </a:r>
            <a:r>
              <a:rPr lang="ko-KR" altLang="ko-KR" sz="2800" dirty="0" err="1">
                <a:highlight>
                  <a:srgbClr val="C0C0C0"/>
                </a:highlight>
              </a:rPr>
              <a:t>user</a:t>
            </a:r>
            <a:r>
              <a:rPr lang="ko-KR" altLang="ko-KR" sz="2800" dirty="0">
                <a:highlight>
                  <a:srgbClr val="C0C0C0"/>
                </a:highlight>
              </a:rPr>
              <a:t> </a:t>
            </a:r>
            <a:r>
              <a:rPr lang="ko-KR" altLang="ko-KR" sz="2800" dirty="0" err="1">
                <a:highlight>
                  <a:srgbClr val="C0C0C0"/>
                </a:highlight>
              </a:rPr>
              <a:t>input</a:t>
            </a:r>
            <a:r>
              <a:rPr lang="ko-KR" altLang="ko-KR" sz="2800" dirty="0">
                <a:highlight>
                  <a:srgbClr val="C0C0C0"/>
                </a:highlight>
              </a:rPr>
              <a:t>.</a:t>
            </a:r>
            <a:r>
              <a:rPr lang="en-US" altLang="ko-KR" sz="2800" dirty="0">
                <a:highlight>
                  <a:srgbClr val="C0C0C0"/>
                </a:highlight>
              </a:rPr>
              <a:t> </a:t>
            </a:r>
          </a:p>
          <a:p>
            <a:endParaRPr lang="ko-KR" altLang="en-US" dirty="0"/>
          </a:p>
        </p:txBody>
      </p:sp>
    </p:spTree>
    <p:extLst>
      <p:ext uri="{BB962C8B-B14F-4D97-AF65-F5344CB8AC3E}">
        <p14:creationId xmlns:p14="http://schemas.microsoft.com/office/powerpoint/2010/main" val="395848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FDD06B-ED4C-4874-9CEC-6266E17A59B3}"/>
              </a:ext>
            </a:extLst>
          </p:cNvPr>
          <p:cNvSpPr>
            <a:spLocks noGrp="1"/>
          </p:cNvSpPr>
          <p:nvPr>
            <p:ph type="title"/>
          </p:nvPr>
        </p:nvSpPr>
        <p:spPr/>
        <p:txBody>
          <a:bodyPr>
            <a:noAutofit/>
          </a:bodyPr>
          <a:lstStyle/>
          <a:p>
            <a:pPr algn="ctr"/>
            <a:r>
              <a:rPr lang="en-US" altLang="ko-KR" sz="2800" dirty="0"/>
              <a:t>The ML explosion in materials science. </a:t>
            </a:r>
            <a:br>
              <a:rPr lang="en-US" altLang="ko-KR" sz="2800" dirty="0"/>
            </a:br>
            <a:r>
              <a:rPr lang="en-US" altLang="ko-KR" sz="2800" dirty="0"/>
              <a:t>The number of papers containing the terms machine learning</a:t>
            </a:r>
            <a:endParaRPr lang="ko-KR" altLang="en-US" sz="2800" dirty="0"/>
          </a:p>
        </p:txBody>
      </p:sp>
      <p:sp>
        <p:nvSpPr>
          <p:cNvPr id="6" name="AutoShape 6" descr="Figure 4. ">
            <a:extLst>
              <a:ext uri="{FF2B5EF4-FFF2-40B4-BE49-F238E27FC236}">
                <a16:creationId xmlns:a16="http://schemas.microsoft.com/office/drawing/2014/main" id="{C6A2BF5C-1B6D-4045-8A20-3D5E7F8E8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 name="내용 개체 틀 9">
            <a:extLst>
              <a:ext uri="{FF2B5EF4-FFF2-40B4-BE49-F238E27FC236}">
                <a16:creationId xmlns:a16="http://schemas.microsoft.com/office/drawing/2014/main" id="{87A21B1E-763A-4547-98AF-4B652EC8A60A}"/>
              </a:ext>
            </a:extLst>
          </p:cNvPr>
          <p:cNvPicPr>
            <a:picLocks noGrp="1" noChangeAspect="1"/>
          </p:cNvPicPr>
          <p:nvPr>
            <p:ph idx="1"/>
          </p:nvPr>
        </p:nvPicPr>
        <p:blipFill>
          <a:blip r:embed="rId2"/>
          <a:stretch>
            <a:fillRect/>
          </a:stretch>
        </p:blipFill>
        <p:spPr>
          <a:xfrm>
            <a:off x="2413015" y="1611475"/>
            <a:ext cx="7502771" cy="4688454"/>
          </a:xfrm>
          <a:prstGeom prst="rect">
            <a:avLst/>
          </a:prstGeom>
        </p:spPr>
      </p:pic>
      <p:sp>
        <p:nvSpPr>
          <p:cNvPr id="11" name="직사각형 10">
            <a:extLst>
              <a:ext uri="{FF2B5EF4-FFF2-40B4-BE49-F238E27FC236}">
                <a16:creationId xmlns:a16="http://schemas.microsoft.com/office/drawing/2014/main" id="{9879F7F6-A68E-481F-B034-EFF5A36B1827}"/>
              </a:ext>
            </a:extLst>
          </p:cNvPr>
          <p:cNvSpPr/>
          <p:nvPr/>
        </p:nvSpPr>
        <p:spPr>
          <a:xfrm>
            <a:off x="113141" y="6620903"/>
            <a:ext cx="12102518" cy="184666"/>
          </a:xfrm>
          <a:prstGeom prst="rect">
            <a:avLst/>
          </a:prstGeom>
        </p:spPr>
        <p:txBody>
          <a:bodyPr wrap="square">
            <a:spAutoFit/>
          </a:bodyPr>
          <a:lstStyle/>
          <a:p>
            <a:r>
              <a:rPr lang="en-US" altLang="ko-KR" sz="600" b="1" dirty="0">
                <a:solidFill>
                  <a:srgbClr val="333132"/>
                </a:solidFill>
                <a:latin typeface="Proxima Nova Subset"/>
              </a:rPr>
              <a:t>Machine learning and big scientific data </a:t>
            </a:r>
            <a:r>
              <a:rPr lang="en-US" altLang="ko-KR" sz="600" dirty="0">
                <a:solidFill>
                  <a:srgbClr val="000000"/>
                </a:solidFill>
                <a:latin typeface="Proxima Nova Subset"/>
                <a:hlinkClick r:id="rId3" tooltip="Tony Hey"/>
              </a:rPr>
              <a:t>Tony Hey</a:t>
            </a:r>
            <a:r>
              <a:rPr lang="en-US" altLang="ko-KR" sz="600" dirty="0">
                <a:solidFill>
                  <a:srgbClr val="000000"/>
                </a:solidFill>
                <a:latin typeface="Proxima Nova Subset"/>
              </a:rPr>
              <a:t> </a:t>
            </a:r>
            <a:r>
              <a:rPr lang="en-US" altLang="ko-KR" sz="600" dirty="0">
                <a:solidFill>
                  <a:srgbClr val="333132"/>
                </a:solidFill>
                <a:latin typeface="Proxima Nova Subset"/>
              </a:rPr>
              <a:t>, </a:t>
            </a:r>
            <a:r>
              <a:rPr lang="en-US" altLang="ko-KR" sz="600" dirty="0">
                <a:solidFill>
                  <a:srgbClr val="000000"/>
                </a:solidFill>
                <a:latin typeface="Proxima Nova Subset"/>
                <a:hlinkClick r:id="rId3" tooltip="Keith Butler"/>
              </a:rPr>
              <a:t>Keith Butler</a:t>
            </a:r>
            <a:r>
              <a:rPr lang="en-US" altLang="ko-KR" sz="600" dirty="0">
                <a:solidFill>
                  <a:srgbClr val="000000"/>
                </a:solidFill>
                <a:latin typeface="Proxima Nova Subset"/>
              </a:rPr>
              <a:t> </a:t>
            </a:r>
            <a:r>
              <a:rPr lang="en-US" altLang="ko-KR" sz="600" dirty="0">
                <a:solidFill>
                  <a:srgbClr val="333132"/>
                </a:solidFill>
                <a:latin typeface="Proxima Nova Subset"/>
              </a:rPr>
              <a:t>, </a:t>
            </a:r>
            <a:r>
              <a:rPr lang="en-US" altLang="ko-KR" sz="600" dirty="0">
                <a:solidFill>
                  <a:srgbClr val="000000"/>
                </a:solidFill>
                <a:latin typeface="Proxima Nova Subset"/>
                <a:hlinkClick r:id="rId3" tooltip="Sam Jackson"/>
              </a:rPr>
              <a:t>Sam Jackson</a:t>
            </a:r>
            <a:r>
              <a:rPr lang="en-US" altLang="ko-KR" sz="600" dirty="0">
                <a:solidFill>
                  <a:srgbClr val="000000"/>
                </a:solidFill>
                <a:latin typeface="Proxima Nova Subset"/>
              </a:rPr>
              <a:t> </a:t>
            </a:r>
            <a:r>
              <a:rPr lang="en-US" altLang="ko-KR" sz="600" dirty="0">
                <a:solidFill>
                  <a:srgbClr val="333132"/>
                </a:solidFill>
                <a:latin typeface="Proxima Nova Subset"/>
              </a:rPr>
              <a:t>and </a:t>
            </a:r>
            <a:r>
              <a:rPr lang="en-US" altLang="ko-KR" sz="600" dirty="0" err="1">
                <a:solidFill>
                  <a:srgbClr val="000000"/>
                </a:solidFill>
                <a:latin typeface="Proxima Nova Subset"/>
                <a:hlinkClick r:id="rId3" tooltip="Jeyarajan Thiyagalingam"/>
              </a:rPr>
              <a:t>Jeyarajan</a:t>
            </a:r>
            <a:r>
              <a:rPr lang="en-US" altLang="ko-KR" sz="600" dirty="0">
                <a:solidFill>
                  <a:srgbClr val="000000"/>
                </a:solidFill>
                <a:latin typeface="Proxima Nova Subset"/>
                <a:hlinkClick r:id="rId3" tooltip="Jeyarajan Thiyagalingam"/>
              </a:rPr>
              <a:t> </a:t>
            </a:r>
            <a:r>
              <a:rPr lang="en-US" altLang="ko-KR" sz="600" dirty="0" err="1">
                <a:solidFill>
                  <a:srgbClr val="000000"/>
                </a:solidFill>
                <a:latin typeface="Proxima Nova Subset"/>
                <a:hlinkClick r:id="rId3" tooltip="Jeyarajan Thiyagalingam"/>
              </a:rPr>
              <a:t>Thiyagalingam</a:t>
            </a:r>
            <a:r>
              <a:rPr lang="en-US" altLang="ko-KR" sz="600" dirty="0">
                <a:solidFill>
                  <a:srgbClr val="000000"/>
                </a:solidFill>
                <a:latin typeface="Proxima Nova Subset"/>
              </a:rPr>
              <a:t> </a:t>
            </a:r>
            <a:r>
              <a:rPr lang="en-US" altLang="ko-KR" sz="600" dirty="0">
                <a:solidFill>
                  <a:srgbClr val="333132"/>
                </a:solidFill>
                <a:latin typeface="Proxima Nova Subset"/>
              </a:rPr>
              <a:t>Published:</a:t>
            </a:r>
            <a:r>
              <a:rPr lang="en-US" altLang="ko-KR" sz="600" b="1" dirty="0">
                <a:solidFill>
                  <a:srgbClr val="333132"/>
                </a:solidFill>
                <a:latin typeface="Proxima Nova Subset"/>
              </a:rPr>
              <a:t>20 January 2020</a:t>
            </a:r>
            <a:endParaRPr lang="en-US" altLang="ko-KR" sz="600" b="0" i="0" dirty="0">
              <a:solidFill>
                <a:srgbClr val="333132"/>
              </a:solidFill>
              <a:effectLst/>
              <a:latin typeface="Proxima Nova Subset"/>
            </a:endParaRPr>
          </a:p>
        </p:txBody>
      </p:sp>
    </p:spTree>
    <p:extLst>
      <p:ext uri="{BB962C8B-B14F-4D97-AF65-F5344CB8AC3E}">
        <p14:creationId xmlns:p14="http://schemas.microsoft.com/office/powerpoint/2010/main" val="111893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A7CCC1-3A7F-4618-84CE-B095DA748B69}"/>
              </a:ext>
            </a:extLst>
          </p:cNvPr>
          <p:cNvSpPr>
            <a:spLocks noGrp="1"/>
          </p:cNvSpPr>
          <p:nvPr>
            <p:ph type="title"/>
          </p:nvPr>
        </p:nvSpPr>
        <p:spPr/>
        <p:txBody>
          <a:bodyPr>
            <a:normAutofit/>
          </a:bodyPr>
          <a:lstStyle/>
          <a:p>
            <a:pPr algn="ctr"/>
            <a:r>
              <a:rPr lang="en-US" altLang="ko-KR" sz="2400" dirty="0"/>
              <a:t>Number of publications in dependence </a:t>
            </a:r>
            <a:br>
              <a:rPr lang="en-US" altLang="ko-KR" sz="2400" dirty="0"/>
            </a:br>
            <a:r>
              <a:rPr lang="en-US" altLang="ko-KR" sz="2400" dirty="0"/>
              <a:t>on the publication year for DL, deep learning;</a:t>
            </a:r>
            <a:endParaRPr lang="ko-KR" altLang="en-US" sz="2400" dirty="0"/>
          </a:p>
        </p:txBody>
      </p:sp>
      <p:pic>
        <p:nvPicPr>
          <p:cNvPr id="10242" name="Picture 2">
            <a:extLst>
              <a:ext uri="{FF2B5EF4-FFF2-40B4-BE49-F238E27FC236}">
                <a16:creationId xmlns:a16="http://schemas.microsoft.com/office/drawing/2014/main" id="{E95F5A67-0967-4E5E-953C-F657D643C7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8450" y="1999798"/>
            <a:ext cx="6515100" cy="3860800"/>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789A4F46-E1D4-4BDC-8378-7CD634AD66DB}"/>
              </a:ext>
            </a:extLst>
          </p:cNvPr>
          <p:cNvSpPr/>
          <p:nvPr/>
        </p:nvSpPr>
        <p:spPr>
          <a:xfrm>
            <a:off x="89042" y="6169709"/>
            <a:ext cx="12102957" cy="261610"/>
          </a:xfrm>
          <a:prstGeom prst="rect">
            <a:avLst/>
          </a:prstGeom>
        </p:spPr>
        <p:txBody>
          <a:bodyPr wrap="square">
            <a:spAutoFit/>
          </a:bodyPr>
          <a:lstStyle/>
          <a:p>
            <a:pPr algn="ctr"/>
            <a:r>
              <a:rPr lang="en-US" altLang="ko-KR" sz="1100" dirty="0">
                <a:hlinkClick r:id="rId3"/>
              </a:rPr>
              <a:t>Frontiers | An Introductory Review of Deep Learning for Prediction Models With Big Data (frontiersin.org)</a:t>
            </a:r>
            <a:endParaRPr lang="ko-KR" altLang="en-US" sz="1100" dirty="0"/>
          </a:p>
        </p:txBody>
      </p:sp>
    </p:spTree>
    <p:extLst>
      <p:ext uri="{BB962C8B-B14F-4D97-AF65-F5344CB8AC3E}">
        <p14:creationId xmlns:p14="http://schemas.microsoft.com/office/powerpoint/2010/main" val="2013402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F7A97A-9677-4628-B5DA-A9F8E8C16FEE}"/>
              </a:ext>
            </a:extLst>
          </p:cNvPr>
          <p:cNvSpPr>
            <a:spLocks noGrp="1"/>
          </p:cNvSpPr>
          <p:nvPr>
            <p:ph type="title"/>
          </p:nvPr>
        </p:nvSpPr>
        <p:spPr/>
        <p:txBody>
          <a:bodyPr>
            <a:normAutofit/>
          </a:bodyPr>
          <a:lstStyle/>
          <a:p>
            <a:pPr algn="ctr"/>
            <a:r>
              <a:rPr lang="en-US" altLang="ko-KR" sz="1200" dirty="0"/>
              <a:t>Error rate in the </a:t>
            </a:r>
            <a:r>
              <a:rPr lang="en-US" altLang="ko-KR" sz="2200" dirty="0"/>
              <a:t>ImageNet Large Scale Visual Recognition Challenge. </a:t>
            </a:r>
            <a:r>
              <a:rPr lang="en-US" altLang="ko-KR" sz="500" dirty="0"/>
              <a:t>Data for AI performance from </a:t>
            </a:r>
            <a:r>
              <a:rPr lang="en-US" altLang="ko-KR" sz="500" dirty="0" err="1"/>
              <a:t>Shoham</a:t>
            </a:r>
            <a:r>
              <a:rPr lang="en-US" altLang="ko-KR" sz="500" dirty="0"/>
              <a:t> et al. (2018, p. 90), for human performance from </a:t>
            </a:r>
            <a:r>
              <a:rPr lang="en-US" altLang="ko-KR" sz="500" dirty="0" err="1"/>
              <a:t>Russakovsky</a:t>
            </a:r>
            <a:r>
              <a:rPr lang="en-US" altLang="ko-KR" sz="500" dirty="0"/>
              <a:t> et al. (2015, pp. 241&amp;242).</a:t>
            </a:r>
            <a:br>
              <a:rPr lang="en-US" altLang="ko-KR" sz="1000" dirty="0"/>
            </a:br>
            <a:endParaRPr lang="ko-KR" altLang="en-US" dirty="0"/>
          </a:p>
        </p:txBody>
      </p:sp>
      <p:pic>
        <p:nvPicPr>
          <p:cNvPr id="7" name="내용 개체 틀 6">
            <a:extLst>
              <a:ext uri="{FF2B5EF4-FFF2-40B4-BE49-F238E27FC236}">
                <a16:creationId xmlns:a16="http://schemas.microsoft.com/office/drawing/2014/main" id="{B5156492-3148-4F0E-9ED8-775A6E978A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9207" y="1933969"/>
            <a:ext cx="10054593" cy="367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39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61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583335-4B5A-428E-90FC-174D2BEED0B5}"/>
              </a:ext>
            </a:extLst>
          </p:cNvPr>
          <p:cNvSpPr>
            <a:spLocks noGrp="1"/>
          </p:cNvSpPr>
          <p:nvPr>
            <p:ph type="title"/>
          </p:nvPr>
        </p:nvSpPr>
        <p:spPr/>
        <p:txBody>
          <a:bodyPr>
            <a:normAutofit fontScale="90000"/>
          </a:bodyPr>
          <a:lstStyle/>
          <a:p>
            <a:pPr algn="ctr"/>
            <a:r>
              <a:rPr lang="en-US" altLang="ko-KR" dirty="0"/>
              <a:t>Leonhard Euler</a:t>
            </a:r>
            <a:br>
              <a:rPr lang="en-US" altLang="ko-KR" dirty="0"/>
            </a:br>
            <a:r>
              <a:rPr lang="en-US" altLang="ko-KR" sz="3200" i="1" dirty="0"/>
              <a:t> </a:t>
            </a:r>
            <a:r>
              <a:rPr lang="en-US" altLang="ko-KR" sz="3200" i="1" dirty="0" err="1"/>
              <a:t>Introductio</a:t>
            </a:r>
            <a:r>
              <a:rPr lang="en-US" altLang="ko-KR" sz="3200" i="1" dirty="0"/>
              <a:t> in </a:t>
            </a:r>
            <a:r>
              <a:rPr lang="en-US" altLang="ko-KR" sz="3200" i="1" dirty="0" err="1"/>
              <a:t>Analysin</a:t>
            </a:r>
            <a:r>
              <a:rPr lang="en-US" altLang="ko-KR" sz="3200" i="1" dirty="0"/>
              <a:t> </a:t>
            </a:r>
            <a:r>
              <a:rPr lang="en-US" altLang="ko-KR" sz="3200" i="1" dirty="0" err="1"/>
              <a:t>Infinitorum</a:t>
            </a:r>
            <a:r>
              <a:rPr lang="en-US" altLang="ko-KR" sz="3200" i="1" dirty="0"/>
              <a:t>. 1748</a:t>
            </a:r>
            <a:br>
              <a:rPr lang="en-US" altLang="ko-KR" sz="3200" dirty="0"/>
            </a:br>
            <a:endParaRPr lang="ko-KR" altLang="en-US" sz="3200" dirty="0"/>
          </a:p>
        </p:txBody>
      </p:sp>
      <p:pic>
        <p:nvPicPr>
          <p:cNvPr id="4" name="내용 개체 틀 3">
            <a:extLst>
              <a:ext uri="{FF2B5EF4-FFF2-40B4-BE49-F238E27FC236}">
                <a16:creationId xmlns:a16="http://schemas.microsoft.com/office/drawing/2014/main" id="{870CCDD9-40F3-4B0B-8ECC-6D048EB9FCB8}"/>
              </a:ext>
            </a:extLst>
          </p:cNvPr>
          <p:cNvPicPr>
            <a:picLocks noGrp="1" noChangeAspect="1"/>
          </p:cNvPicPr>
          <p:nvPr>
            <p:ph idx="1"/>
          </p:nvPr>
        </p:nvPicPr>
        <p:blipFill>
          <a:blip r:embed="rId2"/>
          <a:stretch>
            <a:fillRect/>
          </a:stretch>
        </p:blipFill>
        <p:spPr>
          <a:xfrm>
            <a:off x="78144" y="2142461"/>
            <a:ext cx="6362700" cy="3400425"/>
          </a:xfrm>
          <a:prstGeom prst="rect">
            <a:avLst/>
          </a:prstGeom>
        </p:spPr>
      </p:pic>
      <p:pic>
        <p:nvPicPr>
          <p:cNvPr id="6148" name="Picture 4">
            <a:extLst>
              <a:ext uri="{FF2B5EF4-FFF2-40B4-BE49-F238E27FC236}">
                <a16:creationId xmlns:a16="http://schemas.microsoft.com/office/drawing/2014/main" id="{AD20EB6F-87D4-4AE8-B628-8157E99C3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101" y="1690688"/>
            <a:ext cx="3537857" cy="457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17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714813-7B97-4E9D-9E9D-0BB5068BA3C6}"/>
              </a:ext>
            </a:extLst>
          </p:cNvPr>
          <p:cNvSpPr>
            <a:spLocks noGrp="1"/>
          </p:cNvSpPr>
          <p:nvPr>
            <p:ph type="title"/>
          </p:nvPr>
        </p:nvSpPr>
        <p:spPr/>
        <p:txBody>
          <a:bodyPr/>
          <a:lstStyle/>
          <a:p>
            <a:r>
              <a:rPr lang="en-US" altLang="ko-KR" dirty="0"/>
              <a:t>function</a:t>
            </a:r>
            <a:endParaRPr lang="ko-KR" altLang="en-US" dirty="0"/>
          </a:p>
        </p:txBody>
      </p:sp>
      <p:pic>
        <p:nvPicPr>
          <p:cNvPr id="2050" name="Picture 2" descr="What is a Function 1">
            <a:extLst>
              <a:ext uri="{FF2B5EF4-FFF2-40B4-BE49-F238E27FC236}">
                <a16:creationId xmlns:a16="http://schemas.microsoft.com/office/drawing/2014/main" id="{16B8EB8D-DFD4-4BC0-95A6-6597DB5AF0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2547" y="1627464"/>
            <a:ext cx="8988373" cy="486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69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0306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163</Words>
  <Application>Microsoft Office PowerPoint</Application>
  <PresentationFormat>와이드스크린</PresentationFormat>
  <Paragraphs>20</Paragraphs>
  <Slides>15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15</vt:i4>
      </vt:variant>
    </vt:vector>
  </HeadingPairs>
  <TitlesOfParts>
    <vt:vector size="19" baseType="lpstr">
      <vt:lpstr>Proxima Nova Subset</vt:lpstr>
      <vt:lpstr>맑은 고딕</vt:lpstr>
      <vt:lpstr>Arial</vt:lpstr>
      <vt:lpstr>Office 테마</vt:lpstr>
      <vt:lpstr>PowerPoint 프레젠테이션</vt:lpstr>
      <vt:lpstr>chat GPT</vt:lpstr>
      <vt:lpstr>The ML explosion in materials science.  The number of papers containing the terms machine learning</vt:lpstr>
      <vt:lpstr>Number of publications in dependence  on the publication year for DL, deep learning;</vt:lpstr>
      <vt:lpstr>Error rate in the ImageNet Large Scale Visual Recognition Challenge. Data for AI performance from Shoham et al. (2018, p. 90), for human performance from Russakovsky et al. (2015, pp. 241&amp;242). </vt:lpstr>
      <vt:lpstr>Function</vt:lpstr>
      <vt:lpstr>Leonhard Euler  Introductio in Analysin Infinitorum. 1748 </vt:lpstr>
      <vt:lpstr>function</vt:lpstr>
      <vt:lpstr>Function</vt:lpstr>
      <vt:lpstr>PowerPoint 프레젠테이션</vt:lpstr>
      <vt:lpstr>PowerPoint 프레젠테이션</vt:lpstr>
      <vt:lpstr>PowerPoint 프레젠테이션</vt:lpstr>
      <vt:lpstr>PowerPoint 프레젠테이션</vt:lpstr>
      <vt:lpstr>PowerPoint 프레젠테이션</vt:lpstr>
      <vt:lpstr>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Koh Jae Joon</dc:creator>
  <cp:lastModifiedBy>Koh Jae Joon</cp:lastModifiedBy>
  <cp:revision>2</cp:revision>
  <dcterms:created xsi:type="dcterms:W3CDTF">2023-07-15T00:59:39Z</dcterms:created>
  <dcterms:modified xsi:type="dcterms:W3CDTF">2023-07-15T01:12:08Z</dcterms:modified>
</cp:coreProperties>
</file>