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49" r:id="rId3"/>
    <p:sldId id="359" r:id="rId4"/>
    <p:sldId id="276" r:id="rId5"/>
    <p:sldId id="297" r:id="rId6"/>
    <p:sldId id="357" r:id="rId7"/>
    <p:sldId id="363" r:id="rId8"/>
    <p:sldId id="364" r:id="rId9"/>
    <p:sldId id="365" r:id="rId10"/>
    <p:sldId id="368" r:id="rId11"/>
    <p:sldId id="362" r:id="rId12"/>
    <p:sldId id="358" r:id="rId13"/>
    <p:sldId id="366" r:id="rId14"/>
    <p:sldId id="354" r:id="rId15"/>
    <p:sldId id="351" r:id="rId16"/>
    <p:sldId id="275" r:id="rId17"/>
    <p:sldId id="356" r:id="rId18"/>
    <p:sldId id="361" r:id="rId19"/>
    <p:sldId id="355" r:id="rId20"/>
    <p:sldId id="353" r:id="rId21"/>
    <p:sldId id="3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8DEF-BD84-4C5A-BD9E-897AE69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17AC1-08A5-4957-9757-E8393312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DF81-6719-4839-8AC3-5CDD512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A3BA9-333C-4516-B958-0487EF48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9D01-8D9C-4601-8997-5C79553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C352-EF31-42C6-A629-F48DC41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F18A1-8E6B-43A3-819F-EE544901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55944-CDCF-4C55-8EB1-47C0894B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8F221-12CF-4425-BFE2-AC8F9A9A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02B5F-3CDC-420C-A557-89E6136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997A0-45EF-40B8-A049-724FB2B5C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7D0F8-D7FA-48D5-AF85-A575FE9C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C9971-6ED5-4438-ADAD-104928D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46CE-5E80-448E-B503-E7BD98F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42AF-9BC1-4036-8AF9-B1A2E4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A03DE-6A9C-4328-B7CA-334B8F3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67DBD-7946-41B9-9E6C-BBA9B1DA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32F3-8BAB-4902-9980-5D5B342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B909-3D14-44A6-ABBE-3AFCE0C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7218-4049-4836-B9F5-46C02E7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3FF-9628-431F-BD97-B4C41B7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7CD8D-A771-4324-8FC2-BEF2E92E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063E-828D-473C-ADA8-5CEC1DE8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4E15-8B7A-42DA-A33C-34DAE93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55CA-0E69-4169-AFAD-A5CFEF1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4115-EC02-4E22-98B0-7FDB8B6F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A58C8-93EA-4422-A67A-562670A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61AD1-7E4A-440A-A485-B72CB6A3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DB844-C2FF-4961-A844-A899A04B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EA9EA-7BD2-4F3D-8DE4-3F03903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F484F-AB59-40B5-A3EC-7BB4878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E05E-E7A9-4331-BF4E-E597647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FD833-9734-4390-AEC5-841DC6F2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FC8CF-4C6C-4917-AECC-587085C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F0D87-4C20-48D5-83FA-7204649E2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FE7099-E14B-41F1-BE79-8AAB2DABC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9F6C2-7A27-4A40-BCF6-E6FBC3A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C3691-C854-42EA-8374-C8634E7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D1A062-FF7E-49C9-ACEF-AD7E5B6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7EFC-A628-4D26-A283-919FE26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C5F5F-1C4A-43DC-80EC-EF3EE7AE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1E2C-4231-4D5F-B59E-A78C801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7FB9D-9F12-4B67-960C-E50B21E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67AA4-BEFD-4C4F-B0F6-E3502D8F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0236A-E9EC-4482-914B-CEBCE0F5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01032-17D7-4141-ADC6-B0E536DE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9787-528C-46D2-8376-DDD025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258F-ABD5-498E-A848-D04DAA81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E91B4-62C9-4EB0-AA79-13603EFB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E4781-8182-4DB0-9976-53B40C0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2A913-9280-40BA-96CE-9A6C07DF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E9E3-85B4-47D1-A3B6-E7E4C647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6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F70C-6127-479D-B35B-1D689DA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4C606-4A67-4E7B-AB91-89DE460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E2C4-AC38-46D1-9F21-E3EFE7F0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AC1CA-C3CA-4BC0-8DC1-61D081E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E3688-942B-4BE8-BF65-A510D24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8424A-5CD3-4544-ABE1-02CA5DE5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09C9F-0D93-421B-8207-FC7FDAA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DB3B-F066-467D-8B29-06145082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89C4-2029-4669-B93B-0B9987EA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6350-8085-47BA-B09D-FF4137AFE6B1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DB36E-074C-4363-92F0-EEC28F55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0E841-BE7D-4694-B931-F1EF1978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B37B-B163-4A5D-85BF-1F7C31481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week.com/big-data-and-analytics/what-is-generative-a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ko.wikipedia.org/wiki/%EC%96%B8%EC%96%B4_%EB%AA%A8%EB%8D%B8" TargetMode="External"/><Relationship Id="rId7" Type="http://schemas.openxmlformats.org/officeDocument/2006/relationships/hyperlink" Target="https://ko.wikipedia.org/wiki/%EC%9E%90%EC%97%B0%EC%96%B4_%EC%B2%98%EB%A6%AC" TargetMode="External"/><Relationship Id="rId2" Type="http://schemas.openxmlformats.org/officeDocument/2006/relationships/hyperlink" Target="https://ko.wikipedia.org/wiki/%EC%9D%B8%EA%B3%B5_%EC%8B%A0%EA%B2%BD%EB%A7%9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A7%80%EB%8F%84_%ED%95%99%EC%8A%B5" TargetMode="External"/><Relationship Id="rId5" Type="http://schemas.openxmlformats.org/officeDocument/2006/relationships/hyperlink" Target="https://ko.wikipedia.org/wiki/%EB%8C%80%ED%98%95_%EC%96%B8%EC%96%B4_%EB%AA%A8%EB%8D%B8#cite_note-1" TargetMode="External"/><Relationship Id="rId4" Type="http://schemas.openxmlformats.org/officeDocument/2006/relationships/hyperlink" Target="https://ko.wikipedia.org/wiki/%EC%9E%90%EA%B8%B0_%EC%A7%80%EB%8F%84_%ED%95%99%EC%8A%B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deeplearning.ai/resources/natural-language-process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.premium.naver.com/chatgpt/buff/contents/230622235641423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D4E5C0-AE7F-40D5-8F68-D65AD1D9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1331"/>
            <a:ext cx="8115300" cy="3181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E7C9BB-4619-4E5E-9C9B-770609E156C4}"/>
              </a:ext>
            </a:extLst>
          </p:cNvPr>
          <p:cNvSpPr/>
          <p:nvPr/>
        </p:nvSpPr>
        <p:spPr>
          <a:xfrm>
            <a:off x="2561264" y="1309710"/>
            <a:ext cx="6901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Söhne"/>
              </a:rPr>
              <a:t>미국 시가총액 상위 </a:t>
            </a:r>
            <a:r>
              <a:rPr lang="en-US" altLang="ko-KR" dirty="0">
                <a:latin typeface="Söhne"/>
              </a:rPr>
              <a:t>6</a:t>
            </a:r>
            <a:r>
              <a:rPr lang="ko-KR" altLang="en-US" dirty="0">
                <a:latin typeface="Söhne"/>
              </a:rPr>
              <a:t>대 기업 중 애플을 제외하고 모두 </a:t>
            </a:r>
            <a:r>
              <a:rPr lang="en-US" altLang="ko-KR" dirty="0">
                <a:latin typeface="Söhne"/>
              </a:rPr>
              <a:t>LLM</a:t>
            </a:r>
            <a:r>
              <a:rPr lang="ko-KR" altLang="en-US" dirty="0">
                <a:latin typeface="Söhne"/>
              </a:rPr>
              <a:t>을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83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5AFE64-D73F-4261-B553-A38B31D6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6" y="1132610"/>
            <a:ext cx="10320568" cy="53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908-B52C-4DF2-95AC-4FA6664D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1491-381C-4F48-B1A0-6F60CB8D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As a form of </a:t>
            </a:r>
            <a:r>
              <a:rPr lang="en-US" altLang="ko-KR" sz="3200" dirty="0">
                <a:hlinkClick r:id="rId2"/>
              </a:rPr>
              <a:t>generative AI</a:t>
            </a:r>
            <a:r>
              <a:rPr lang="en-US" altLang="ko-KR" sz="3200" dirty="0"/>
              <a:t>, large language models can be used to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not only</a:t>
            </a:r>
            <a:r>
              <a:rPr lang="en-US" altLang="ko-KR" sz="3200" dirty="0"/>
              <a:t> assess existing text </a:t>
            </a:r>
          </a:p>
          <a:p>
            <a:pPr lvl="1"/>
            <a:endParaRPr lang="en-US" altLang="ko-KR" sz="32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3200" dirty="0">
                <a:highlight>
                  <a:srgbClr val="FFFF00"/>
                </a:highlight>
              </a:rPr>
              <a:t>but</a:t>
            </a:r>
            <a:r>
              <a:rPr lang="en-US" altLang="ko-KR" sz="3200" dirty="0"/>
              <a:t> to generate original content based on user inputs and queries.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95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C391B9-8DDA-4DDA-A632-C0656AE1B7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4485680"/>
        </p:xfrm>
        <a:graphic>
          <a:graphicData uri="http://schemas.openxmlformats.org/drawingml/2006/table">
            <a:tbl>
              <a:tblPr/>
              <a:tblGrid>
                <a:gridCol w="730541">
                  <a:extLst>
                    <a:ext uri="{9D8B030D-6E8A-4147-A177-3AD203B41FA5}">
                      <a16:colId xmlns:a16="http://schemas.microsoft.com/office/drawing/2014/main" val="1040951276"/>
                    </a:ext>
                  </a:extLst>
                </a:gridCol>
                <a:gridCol w="9785059">
                  <a:extLst>
                    <a:ext uri="{9D8B030D-6E8A-4147-A177-3AD203B41FA5}">
                      <a16:colId xmlns:a16="http://schemas.microsoft.com/office/drawing/2014/main" val="3484051065"/>
                    </a:ext>
                  </a:extLst>
                </a:gridCol>
              </a:tblGrid>
              <a:tr h="3792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Year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Event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42746"/>
                  </a:ext>
                </a:extLst>
              </a:tr>
              <a:tr h="27103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1943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Warren McCulloch and Walter Pitts propose the perceptron.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99138"/>
                  </a:ext>
                </a:extLst>
              </a:tr>
              <a:tr h="23773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1958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Frank Rosenblatt builds the first perceptron machine.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41491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1969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Marvin Minsky and Seymour Papert publish "Perceptrons", which criticizes the perceptron's limitations.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4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406446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1986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Geoffrey Hinton, David Rumelhart, and Ronald Williams introduce backpropagation, a way to train neural networks with multiple layers.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92352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1989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Yann LeCun et al. train a neural network to recognize handwritten digits.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916433"/>
                  </a:ext>
                </a:extLst>
              </a:tr>
              <a:tr h="4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1998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The ImageNet dataset is released, which allows for the training of larger and more complex neural networks.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3F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68447"/>
                  </a:ext>
                </a:extLst>
              </a:tr>
              <a:tr h="57074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Alex Krizhevsky et al. introduce AlexNet, a convolutional neural network that achieves state-of-the-art results on the ImageNet dataset.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E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02760"/>
                  </a:ext>
                </a:extLst>
              </a:tr>
              <a:tr h="40423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2015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Google DeepMind introduces AlphaGo, a neural network that defeats a professional Go player.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684477"/>
                  </a:ext>
                </a:extLst>
              </a:tr>
              <a:tr h="43753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2017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GPT-1, a large language model that can generate realistic and coherent text.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43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144246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2020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OpenAI introduces GPT-3, a larger and more powerful language model.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47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278749"/>
                  </a:ext>
                </a:extLst>
              </a:tr>
              <a:tr h="30433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</a:rPr>
                        <a:t>2022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Google AI introduces </a:t>
                      </a:r>
                      <a:r>
                        <a:rPr lang="en-US" sz="1100" dirty="0" err="1">
                          <a:effectLst/>
                        </a:rPr>
                        <a:t>PaLM</a:t>
                      </a:r>
                      <a:r>
                        <a:rPr lang="en-US" sz="1100" dirty="0">
                          <a:effectLst/>
                        </a:rPr>
                        <a:t>, the largest language model in the world.</a:t>
                      </a:r>
                    </a:p>
                  </a:txBody>
                  <a:tcPr marL="3469" marR="3469" marT="2313" marB="2313" anchor="b">
                    <a:lnL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C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965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26CE72D-293B-4733-A903-D0C1CC7567B0}"/>
              </a:ext>
            </a:extLst>
          </p:cNvPr>
          <p:cNvSpPr/>
          <p:nvPr/>
        </p:nvSpPr>
        <p:spPr>
          <a:xfrm>
            <a:off x="757806" y="2239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 large language model (LLM) chatbot developed by Google AI. Bard is trained on a massive dataset of text and code, and can generate text, translate languages, write different kinds of creative content, and answer your questions in an informative way.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51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D5AC0921-78DE-4E31-A7D0-38CCF2B65E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9239" y="281161"/>
          <a:ext cx="8713759" cy="1836420"/>
        </p:xfrm>
        <a:graphic>
          <a:graphicData uri="http://schemas.openxmlformats.org/drawingml/2006/table">
            <a:tbl>
              <a:tblPr/>
              <a:tblGrid>
                <a:gridCol w="2153568">
                  <a:extLst>
                    <a:ext uri="{9D8B030D-6E8A-4147-A177-3AD203B41FA5}">
                      <a16:colId xmlns:a16="http://schemas.microsoft.com/office/drawing/2014/main" val="4249791816"/>
                    </a:ext>
                  </a:extLst>
                </a:gridCol>
                <a:gridCol w="6560191">
                  <a:extLst>
                    <a:ext uri="{9D8B030D-6E8A-4147-A177-3AD203B41FA5}">
                      <a16:colId xmlns:a16="http://schemas.microsoft.com/office/drawing/2014/main" val="10476215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Year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Event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00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first announced by Google AI.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76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in beta to a small group of users.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97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 is released to the public in early 2023.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65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Current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Bard is still under development, but it is learning new things every day.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8375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8AE277-D9B5-4FD3-825E-2FA0FEFD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36" y="2004714"/>
            <a:ext cx="4619625" cy="4657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2FE62C-813A-4C02-ABF8-908C030F710A}"/>
              </a:ext>
            </a:extLst>
          </p:cNvPr>
          <p:cNvSpPr/>
          <p:nvPr/>
        </p:nvSpPr>
        <p:spPr>
          <a:xfrm>
            <a:off x="933887" y="2416029"/>
            <a:ext cx="55916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GPT-3: GPT-3 is a large language model developed by 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OpenAI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. It is one of the most widely used large language models, and it is known for its ability to generate realistic and coherent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LaMDA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known for its ability to answer questions in an informative way, even if they are open ended, challenging, or strange.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PaLM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Google AI. It is the largest language model in the world, and it is known for its ability to perform a wide range of tasks, including translation, summarization, and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Flamingo: Flamingo is a large language model developed by DeepMind. It is known for its ability to generate creative text formats, such as poems, code, scripts, musical pieces, email, letters,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BLIP-2: BLIP-2 is a large language model developed by Salesforce. It is known for its ability to understand and respond to natural language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altLang="ko-KR" sz="1400" dirty="0" err="1">
                <a:solidFill>
                  <a:srgbClr val="1F1F1F"/>
                </a:solidFill>
                <a:latin typeface="Google Sans"/>
              </a:rPr>
              <a:t>LLaMA</a:t>
            </a: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 is a large language model developed by Meta AI. It is known for its ability to learn from human feedback and improve its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1F1F"/>
                </a:solidFill>
                <a:latin typeface="Google Sans"/>
              </a:rPr>
              <a:t>GPT-4: GPT-4 is the next generation of GPT-3, and it is expected to be even more powerful and capable.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75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EF5D-A5D7-4768-816C-D9ACDC37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4B156-32CF-4AE7-8D89-CF5449D0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171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수많은 파라미터</a:t>
            </a:r>
            <a:r>
              <a:rPr lang="en-US" altLang="ko-KR" sz="2000" dirty="0"/>
              <a:t>(</a:t>
            </a:r>
            <a:r>
              <a:rPr lang="ko-KR" altLang="en-US" sz="2000" dirty="0"/>
              <a:t>보통 수십억 웨이트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보유한 </a:t>
            </a:r>
            <a:r>
              <a:rPr lang="ko-KR" altLang="en-US" sz="2000" dirty="0">
                <a:hlinkClick r:id="rId2" tooltip="인공 신경망"/>
              </a:rPr>
              <a:t>인공 신경망</a:t>
            </a:r>
            <a:r>
              <a:rPr lang="ko-KR" altLang="en-US" sz="2000" dirty="0"/>
              <a:t>으로 구성되는 </a:t>
            </a:r>
            <a:r>
              <a:rPr lang="ko-KR" altLang="en-US" sz="2000" dirty="0">
                <a:hlinkClick r:id="rId3" tooltip="언어 모델"/>
              </a:rPr>
              <a:t>언어 모델</a:t>
            </a:r>
            <a:r>
              <a:rPr lang="ko-KR" altLang="en-US" sz="2000" dirty="0"/>
              <a:t>이다</a:t>
            </a:r>
            <a:r>
              <a:rPr lang="en-US" altLang="ko-KR" sz="2000" dirty="0"/>
              <a:t>. </a:t>
            </a:r>
          </a:p>
          <a:p>
            <a:r>
              <a:rPr lang="ko-KR" altLang="en-US" sz="2000" dirty="0">
                <a:hlinkClick r:id="rId4" tooltip="자기 지도 학습"/>
              </a:rPr>
              <a:t>자기 지도 학습</a:t>
            </a:r>
            <a:r>
              <a:rPr lang="ko-KR" altLang="en-US" sz="2000" dirty="0"/>
              <a:t>이나 반자기지도학습을 사용하여 </a:t>
            </a:r>
            <a:r>
              <a:rPr lang="ko-KR" altLang="en-US" sz="2000" dirty="0" err="1"/>
              <a:t>레이블링되지</a:t>
            </a:r>
            <a:r>
              <a:rPr lang="ko-KR" altLang="en-US" sz="2000" dirty="0"/>
              <a:t> 않은 상당한 양의 텍스트로 훈련된다</a:t>
            </a:r>
            <a:r>
              <a:rPr lang="en-US" altLang="ko-KR" sz="2000" dirty="0"/>
              <a:t>.</a:t>
            </a:r>
            <a:r>
              <a:rPr lang="en-US" altLang="ko-KR" sz="2000" baseline="30000" dirty="0">
                <a:hlinkClick r:id="rId5"/>
              </a:rPr>
              <a:t>[1]</a:t>
            </a:r>
            <a:r>
              <a:rPr lang="ko-KR" altLang="en-US" sz="2000" dirty="0"/>
              <a:t> </a:t>
            </a:r>
            <a:endParaRPr lang="en-US" altLang="ko-KR" sz="2000" dirty="0"/>
          </a:p>
          <a:p>
            <a:r>
              <a:rPr lang="en-US" altLang="ko-KR" sz="2000" dirty="0"/>
              <a:t>LLM</a:t>
            </a:r>
            <a:r>
              <a:rPr lang="ko-KR" altLang="en-US" sz="2000" dirty="0"/>
              <a:t>은 </a:t>
            </a:r>
            <a:r>
              <a:rPr lang="en-US" altLang="ko-KR" sz="2000" dirty="0">
                <a:highlight>
                  <a:srgbClr val="FFFF00"/>
                </a:highlight>
              </a:rPr>
              <a:t>2018</a:t>
            </a:r>
            <a:r>
              <a:rPr lang="ko-KR" altLang="en-US" sz="2000" dirty="0"/>
              <a:t>년 즈음에 모습을 드러냈으며 다양한 작업을 위해 수행된다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이전의 특정 작업의 특수한 </a:t>
            </a:r>
            <a:r>
              <a:rPr lang="ko-KR" altLang="en-US" sz="2000" dirty="0">
                <a:hlinkClick r:id="rId6" tooltip="지도 학습"/>
              </a:rPr>
              <a:t>지도 학습</a:t>
            </a:r>
            <a:r>
              <a:rPr lang="ko-KR" altLang="en-US" sz="2000" dirty="0"/>
              <a:t> 모델의 훈련 패러다임에서 벗어나 </a:t>
            </a:r>
            <a:r>
              <a:rPr lang="ko-KR" altLang="en-US" sz="2000" dirty="0">
                <a:hlinkClick r:id="rId7" tooltip="자연어 처리"/>
              </a:rPr>
              <a:t>자연어 처리</a:t>
            </a:r>
            <a:r>
              <a:rPr lang="ko-KR" altLang="en-US" sz="2000" dirty="0"/>
              <a:t> 연구로 초점이 옮겨졌다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9122E-4F5E-4963-BD46-5F6DA59CA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765" y="0"/>
            <a:ext cx="435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75194-F17C-4A13-8809-2802C101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Language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02E69-7D85-4AE5-894E-276D74C9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rmAutofit/>
          </a:bodyPr>
          <a:lstStyle/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Language models are trained using </a:t>
            </a:r>
            <a:r>
              <a:rPr lang="en-US" altLang="ko-KR" sz="4000" dirty="0">
                <a:highlight>
                  <a:srgbClr val="FFFF00"/>
                </a:highlight>
              </a:rPr>
              <a:t>a technique called "deep learning”</a:t>
            </a:r>
            <a:r>
              <a:rPr lang="en-US" altLang="ko-KR" sz="1200" dirty="0">
                <a:highlight>
                  <a:srgbClr val="FFFF00"/>
                </a:highlight>
              </a:rPr>
              <a:t> which involves training a large neural network on massive datasets.</a:t>
            </a:r>
          </a:p>
          <a:p>
            <a:endParaRPr lang="en-US" altLang="ko-KR" dirty="0"/>
          </a:p>
          <a:p>
            <a:r>
              <a:rPr lang="en-US" altLang="ko-KR" dirty="0"/>
              <a:t>How many words trained by chat GPT?</a:t>
            </a:r>
          </a:p>
          <a:p>
            <a:r>
              <a:rPr lang="en-US" altLang="ko-KR" sz="1400" dirty="0" err="1">
                <a:highlight>
                  <a:srgbClr val="FFFF00"/>
                </a:highlight>
              </a:rPr>
              <a:t>ChatGPT</a:t>
            </a:r>
            <a:r>
              <a:rPr lang="en-US" altLang="ko-KR" sz="1400" dirty="0">
                <a:highlight>
                  <a:srgbClr val="FFFF00"/>
                </a:highlight>
              </a:rPr>
              <a:t>, based on the GPT-3.5 architecture, was trained on a vast amount of data containing </a:t>
            </a:r>
            <a:r>
              <a:rPr lang="en-US" altLang="ko-KR" sz="3200" dirty="0">
                <a:highlight>
                  <a:srgbClr val="FFFF00"/>
                </a:highlight>
              </a:rPr>
              <a:t>570GB</a:t>
            </a:r>
            <a:r>
              <a:rPr lang="en-US" altLang="ko-KR" sz="1400" dirty="0">
                <a:highlight>
                  <a:srgbClr val="FFFF00"/>
                </a:highlight>
              </a:rPr>
              <a:t> of text. However, it's important to note that the number of words in the training data is not explicitly specified by </a:t>
            </a:r>
            <a:r>
              <a:rPr lang="en-US" altLang="ko-KR" sz="1400" dirty="0" err="1">
                <a:highlight>
                  <a:srgbClr val="FFFF00"/>
                </a:highlight>
              </a:rPr>
              <a:t>OpenAI</a:t>
            </a:r>
            <a:r>
              <a:rPr lang="en-US" altLang="ko-KR" sz="14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6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0E47-D086-495A-AFE5-34DF7A0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3A82-D339-4AE8-8374-5B35606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5051" cy="4351338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sz="1050" dirty="0"/>
              <a:t>Sure. In artificial intelligence (AI), </a:t>
            </a:r>
          </a:p>
          <a:p>
            <a:pPr marL="0" indent="0">
              <a:buNone/>
            </a:pPr>
            <a:r>
              <a:rPr lang="en-US" altLang="ko-KR" sz="1050" dirty="0">
                <a:highlight>
                  <a:srgbClr val="FFFF00"/>
                </a:highlight>
              </a:rPr>
              <a:t>   </a:t>
            </a:r>
            <a:r>
              <a:rPr lang="en-US" altLang="ko-KR" sz="1100" dirty="0">
                <a:highlight>
                  <a:srgbClr val="FFFF00"/>
                </a:highlight>
              </a:rPr>
              <a:t>a model is a </a:t>
            </a:r>
            <a:r>
              <a:rPr lang="en-US" altLang="ko-KR" sz="3600" dirty="0">
                <a:highlight>
                  <a:srgbClr val="FFFF00"/>
                </a:highlight>
              </a:rPr>
              <a:t>mathematical representation </a:t>
            </a:r>
            <a:r>
              <a:rPr lang="en-US" altLang="ko-KR" sz="1200" dirty="0">
                <a:highlight>
                  <a:srgbClr val="FFFF00"/>
                </a:highlight>
              </a:rPr>
              <a:t>of a real-world system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1050" dirty="0"/>
              <a:t>Models are used to make predictions about the behavior of the system, and they can also be used to control the system.</a:t>
            </a:r>
          </a:p>
          <a:p>
            <a:r>
              <a:rPr lang="en-US" altLang="ko-KR" sz="1050" dirty="0"/>
              <a:t>There are many different types of models in AI, including: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Statistical models </a:t>
            </a:r>
            <a:r>
              <a:rPr lang="en-US" altLang="ko-KR" sz="900" dirty="0"/>
              <a:t>are based on statistical data, and they are used to make predictions about future events. For example, a statistical model could be used to predict the weather or the stock market.</a:t>
            </a:r>
          </a:p>
          <a:p>
            <a:pPr lvl="1"/>
            <a:r>
              <a:rPr lang="en-US" altLang="ko-KR" sz="1050" dirty="0">
                <a:highlight>
                  <a:srgbClr val="FFFF00"/>
                </a:highlight>
              </a:rPr>
              <a:t>Neural networks </a:t>
            </a:r>
            <a:r>
              <a:rPr lang="en-US" altLang="ko-KR" sz="900" dirty="0"/>
              <a:t>are inspired by the human brain, and they are used to learn complex relationships between data. For example, a neural network could be used to recognize objects in images or to translate languages.</a:t>
            </a:r>
          </a:p>
          <a:p>
            <a:pPr lvl="1"/>
            <a:r>
              <a:rPr lang="en-US" altLang="ko-KR" sz="900" dirty="0">
                <a:highlight>
                  <a:srgbClr val="FFFF00"/>
                </a:highlight>
              </a:rPr>
              <a:t>Rule-based models </a:t>
            </a:r>
            <a:r>
              <a:rPr lang="en-US" altLang="ko-KR" sz="900" dirty="0"/>
              <a:t>are based on a set of rules, and they are used to make decisions based on those rules. For example, a rule-based model could be used to determine whether a loan application should be approved or denied.</a:t>
            </a:r>
          </a:p>
          <a:p>
            <a:r>
              <a:rPr lang="en-US" altLang="ko-KR" sz="1050" dirty="0"/>
              <a:t>Models are used in a wide variety of AI applications, including:</a:t>
            </a:r>
          </a:p>
          <a:p>
            <a:pPr lvl="1"/>
            <a:r>
              <a:rPr lang="en-US" altLang="ko-KR" sz="900" dirty="0"/>
              <a:t>Machine learning</a:t>
            </a:r>
          </a:p>
          <a:p>
            <a:pPr lvl="1"/>
            <a:r>
              <a:rPr lang="en-US" altLang="ko-KR" sz="900" dirty="0"/>
              <a:t>Natural language processing</a:t>
            </a:r>
          </a:p>
          <a:p>
            <a:pPr lvl="1"/>
            <a:r>
              <a:rPr lang="en-US" altLang="ko-KR" sz="900" dirty="0"/>
              <a:t>Computer vision</a:t>
            </a:r>
          </a:p>
          <a:p>
            <a:pPr lvl="1"/>
            <a:r>
              <a:rPr lang="en-US" altLang="ko-KR" sz="900" dirty="0"/>
              <a:t>Robotics</a:t>
            </a:r>
          </a:p>
          <a:p>
            <a:pPr lvl="1"/>
            <a:r>
              <a:rPr lang="en-US" altLang="ko-KR" sz="900" dirty="0"/>
              <a:t>Game playing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9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524ABD-6B51-484D-B626-7BA9DC0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66887"/>
            <a:ext cx="7829550" cy="3324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0F23F1-B27B-4E4E-AE1C-3E662885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47" y="0"/>
            <a:ext cx="7047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ervised learning training data">
            <a:extLst>
              <a:ext uri="{FF2B5EF4-FFF2-40B4-BE49-F238E27FC236}">
                <a16:creationId xmlns:a16="http://schemas.microsoft.com/office/drawing/2014/main" id="{365BD62D-3BEE-4B7E-B5AD-DEEE0251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73"/>
            <a:ext cx="9143999" cy="68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3. Subsections of artificial intelligence. Source: generated by the authors. &#10;Reg &#10;Classification &#10;Self Training &#10;Low Density &#10;Se aration Models &#10;Graph Bmd &#10;Algorit h ms &#10;Dynamic programming &#10;Monte Carlo Methods &#10;Heuristic Methods &#10;Deep Feed Forward Networks &#10;Convolution &#10;Neural Networks &#10;Neural Networks &#10;Siamese Neural &#10;Networks &#10;Tra n sformers &#10;Generative &#10;net Wor k s &#10;Graph Neural &#10;Networ &#10;Supervised Learning &#10;Unsupervised &#10;Learning &#10;Dimensiona 'ty &#10;Reduction &#10;Semi Supervised Learning &#10;Reinforcement Learning &#10;Deep Learning &#10;Machine Translation &#10;Content Extraction &#10;Question Answering &#10;Information Retrieval &#10;Sentiment Analysis &#10;Text Generation &#10;Topic Modelin &#10;Image Recognition &#10;Machine Vision &#10;Machine &#10;Learning &#10;Planning &#10;Robotics &#10;Natural Language &#10;Processing &#10;Expert &#10;systems &#10;Speech &#10;Vision &#10;Artificial &#10;intelligence ">
            <a:extLst>
              <a:ext uri="{FF2B5EF4-FFF2-40B4-BE49-F238E27FC236}">
                <a16:creationId xmlns:a16="http://schemas.microsoft.com/office/drawing/2014/main" id="{1DE0A47F-4442-4308-AB10-91A1FBD5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5589EEFB-FD6D-4A8F-A807-52F3CFE6765B}"/>
              </a:ext>
            </a:extLst>
          </p:cNvPr>
          <p:cNvSpPr/>
          <p:nvPr/>
        </p:nvSpPr>
        <p:spPr>
          <a:xfrm>
            <a:off x="117446" y="4043494"/>
            <a:ext cx="2558642" cy="30200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1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C414-5476-4906-A49A-790B756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language models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A08E6D-07E7-486F-9B6F-C780AC6BE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045" y="1825625"/>
            <a:ext cx="78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0A47-B9CD-4FFA-89E5-78C66529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5DA8C-1000-4BD7-A423-247F8827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Natural Language Processing (NLP) [A Complete Guide] (deeplearning.ai)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4C756-8A92-4D9A-BF05-06AE2786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2778125"/>
            <a:ext cx="4810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POWER OF NATURAL LANGUAGE PROCESSING (NLP)">
            <a:extLst>
              <a:ext uri="{FF2B5EF4-FFF2-40B4-BE49-F238E27FC236}">
                <a16:creationId xmlns:a16="http://schemas.microsoft.com/office/drawing/2014/main" id="{A672B0EB-FAC6-4E90-853B-AA6BEFB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B248-0092-41B9-B53E-7829EE3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7316B-DE68-4CDD-950B-E8A9D71C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29F76-4600-43AD-AA48-CAD3EDC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4609"/>
            <a:ext cx="11061700" cy="66148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3B8BC1-6270-4F1C-8F5E-4CE245E68679}"/>
              </a:ext>
            </a:extLst>
          </p:cNvPr>
          <p:cNvSpPr/>
          <p:nvPr/>
        </p:nvSpPr>
        <p:spPr>
          <a:xfrm>
            <a:off x="2590800" y="6123543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https://contents.premium.naver.com/chatgpt/buff/contents/230622235641423mo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28268-3A1F-45BF-80F8-82F9150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681135"/>
            <a:ext cx="10955694" cy="4030922"/>
          </a:xfrm>
        </p:spPr>
        <p:txBody>
          <a:bodyPr>
            <a:normAutofit/>
          </a:bodyPr>
          <a:lstStyle/>
          <a:p>
            <a:r>
              <a:rPr lang="en-US" altLang="ko-KR" dirty="0"/>
              <a:t>Conventional Search Engine:</a:t>
            </a:r>
          </a:p>
          <a:p>
            <a:pPr lvl="1"/>
            <a:r>
              <a:rPr lang="en-US" altLang="ko-KR" sz="1000" dirty="0"/>
              <a:t>Relies on keyword matching and indexing.</a:t>
            </a:r>
          </a:p>
          <a:p>
            <a:pPr lvl="1"/>
            <a:r>
              <a:rPr lang="en-US" altLang="ko-KR" sz="1000" dirty="0"/>
              <a:t>Results are based on factors like keyword density and page rankings.</a:t>
            </a:r>
          </a:p>
          <a:p>
            <a:pPr lvl="1"/>
            <a:r>
              <a:rPr lang="en-US" altLang="ko-KR" sz="1000" dirty="0"/>
              <a:t>Provides a list of relevant web pages.</a:t>
            </a:r>
          </a:p>
          <a:p>
            <a:pPr lvl="1"/>
            <a:r>
              <a:rPr lang="en-US" altLang="ko-KR" sz="1000" dirty="0"/>
              <a:t>Emphasizes popularity and authority of web pages.</a:t>
            </a:r>
          </a:p>
          <a:p>
            <a:pPr lvl="1"/>
            <a:r>
              <a:rPr lang="en-US" altLang="ko-KR" sz="1600" dirty="0"/>
              <a:t>Does not focus on understanding the meaning or context of the search query.</a:t>
            </a:r>
          </a:p>
          <a:p>
            <a:r>
              <a:rPr lang="en-US" altLang="ko-KR" dirty="0"/>
              <a:t>Semantic Search Engine:</a:t>
            </a:r>
          </a:p>
          <a:p>
            <a:pPr lvl="1"/>
            <a:r>
              <a:rPr lang="en-US" altLang="ko-KR" sz="900" dirty="0"/>
              <a:t>Analyzes the meaning and context of the search query.</a:t>
            </a:r>
          </a:p>
          <a:p>
            <a:pPr lvl="1"/>
            <a:r>
              <a:rPr lang="en-US" altLang="ko-KR" sz="900" dirty="0"/>
              <a:t>Considers user's location, search history, and other factors.</a:t>
            </a:r>
          </a:p>
          <a:p>
            <a:pPr lvl="1"/>
            <a:r>
              <a:rPr lang="en-US" altLang="ko-KR" sz="900" dirty="0"/>
              <a:t>Provides more personalized and context-aware results.</a:t>
            </a:r>
          </a:p>
          <a:p>
            <a:pPr lvl="1"/>
            <a:r>
              <a:rPr lang="en-US" altLang="ko-KR" sz="900" dirty="0"/>
              <a:t>Understands relationships between words and concepts.</a:t>
            </a:r>
          </a:p>
          <a:p>
            <a:pPr lvl="1"/>
            <a:r>
              <a:rPr lang="en-US" altLang="ko-KR" sz="900" dirty="0"/>
              <a:t>Uses natural language processing (NLP) techniques.</a:t>
            </a:r>
          </a:p>
          <a:p>
            <a:pPr lvl="1"/>
            <a:r>
              <a:rPr lang="en-US" altLang="ko-KR" sz="900" dirty="0"/>
              <a:t>Presents rich snippets and leverages knowledge graphs for additional context.</a:t>
            </a:r>
          </a:p>
          <a:p>
            <a:pPr lvl="1"/>
            <a:r>
              <a:rPr lang="en-US" altLang="ko-KR" sz="1600" dirty="0"/>
              <a:t>Aims to deliver more accurate and meaningful search results.</a:t>
            </a:r>
          </a:p>
          <a:p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DBA410-52DB-427C-8FE6-B9C2D758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4" y="4591406"/>
            <a:ext cx="111998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summary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conventional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primarily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keyword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matching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while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semantic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engines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aim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understand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the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meaning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and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intent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behind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search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queries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providing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more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contextually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relevant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results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52953-84A5-4E29-B071-84F76F3BB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01840"/>
              </p:ext>
            </p:extLst>
          </p:nvPr>
        </p:nvGraphicFramePr>
        <p:xfrm>
          <a:off x="800101" y="768928"/>
          <a:ext cx="10453254" cy="5611089"/>
        </p:xfrm>
        <a:graphic>
          <a:graphicData uri="http://schemas.openxmlformats.org/drawingml/2006/table">
            <a:tbl>
              <a:tblPr/>
              <a:tblGrid>
                <a:gridCol w="3476389">
                  <a:extLst>
                    <a:ext uri="{9D8B030D-6E8A-4147-A177-3AD203B41FA5}">
                      <a16:colId xmlns:a16="http://schemas.microsoft.com/office/drawing/2014/main" val="2991383534"/>
                    </a:ext>
                  </a:extLst>
                </a:gridCol>
                <a:gridCol w="6976865">
                  <a:extLst>
                    <a:ext uri="{9D8B030D-6E8A-4147-A177-3AD203B41FA5}">
                      <a16:colId xmlns:a16="http://schemas.microsoft.com/office/drawing/2014/main" val="768191386"/>
                    </a:ext>
                  </a:extLst>
                </a:gridCol>
              </a:tblGrid>
              <a:tr h="40079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Term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Definition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5401"/>
                  </a:ext>
                </a:extLst>
              </a:tr>
              <a:tr h="1235775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mathematical representation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of a system or process. A model can be used to predict the behavior of a system or to understand how a system works.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36725"/>
                  </a:ext>
                </a:extLst>
              </a:tr>
              <a:tr h="1836964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Language 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statistical model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that predicts the probability of a sequence of words. Language models are used in a variety of natural language processing tasks, such as speech recognition, machine translation, and text summarization.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1243"/>
                  </a:ext>
                </a:extLst>
              </a:tr>
              <a:tr h="2137558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language model that has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been trained on a massive dataset of text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. LLMs have billions of parameters, which allows them to learn complex patterns in language. LLMs are used for a variety of tasks, such as question answering, summarization, and creative text generation.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8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8C8306-8AEA-45F4-9D28-6D2C18F7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2469"/>
              </p:ext>
            </p:extLst>
          </p:nvPr>
        </p:nvGraphicFramePr>
        <p:xfrm>
          <a:off x="706582" y="457201"/>
          <a:ext cx="10816936" cy="5891644"/>
        </p:xfrm>
        <a:graphic>
          <a:graphicData uri="http://schemas.openxmlformats.org/drawingml/2006/table">
            <a:tbl>
              <a:tblPr/>
              <a:tblGrid>
                <a:gridCol w="2704234">
                  <a:extLst>
                    <a:ext uri="{9D8B030D-6E8A-4147-A177-3AD203B41FA5}">
                      <a16:colId xmlns:a16="http://schemas.microsoft.com/office/drawing/2014/main" val="3457538595"/>
                    </a:ext>
                  </a:extLst>
                </a:gridCol>
                <a:gridCol w="1387687">
                  <a:extLst>
                    <a:ext uri="{9D8B030D-6E8A-4147-A177-3AD203B41FA5}">
                      <a16:colId xmlns:a16="http://schemas.microsoft.com/office/drawing/2014/main" val="2809259899"/>
                    </a:ext>
                  </a:extLst>
                </a:gridCol>
                <a:gridCol w="3942825">
                  <a:extLst>
                    <a:ext uri="{9D8B030D-6E8A-4147-A177-3AD203B41FA5}">
                      <a16:colId xmlns:a16="http://schemas.microsoft.com/office/drawing/2014/main" val="1556255350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914601371"/>
                    </a:ext>
                  </a:extLst>
                </a:gridCol>
              </a:tblGrid>
              <a:tr h="4446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Parameters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Tasks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86942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Probabilistic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Millions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Speech recognition, machine translation, text summarization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3728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Neural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Question answering, summarization, creative text generation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9384"/>
                  </a:ext>
                </a:extLst>
              </a:tr>
              <a:tr h="203799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Trillions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Google Sans"/>
                        </a:rPr>
                        <a:t>Books, articles, code, web documents,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All of the above, plus more complex tasks such as code generation and translation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2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32D64E-A9F4-41D0-B205-522F9749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709" y="763387"/>
            <a:ext cx="7564581" cy="49225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LLM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hne"/>
              </a:rPr>
              <a:t>Functionality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hne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Classification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Response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Generation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Translation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Knowledge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Arial Unicode MS"/>
                <a:ea typeface="source-code-pro"/>
              </a:rPr>
              <a:t>Answering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1372</Words>
  <Application>Microsoft Office PowerPoint</Application>
  <PresentationFormat>와이드스크린</PresentationFormat>
  <Paragraphs>149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Unicode MS</vt:lpstr>
      <vt:lpstr>Google Sans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Diagram of Model use and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Language Model</vt:lpstr>
      <vt:lpstr>PowerPoint 프레젠테이션</vt:lpstr>
      <vt:lpstr>PowerPoint 프레젠테이션</vt:lpstr>
      <vt:lpstr>Large Language Model</vt:lpstr>
      <vt:lpstr>Language models</vt:lpstr>
      <vt:lpstr>Model</vt:lpstr>
      <vt:lpstr>PowerPoint 프레젠테이션</vt:lpstr>
      <vt:lpstr>PowerPoint 프레젠테이션</vt:lpstr>
      <vt:lpstr>large language models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Koh Jae Joon</dc:creator>
  <cp:lastModifiedBy>Koh Jae Joon</cp:lastModifiedBy>
  <cp:revision>9</cp:revision>
  <dcterms:created xsi:type="dcterms:W3CDTF">2023-07-15T01:03:02Z</dcterms:created>
  <dcterms:modified xsi:type="dcterms:W3CDTF">2023-07-20T01:37:57Z</dcterms:modified>
</cp:coreProperties>
</file>