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9" r:id="rId19"/>
    <p:sldId id="280" r:id="rId20"/>
    <p:sldId id="282" r:id="rId21"/>
    <p:sldId id="281" r:id="rId22"/>
    <p:sldId id="273" r:id="rId23"/>
    <p:sldId id="274" r:id="rId24"/>
    <p:sldId id="283" r:id="rId25"/>
    <p:sldId id="275" r:id="rId26"/>
    <p:sldId id="276" r:id="rId27"/>
    <p:sldId id="277" r:id="rId28"/>
    <p:sldId id="284" r:id="rId29"/>
    <p:sldId id="27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DC58A-8098-4D69-8017-DB872D308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4D8957-7C00-4E77-9E87-E9FF2B357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6DA90-6E0A-4316-A456-A42C3989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FD230-C480-4C39-85D4-4078C5B9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568A5-63D1-4D7E-BD62-81CB46F7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B33B-11F7-40FA-912C-3AFB995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AE0D6-154A-4509-9297-5415AF64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ABFB-78E4-400A-A4AF-A1AC223B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86C35-F170-4C2D-A34E-CEF5F6F2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9CC23-4055-479B-B3F2-B3C7F10F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5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DE063D-BDB5-4FD0-8E44-8A1E1C215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4D55B-B919-4FC6-9340-8DCC19CF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9DF9-BA71-4DF9-89AB-8393FB51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0653D-6641-4A18-BF7A-BF3ACAC1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196C6-B9BC-4C52-967A-3674C7A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1C1A9-6C07-4D1D-B10C-066EE7AD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6E45E-55CB-46A4-9C1D-852769FE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395ED-2E31-4804-8F63-DED3F22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3AC46-A502-4D8B-9302-5BC85C65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40783-163F-4F3A-B520-623BD27F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2F2-78BD-4251-845E-D688958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63686-5FA8-4557-BCD9-287B56436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57293-CADC-4697-B5F6-CC4AB736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618D-78E9-49DC-8A43-36737D52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50A8F-BF18-4BB5-A2FC-955BAD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3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2458-D84C-4F24-A75C-4152F28C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0E1F6-5D62-4D9C-BBA3-282FC4D23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0EF69-A650-447E-881F-D9763618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B7E8B-D5FF-46A3-9043-9966AB9C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8766-D4B2-409D-9C41-4B3670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ADAD2-F0A4-449B-99E1-76B26C78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3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804D-07ED-45A6-A6D4-3FBD2335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6C416-1B31-4E08-8EF1-5821DBEF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692BA-30FD-4032-9A22-612132C7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0D470-76C5-4971-914A-950E83C3B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FC106-B5EC-4618-ADFE-C3F1EBA78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3908A-2A40-402E-A532-15477FF1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2BC352-4D89-41C7-8CD1-6BC4A75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37359D-7DB3-4D7E-B123-A5536BD5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08EB5-6A3C-42CD-BA68-DC695882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D59C67-9195-4A0F-9F7A-866925F1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9DA246-7D32-43F4-AE90-C7CA66D0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2DECB-5795-400E-B19C-9604630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C77B3-14CE-4D65-A809-0A243D79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7CBDC-7184-40EE-963C-E23F92E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74227-0BDD-4E53-983C-FBA4B651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6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7B639-B2AB-4ACF-A1DE-9C9CDC7D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AD6FA-C1BD-4043-A900-F6B415E5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F2146-014A-4B93-A109-8E14B8F7F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0776B-1C40-4A4F-B3F0-DD8D1B21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FC6D8-6CA5-4356-BC66-AE9BDA01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46A64-1EA4-46D9-85A4-D7D51DAB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D8FB4-23ED-4913-94BA-CE2FBEC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9D478A-4C11-4BCF-98FE-60BFD045F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E3671-C2D6-4625-BFF2-24E032C8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E4C94-ECC6-4576-B9B3-DBD539A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9DED-942A-4165-8082-DE03861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DB8AB-F169-4FD0-90A3-BAAFF965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65853B-7A65-4275-B84C-5568503D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91EE7-BF95-4BF8-ADE6-2817D5D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D67AC-AECF-4875-A9F7-F24EC5129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9E1C-4929-4D74-917C-88CF2680D5E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EC995-F77F-48A4-8407-4B210F748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5DC10-32A0-43E5-90FD-7A9893F9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papers.org/s/Alan%20M.%20Turing" TargetMode="External"/><Relationship Id="rId2" Type="http://schemas.openxmlformats.org/officeDocument/2006/relationships/hyperlink" Target="https://philpapers.org/go.pl?id=TURCMA&amp;proxyId=&amp;u=http%3A%2F%2Flia.deis.unibo.it%2Fcorsi%2F2005-2006%2FSID-LS-CE%2Fdownloads%2Fturing-articl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ilpapers.org/rec/TURCMA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hilpapers.org/asearch.pl?pub=68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s.premium.naver.com/chatgpt/buff/contents/230622235641423mo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owdspring.com/blog/apple-log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17FF1-2964-46FB-B1BC-6F5B9675C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51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pple rainbow logo in the year 1984">
            <a:extLst>
              <a:ext uri="{FF2B5EF4-FFF2-40B4-BE49-F238E27FC236}">
                <a16:creationId xmlns:a16="http://schemas.microsoft.com/office/drawing/2014/main" id="{1AB80DFB-B4B6-4589-BC9D-780F2F66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37" y="1145511"/>
            <a:ext cx="4111336" cy="456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58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CD740-B5A0-4A5D-AD5C-8467604E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2800" b="1" dirty="0" err="1">
                <a:hlinkClick r:id="rId2"/>
              </a:rPr>
              <a:t>Computing</a:t>
            </a:r>
            <a:r>
              <a:rPr lang="ko-KR" altLang="ko-KR" sz="2800" b="1" dirty="0">
                <a:hlinkClick r:id="rId2"/>
              </a:rPr>
              <a:t> </a:t>
            </a:r>
            <a:r>
              <a:rPr lang="ko-KR" altLang="ko-KR" sz="2800" b="1" dirty="0" err="1">
                <a:hlinkClick r:id="rId2"/>
              </a:rPr>
              <a:t>machinery</a:t>
            </a:r>
            <a:r>
              <a:rPr lang="ko-KR" altLang="ko-KR" sz="2800" b="1" dirty="0">
                <a:hlinkClick r:id="rId2"/>
              </a:rPr>
              <a:t> and </a:t>
            </a:r>
            <a:r>
              <a:rPr lang="ko-KR" altLang="ko-KR" sz="2800" b="1" dirty="0" err="1">
                <a:hlinkClick r:id="rId2"/>
              </a:rPr>
              <a:t>intelligence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8369-644D-44AA-B9C5-88281903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55" y="1378816"/>
            <a:ext cx="10515600" cy="4351338"/>
          </a:xfrm>
        </p:spPr>
        <p:txBody>
          <a:bodyPr/>
          <a:lstStyle/>
          <a:p>
            <a:r>
              <a:rPr lang="ko-KR" altLang="ko-KR" sz="1000" dirty="0" err="1">
                <a:hlinkClick r:id="rId3"/>
              </a:rPr>
              <a:t>Alan</a:t>
            </a:r>
            <a:r>
              <a:rPr lang="ko-KR" altLang="ko-KR" sz="1000" dirty="0">
                <a:hlinkClick r:id="rId3"/>
              </a:rPr>
              <a:t> </a:t>
            </a:r>
            <a:r>
              <a:rPr lang="ko-KR" altLang="ko-KR" sz="1000" dirty="0" err="1">
                <a:hlinkClick r:id="rId3"/>
              </a:rPr>
              <a:t>M</a:t>
            </a:r>
            <a:r>
              <a:rPr lang="ko-KR" altLang="ko-KR" sz="1000" dirty="0">
                <a:hlinkClick r:id="rId3"/>
              </a:rPr>
              <a:t>. </a:t>
            </a:r>
            <a:r>
              <a:rPr lang="ko-KR" altLang="ko-KR" sz="1000" dirty="0" err="1">
                <a:hlinkClick r:id="rId3"/>
              </a:rPr>
              <a:t>Turing</a:t>
            </a:r>
            <a:r>
              <a:rPr lang="ko-KR" altLang="ko-KR" sz="1000" i="1" dirty="0" err="1">
                <a:hlinkClick r:id="rId4"/>
              </a:rPr>
              <a:t>Mind</a:t>
            </a:r>
            <a:r>
              <a:rPr lang="x-none" altLang="ko-KR" sz="1000" dirty="0"/>
              <a:t> </a:t>
            </a:r>
            <a:r>
              <a:rPr lang="ko-KR" altLang="ko-KR" sz="1000" dirty="0"/>
              <a:t>59 (</a:t>
            </a:r>
            <a:r>
              <a:rPr lang="ko-KR" altLang="ko-KR" sz="1000" dirty="0" err="1"/>
              <a:t>October</a:t>
            </a:r>
            <a:r>
              <a:rPr lang="ko-KR" altLang="ko-KR" sz="1000" dirty="0"/>
              <a:t>):433-60 (</a:t>
            </a:r>
            <a:r>
              <a:rPr lang="x-none" altLang="ko-KR" sz="1000" dirty="0"/>
              <a:t>1950</a:t>
            </a:r>
            <a:r>
              <a:rPr lang="ko-KR" altLang="ko-KR" sz="1000" dirty="0"/>
              <a:t>)</a:t>
            </a:r>
            <a:r>
              <a:rPr lang="x-none" altLang="ko-KR" sz="1000" dirty="0"/>
              <a:t> </a:t>
            </a:r>
            <a:r>
              <a:rPr lang="ko-KR" altLang="ko-KR" sz="1000" b="1" dirty="0" err="1"/>
              <a:t>Abstract</a:t>
            </a:r>
            <a:endParaRPr lang="ko-KR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ko-KR" b="1" dirty="0" err="1"/>
              <a:t>I</a:t>
            </a:r>
            <a:r>
              <a:rPr lang="ko-KR" altLang="ko-KR" b="1" dirty="0"/>
              <a:t> </a:t>
            </a:r>
            <a:r>
              <a:rPr lang="ko-KR" altLang="ko-KR" b="1" dirty="0" err="1"/>
              <a:t>propose</a:t>
            </a:r>
            <a:r>
              <a:rPr lang="ko-KR" altLang="ko-KR" b="1" dirty="0"/>
              <a:t> </a:t>
            </a:r>
            <a:r>
              <a:rPr lang="ko-KR" altLang="ko-KR" b="1" dirty="0" err="1"/>
              <a:t>to</a:t>
            </a:r>
            <a:r>
              <a:rPr lang="ko-KR" altLang="ko-KR" b="1" dirty="0"/>
              <a:t> </a:t>
            </a:r>
            <a:r>
              <a:rPr lang="ko-KR" altLang="ko-KR" b="1" dirty="0" err="1"/>
              <a:t>consider</a:t>
            </a:r>
            <a:r>
              <a:rPr lang="ko-KR" altLang="ko-KR" b="1" dirty="0"/>
              <a:t> </a:t>
            </a:r>
            <a:r>
              <a:rPr lang="ko-KR" altLang="ko-KR" b="1" dirty="0" err="1"/>
              <a:t>the</a:t>
            </a:r>
            <a:r>
              <a:rPr lang="ko-KR" altLang="ko-KR" b="1" dirty="0"/>
              <a:t> </a:t>
            </a:r>
            <a:r>
              <a:rPr lang="ko-KR" altLang="ko-KR" b="1" dirty="0" err="1"/>
              <a:t>question</a:t>
            </a:r>
            <a:r>
              <a:rPr lang="ko-KR" altLang="ko-KR" b="1" dirty="0"/>
              <a:t>,"</a:t>
            </a:r>
            <a:r>
              <a:rPr lang="ko-KR" altLang="ko-KR" b="1" dirty="0" err="1"/>
              <a:t>Can</a:t>
            </a:r>
            <a:r>
              <a:rPr lang="ko-KR" altLang="ko-KR" b="1" dirty="0"/>
              <a:t> </a:t>
            </a:r>
            <a:r>
              <a:rPr lang="ko-KR" altLang="ko-KR" b="1" dirty="0" err="1"/>
              <a:t>machines</a:t>
            </a:r>
            <a:r>
              <a:rPr lang="en-US" altLang="ko-KR" b="1" dirty="0"/>
              <a:t> </a:t>
            </a:r>
            <a:r>
              <a:rPr lang="ko-KR" altLang="ko-KR" b="1" dirty="0" err="1"/>
              <a:t>think</a:t>
            </a:r>
            <a:r>
              <a:rPr lang="ko-KR" altLang="ko-KR" b="1" dirty="0"/>
              <a:t>?"</a:t>
            </a:r>
            <a:endParaRPr lang="ko-KR" altLang="en-US" dirty="0"/>
          </a:p>
        </p:txBody>
      </p:sp>
      <p:pic>
        <p:nvPicPr>
          <p:cNvPr id="4098" name="Picture 2" descr="( October, 1950 &#10;MIND &#10;A QUARTERLY REVIEW &#10;PSYCHOLOGY AND PHILOSOPHY &#10;I—COMPUTING MACHINERY AND &#10;INTELLIGENCE &#10;I to think &#10;Chi. with of &#10;think • &#10;but &#10;e If the ming o ' ' &#10;• think are to by they &#10;it to &#10;to the i ' is ">
            <a:extLst>
              <a:ext uri="{FF2B5EF4-FFF2-40B4-BE49-F238E27FC236}">
                <a16:creationId xmlns:a16="http://schemas.microsoft.com/office/drawing/2014/main" id="{69312A32-5464-4D84-BAA7-018D5953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5" y="2928072"/>
            <a:ext cx="3106882" cy="350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979FA3-9601-4E91-A962-A06AC805F643}"/>
              </a:ext>
            </a:extLst>
          </p:cNvPr>
          <p:cNvSpPr/>
          <p:nvPr/>
        </p:nvSpPr>
        <p:spPr>
          <a:xfrm>
            <a:off x="4360717" y="5068434"/>
            <a:ext cx="70346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+mj-lt"/>
              <a:buAutoNum type="arabicPeriod"/>
            </a:pPr>
            <a:r>
              <a:rPr lang="ko-KR" altLang="ko-KR" sz="1000" b="1" dirty="0" err="1">
                <a:ea typeface="Söhne"/>
              </a:rPr>
              <a:t>Title</a:t>
            </a:r>
            <a:r>
              <a:rPr lang="ko-KR" altLang="ko-KR" sz="1000" b="1" dirty="0">
                <a:ea typeface="Söhne"/>
              </a:rPr>
              <a:t>: </a:t>
            </a:r>
            <a:r>
              <a:rPr lang="ko-KR" altLang="ko-KR" sz="1000" b="1" dirty="0" err="1">
                <a:ea typeface="Söhne"/>
              </a:rPr>
              <a:t>Mind</a:t>
            </a:r>
            <a:endParaRPr lang="ko-KR" altLang="ko-KR" sz="1000" b="1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1" dirty="0" err="1">
                <a:ea typeface="Söhne"/>
              </a:rPr>
              <a:t>Publication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Year</a:t>
            </a:r>
            <a:r>
              <a:rPr lang="ko-KR" altLang="ko-KR" sz="1000" b="1" dirty="0">
                <a:ea typeface="Söhne"/>
              </a:rPr>
              <a:t>: </a:t>
            </a:r>
            <a:r>
              <a:rPr lang="ko-KR" altLang="ko-KR" sz="1000" b="1" dirty="0" err="1">
                <a:ea typeface="Söhne"/>
              </a:rPr>
              <a:t>Established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in</a:t>
            </a:r>
            <a:r>
              <a:rPr lang="ko-KR" altLang="ko-KR" sz="1000" b="1" dirty="0">
                <a:ea typeface="Söhne"/>
              </a:rPr>
              <a:t> 1876 (</a:t>
            </a:r>
            <a:r>
              <a:rPr lang="ko-KR" altLang="ko-KR" sz="1000" b="1" dirty="0" err="1">
                <a:ea typeface="Söhne"/>
              </a:rPr>
              <a:t>continuing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to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the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present</a:t>
            </a:r>
            <a:r>
              <a:rPr lang="ko-KR" altLang="ko-KR" sz="1000" b="1" dirty="0">
                <a:ea typeface="Söhne"/>
              </a:rPr>
              <a:t>)</a:t>
            </a:r>
            <a:endParaRPr lang="ko-KR" altLang="ko-KR" sz="1000" b="1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 startAt="3"/>
            </a:pPr>
            <a:r>
              <a:rPr lang="ko-KR" altLang="ko-KR" sz="1000" dirty="0">
                <a:ea typeface="Söhne"/>
              </a:rPr>
              <a:t>Publisher: </a:t>
            </a:r>
            <a:r>
              <a:rPr lang="ko-KR" altLang="ko-KR" sz="1000" dirty="0" err="1">
                <a:ea typeface="Söhne"/>
              </a:rPr>
              <a:t>Oxford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University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Press</a:t>
            </a:r>
            <a:endParaRPr lang="ko-KR" altLang="ko-KR" sz="1000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/>
            </a:pPr>
            <a:r>
              <a:rPr lang="ko-KR" altLang="ko-KR" sz="1000" dirty="0" err="1">
                <a:ea typeface="Söhne"/>
              </a:rPr>
              <a:t>Focus</a:t>
            </a:r>
            <a:r>
              <a:rPr lang="ko-KR" altLang="ko-KR" sz="1000" dirty="0">
                <a:ea typeface="Söhne"/>
              </a:rPr>
              <a:t>: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mind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cognitive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science</a:t>
            </a:r>
            <a:r>
              <a:rPr lang="ko-KR" altLang="ko-KR" sz="1000" dirty="0">
                <a:ea typeface="Söhne"/>
              </a:rPr>
              <a:t>, and </a:t>
            </a:r>
            <a:r>
              <a:rPr lang="ko-KR" altLang="ko-KR" sz="1000" dirty="0" err="1">
                <a:ea typeface="Söhne"/>
              </a:rPr>
              <a:t>related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disciplines</a:t>
            </a:r>
            <a:endParaRPr lang="ko-KR" altLang="ko-KR" sz="1000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/>
            </a:pPr>
            <a:r>
              <a:rPr lang="ko-KR" altLang="ko-KR" sz="1000" dirty="0" err="1">
                <a:ea typeface="Söhne"/>
              </a:rPr>
              <a:t>Scope</a:t>
            </a:r>
            <a:r>
              <a:rPr lang="ko-KR" altLang="ko-KR" sz="1000" dirty="0">
                <a:ea typeface="Söhne"/>
              </a:rPr>
              <a:t>: </a:t>
            </a:r>
            <a:r>
              <a:rPr lang="ko-KR" altLang="ko-KR" sz="1000" dirty="0" err="1">
                <a:ea typeface="Söhne"/>
              </a:rPr>
              <a:t>Mind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publishes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articles</a:t>
            </a:r>
            <a:r>
              <a:rPr lang="ko-KR" altLang="ko-KR" sz="1000" dirty="0">
                <a:ea typeface="Söhne"/>
              </a:rPr>
              <a:t> and </a:t>
            </a:r>
            <a:r>
              <a:rPr lang="ko-KR" altLang="ko-KR" sz="1000" dirty="0" err="1">
                <a:ea typeface="Söhne"/>
              </a:rPr>
              <a:t>discussions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on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various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topics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within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mind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including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consciousness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perception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cognition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language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psychology</a:t>
            </a:r>
            <a:r>
              <a:rPr lang="ko-KR" altLang="ko-KR" sz="1000" dirty="0">
                <a:ea typeface="Söhne"/>
              </a:rPr>
              <a:t>, and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artificial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intelligence</a:t>
            </a:r>
            <a:r>
              <a:rPr lang="ko-KR" altLang="ko-KR" sz="1000" dirty="0">
                <a:ea typeface="Söhne"/>
              </a:rPr>
              <a:t>.</a:t>
            </a:r>
            <a:endParaRPr lang="ko-KR" altLang="ko-KR" sz="1000" dirty="0">
              <a:ea typeface="Malgun Gothic" panose="020B0503020000020004" pitchFamily="50" charset="-127"/>
            </a:endParaRPr>
          </a:p>
          <a:p>
            <a:r>
              <a:rPr lang="ko-KR" altLang="ko-KR" sz="1000" i="1" dirty="0">
                <a:ea typeface="Malgun Gothic" panose="020B0503020000020004" pitchFamily="50" charset="-127"/>
              </a:rPr>
              <a:t>출처</a:t>
            </a:r>
            <a:r>
              <a:rPr lang="ko-KR" altLang="ko-KR" sz="1000" i="1" dirty="0">
                <a:ea typeface="Calibri" panose="020F0502020204030204" pitchFamily="34" charset="0"/>
              </a:rPr>
              <a:t>: &lt;</a:t>
            </a:r>
            <a:r>
              <a:rPr lang="ko-KR" altLang="ko-KR" sz="1000" i="1" dirty="0">
                <a:ea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https://philpapers.org/rec/TURCMA</a:t>
            </a:r>
            <a:r>
              <a:rPr lang="ko-KR" altLang="ko-KR" sz="1000" i="1" dirty="0">
                <a:ea typeface="Calibri" panose="020F0502020204030204" pitchFamily="34" charset="0"/>
              </a:rPr>
              <a:t>&gt; </a:t>
            </a:r>
            <a:endParaRPr lang="ko-KR" altLang="ko-KR" sz="1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997ED-7B7F-4BEC-A936-6059ADE2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image3_11zon.webp">
            <a:extLst>
              <a:ext uri="{FF2B5EF4-FFF2-40B4-BE49-F238E27FC236}">
                <a16:creationId xmlns:a16="http://schemas.microsoft.com/office/drawing/2014/main" id="{C5A2AA32-3ED5-42BC-876D-CEAAA052E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1460"/>
            <a:ext cx="9715500" cy="66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92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E1D82-316E-405A-BBBA-30CCA1E1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history by 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1C2FC-5042-411C-8C5B-F417AC5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ko-KR" dirty="0"/>
          </a:p>
          <a:p>
            <a:pPr lvl="1" fontAlgn="ctr"/>
            <a:r>
              <a:rPr lang="ko-KR" altLang="ko-KR" sz="8600" dirty="0" err="1"/>
              <a:t>Dartmouth</a:t>
            </a:r>
            <a:r>
              <a:rPr lang="ko-KR" altLang="ko-KR" sz="8600" dirty="0"/>
              <a:t> </a:t>
            </a:r>
            <a:r>
              <a:rPr lang="ko-KR" altLang="ko-KR" sz="8600" dirty="0" err="1"/>
              <a:t>Conference</a:t>
            </a:r>
            <a:r>
              <a:rPr lang="ko-KR" altLang="ko-KR" sz="8600" dirty="0"/>
              <a:t> (1956</a:t>
            </a:r>
            <a:r>
              <a:rPr lang="en-US" altLang="ko-KR" sz="8600" dirty="0"/>
              <a:t>)</a:t>
            </a:r>
            <a:r>
              <a:rPr lang="ko-KR" altLang="ko-KR" dirty="0"/>
              <a:t>: The </a:t>
            </a:r>
            <a:r>
              <a:rPr lang="ko-KR" altLang="ko-KR" dirty="0" err="1"/>
              <a:t>term</a:t>
            </a:r>
            <a:r>
              <a:rPr lang="ko-KR" altLang="ko-KR" dirty="0"/>
              <a:t> "</a:t>
            </a:r>
            <a:r>
              <a:rPr lang="ko-KR" altLang="ko-KR" dirty="0" err="1"/>
              <a:t>artificial</a:t>
            </a:r>
            <a:r>
              <a:rPr lang="ko-KR" altLang="ko-KR" dirty="0"/>
              <a:t> </a:t>
            </a:r>
            <a:r>
              <a:rPr lang="ko-KR" altLang="ko-KR" dirty="0" err="1"/>
              <a:t>intelligence</a:t>
            </a:r>
            <a:r>
              <a:rPr lang="ko-KR" altLang="ko-KR" dirty="0"/>
              <a:t>"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coined</a:t>
            </a:r>
            <a:r>
              <a:rPr lang="ko-KR" altLang="ko-KR" dirty="0"/>
              <a:t>, and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field</a:t>
            </a:r>
            <a:r>
              <a:rPr lang="ko-KR" altLang="ko-KR" dirty="0"/>
              <a:t> of AI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officially</a:t>
            </a:r>
            <a:r>
              <a:rPr lang="ko-KR" altLang="ko-KR" dirty="0"/>
              <a:t> </a:t>
            </a:r>
            <a:r>
              <a:rPr lang="ko-KR" altLang="ko-KR" dirty="0" err="1"/>
              <a:t>established</a:t>
            </a:r>
            <a:r>
              <a:rPr lang="ko-KR" altLang="ko-KR" dirty="0"/>
              <a:t> </a:t>
            </a:r>
            <a:r>
              <a:rPr lang="ko-KR" altLang="ko-KR" dirty="0" err="1"/>
              <a:t>during</a:t>
            </a:r>
            <a:r>
              <a:rPr lang="ko-KR" altLang="ko-KR" dirty="0"/>
              <a:t> </a:t>
            </a:r>
            <a:r>
              <a:rPr lang="ko-KR" altLang="ko-KR" dirty="0" err="1"/>
              <a:t>this</a:t>
            </a:r>
            <a:r>
              <a:rPr lang="ko-KR" altLang="ko-KR" dirty="0"/>
              <a:t> </a:t>
            </a:r>
            <a:r>
              <a:rPr lang="ko-KR" altLang="ko-KR" dirty="0" err="1"/>
              <a:t>conference</a:t>
            </a:r>
            <a:r>
              <a:rPr lang="ko-KR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/>
              <a:t>General </a:t>
            </a:r>
            <a:r>
              <a:rPr lang="ko-KR" altLang="ko-KR" dirty="0" err="1"/>
              <a:t>Problem</a:t>
            </a:r>
            <a:r>
              <a:rPr lang="ko-KR" altLang="ko-KR" dirty="0"/>
              <a:t> </a:t>
            </a:r>
            <a:r>
              <a:rPr lang="ko-KR" altLang="ko-KR" dirty="0" err="1"/>
              <a:t>Solver</a:t>
            </a:r>
            <a:r>
              <a:rPr lang="ko-KR" altLang="ko-KR" dirty="0"/>
              <a:t> (GPS) (1957): </a:t>
            </a:r>
            <a:r>
              <a:rPr lang="ko-KR" altLang="ko-KR" dirty="0" err="1"/>
              <a:t>Also</a:t>
            </a:r>
            <a:r>
              <a:rPr lang="ko-KR" altLang="ko-KR" dirty="0"/>
              <a:t> </a:t>
            </a:r>
            <a:r>
              <a:rPr lang="ko-KR" altLang="ko-KR" dirty="0" err="1"/>
              <a:t>created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Newell and </a:t>
            </a:r>
            <a:r>
              <a:rPr lang="ko-KR" altLang="ko-KR" dirty="0" err="1"/>
              <a:t>Simon</a:t>
            </a:r>
            <a:r>
              <a:rPr lang="ko-KR" altLang="ko-KR" dirty="0"/>
              <a:t>, GPS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more</a:t>
            </a:r>
            <a:r>
              <a:rPr lang="ko-KR" altLang="ko-KR" dirty="0"/>
              <a:t> </a:t>
            </a:r>
            <a:r>
              <a:rPr lang="ko-KR" altLang="ko-KR" dirty="0" err="1"/>
              <a:t>advanced</a:t>
            </a:r>
            <a:r>
              <a:rPr lang="ko-KR" altLang="ko-KR" dirty="0"/>
              <a:t> </a:t>
            </a:r>
            <a:r>
              <a:rPr lang="ko-KR" altLang="ko-KR" dirty="0" err="1"/>
              <a:t>problem-solving</a:t>
            </a:r>
            <a:r>
              <a:rPr lang="ko-KR" altLang="ko-KR" dirty="0"/>
              <a:t> </a:t>
            </a:r>
            <a:r>
              <a:rPr lang="ko-KR" altLang="ko-KR" dirty="0" err="1"/>
              <a:t>program</a:t>
            </a:r>
            <a:r>
              <a:rPr lang="ko-KR" altLang="ko-KR" dirty="0"/>
              <a:t> </a:t>
            </a: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could</a:t>
            </a:r>
            <a:r>
              <a:rPr lang="ko-KR" altLang="ko-KR" dirty="0"/>
              <a:t> </a:t>
            </a:r>
            <a:r>
              <a:rPr lang="ko-KR" altLang="ko-KR" dirty="0" err="1"/>
              <a:t>solve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wider</a:t>
            </a:r>
            <a:r>
              <a:rPr lang="ko-KR" altLang="ko-KR" dirty="0"/>
              <a:t> </a:t>
            </a:r>
            <a:r>
              <a:rPr lang="ko-KR" altLang="ko-KR" dirty="0" err="1"/>
              <a:t>range</a:t>
            </a:r>
            <a:r>
              <a:rPr lang="ko-KR" altLang="ko-KR" dirty="0"/>
              <a:t> of </a:t>
            </a:r>
            <a:r>
              <a:rPr lang="ko-KR" altLang="ko-KR" dirty="0" err="1"/>
              <a:t>problems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/>
              <a:t>ELIZA (1966):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Joseph</a:t>
            </a:r>
            <a:r>
              <a:rPr lang="ko-KR" altLang="ko-KR" dirty="0"/>
              <a:t> </a:t>
            </a:r>
            <a:r>
              <a:rPr lang="ko-KR" altLang="ko-KR" dirty="0" err="1"/>
              <a:t>Weizenbaum</a:t>
            </a:r>
            <a:r>
              <a:rPr lang="ko-KR" altLang="ko-KR" dirty="0"/>
              <a:t>, ELIZA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computer</a:t>
            </a:r>
            <a:r>
              <a:rPr lang="ko-KR" altLang="ko-KR" dirty="0"/>
              <a:t> </a:t>
            </a:r>
            <a:r>
              <a:rPr lang="ko-KR" altLang="ko-KR" dirty="0" err="1"/>
              <a:t>program</a:t>
            </a:r>
            <a:r>
              <a:rPr lang="ko-KR" altLang="ko-KR" dirty="0"/>
              <a:t> </a:t>
            </a:r>
            <a:r>
              <a:rPr lang="ko-KR" altLang="ko-KR" dirty="0" err="1"/>
              <a:t>designed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simulate</a:t>
            </a:r>
            <a:r>
              <a:rPr lang="ko-KR" altLang="ko-KR" dirty="0"/>
              <a:t> </a:t>
            </a:r>
            <a:r>
              <a:rPr lang="ko-KR" altLang="ko-KR" dirty="0" err="1"/>
              <a:t>human</a:t>
            </a:r>
            <a:r>
              <a:rPr lang="ko-KR" altLang="ko-KR" dirty="0"/>
              <a:t> </a:t>
            </a:r>
            <a:r>
              <a:rPr lang="ko-KR" altLang="ko-KR" dirty="0" err="1"/>
              <a:t>conversation</a:t>
            </a:r>
            <a:r>
              <a:rPr lang="ko-KR" altLang="ko-KR" dirty="0"/>
              <a:t>, </a:t>
            </a:r>
            <a:r>
              <a:rPr lang="ko-KR" altLang="ko-KR" dirty="0" err="1"/>
              <a:t>laying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foundation</a:t>
            </a:r>
            <a:r>
              <a:rPr lang="ko-KR" altLang="ko-KR" dirty="0"/>
              <a:t> </a:t>
            </a:r>
            <a:r>
              <a:rPr lang="ko-KR" altLang="ko-KR" dirty="0" err="1"/>
              <a:t>for</a:t>
            </a:r>
            <a:r>
              <a:rPr lang="ko-KR" altLang="ko-KR" dirty="0"/>
              <a:t> </a:t>
            </a:r>
            <a:r>
              <a:rPr lang="ko-KR" altLang="ko-KR" dirty="0" err="1"/>
              <a:t>natural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processing</a:t>
            </a:r>
            <a:r>
              <a:rPr lang="ko-KR" altLang="ko-KR" dirty="0"/>
              <a:t>.</a:t>
            </a:r>
          </a:p>
          <a:p>
            <a:pPr lvl="1" fontAlgn="ctr"/>
            <a:r>
              <a:rPr lang="ko-KR" altLang="ko-KR" dirty="0"/>
              <a:t> </a:t>
            </a:r>
          </a:p>
          <a:p>
            <a:pPr lvl="1" fontAlgn="ctr"/>
            <a:r>
              <a:rPr lang="ko-KR" altLang="ko-KR" dirty="0" err="1"/>
              <a:t>Shakey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Robot</a:t>
            </a:r>
            <a:r>
              <a:rPr lang="ko-KR" altLang="ko-KR" dirty="0"/>
              <a:t> (1966): </a:t>
            </a:r>
            <a:r>
              <a:rPr lang="ko-KR" altLang="ko-KR" dirty="0" err="1"/>
              <a:t>Shakey</a:t>
            </a:r>
            <a:r>
              <a:rPr lang="ko-KR" altLang="ko-KR" dirty="0"/>
              <a:t>,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at</a:t>
            </a:r>
            <a:r>
              <a:rPr lang="ko-KR" altLang="ko-KR" dirty="0"/>
              <a:t> </a:t>
            </a:r>
            <a:r>
              <a:rPr lang="ko-KR" altLang="ko-KR" dirty="0" err="1"/>
              <a:t>Stanford</a:t>
            </a:r>
            <a:r>
              <a:rPr lang="ko-KR" altLang="ko-KR" dirty="0"/>
              <a:t> </a:t>
            </a:r>
            <a:r>
              <a:rPr lang="ko-KR" altLang="ko-KR" dirty="0" err="1"/>
              <a:t>Research</a:t>
            </a:r>
            <a:r>
              <a:rPr lang="ko-KR" altLang="ko-KR" dirty="0"/>
              <a:t> </a:t>
            </a:r>
            <a:r>
              <a:rPr lang="ko-KR" altLang="ko-KR" dirty="0" err="1"/>
              <a:t>Institute</a:t>
            </a:r>
            <a:r>
              <a:rPr lang="ko-KR" altLang="ko-KR" dirty="0"/>
              <a:t>,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one</a:t>
            </a:r>
            <a:r>
              <a:rPr lang="ko-KR" altLang="ko-KR" dirty="0"/>
              <a:t> of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first</a:t>
            </a:r>
            <a:r>
              <a:rPr lang="ko-KR" altLang="ko-KR" dirty="0"/>
              <a:t> </a:t>
            </a:r>
            <a:r>
              <a:rPr lang="ko-KR" altLang="ko-KR" dirty="0" err="1"/>
              <a:t>mobile</a:t>
            </a:r>
            <a:r>
              <a:rPr lang="ko-KR" altLang="ko-KR" dirty="0"/>
              <a:t> </a:t>
            </a:r>
            <a:r>
              <a:rPr lang="ko-KR" altLang="ko-KR" dirty="0" err="1"/>
              <a:t>robots</a:t>
            </a:r>
            <a:r>
              <a:rPr lang="ko-KR" altLang="ko-KR" dirty="0"/>
              <a:t> </a:t>
            </a:r>
            <a:r>
              <a:rPr lang="ko-KR" altLang="ko-KR" dirty="0" err="1"/>
              <a:t>capable</a:t>
            </a:r>
            <a:r>
              <a:rPr lang="ko-KR" altLang="ko-KR" dirty="0"/>
              <a:t> of </a:t>
            </a:r>
            <a:r>
              <a:rPr lang="ko-KR" altLang="ko-KR" dirty="0" err="1"/>
              <a:t>perceiving</a:t>
            </a:r>
            <a:r>
              <a:rPr lang="ko-KR" altLang="ko-KR" dirty="0"/>
              <a:t> </a:t>
            </a:r>
            <a:r>
              <a:rPr lang="ko-KR" altLang="ko-KR" dirty="0" err="1"/>
              <a:t>its</a:t>
            </a:r>
            <a:r>
              <a:rPr lang="ko-KR" altLang="ko-KR" dirty="0"/>
              <a:t> </a:t>
            </a:r>
            <a:r>
              <a:rPr lang="ko-KR" altLang="ko-KR" dirty="0" err="1"/>
              <a:t>environment</a:t>
            </a:r>
            <a:r>
              <a:rPr lang="ko-KR" altLang="ko-KR" dirty="0"/>
              <a:t> and </a:t>
            </a:r>
            <a:r>
              <a:rPr lang="ko-KR" altLang="ko-KR" dirty="0" err="1"/>
              <a:t>performing</a:t>
            </a:r>
            <a:r>
              <a:rPr lang="ko-KR" altLang="ko-KR" dirty="0"/>
              <a:t> </a:t>
            </a:r>
            <a:r>
              <a:rPr lang="ko-KR" altLang="ko-KR" dirty="0" err="1"/>
              <a:t>tasks</a:t>
            </a:r>
            <a:r>
              <a:rPr lang="ko-KR" altLang="ko-KR" dirty="0"/>
              <a:t> </a:t>
            </a:r>
            <a:r>
              <a:rPr lang="ko-KR" altLang="ko-KR" dirty="0" err="1"/>
              <a:t>autonomously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 err="1"/>
              <a:t>Expert</a:t>
            </a:r>
            <a:r>
              <a:rPr lang="ko-KR" altLang="ko-KR" dirty="0"/>
              <a:t> Systems (1970s): The </a:t>
            </a:r>
            <a:r>
              <a:rPr lang="ko-KR" altLang="ko-KR" dirty="0" err="1"/>
              <a:t>development</a:t>
            </a:r>
            <a:r>
              <a:rPr lang="ko-KR" altLang="ko-KR" dirty="0"/>
              <a:t> of </a:t>
            </a:r>
            <a:r>
              <a:rPr lang="ko-KR" altLang="ko-KR" dirty="0" err="1"/>
              <a:t>expert</a:t>
            </a:r>
            <a:r>
              <a:rPr lang="ko-KR" altLang="ko-KR" dirty="0"/>
              <a:t> </a:t>
            </a:r>
            <a:r>
              <a:rPr lang="ko-KR" altLang="ko-KR" dirty="0" err="1"/>
              <a:t>systems</a:t>
            </a:r>
            <a:r>
              <a:rPr lang="ko-KR" altLang="ko-KR" dirty="0"/>
              <a:t>, </a:t>
            </a:r>
            <a:r>
              <a:rPr lang="ko-KR" altLang="ko-KR" dirty="0" err="1"/>
              <a:t>such</a:t>
            </a:r>
            <a:r>
              <a:rPr lang="ko-KR" altLang="ko-KR" dirty="0"/>
              <a:t> </a:t>
            </a:r>
            <a:r>
              <a:rPr lang="ko-KR" altLang="ko-KR" dirty="0" err="1"/>
              <a:t>as</a:t>
            </a:r>
            <a:r>
              <a:rPr lang="ko-KR" altLang="ko-KR" dirty="0"/>
              <a:t> MYCIN </a:t>
            </a:r>
            <a:r>
              <a:rPr lang="ko-KR" altLang="ko-KR" dirty="0" err="1"/>
              <a:t>for</a:t>
            </a:r>
            <a:r>
              <a:rPr lang="ko-KR" altLang="ko-KR" dirty="0"/>
              <a:t> </a:t>
            </a:r>
            <a:r>
              <a:rPr lang="ko-KR" altLang="ko-KR" dirty="0" err="1"/>
              <a:t>medical</a:t>
            </a:r>
            <a:r>
              <a:rPr lang="ko-KR" altLang="ko-KR" dirty="0"/>
              <a:t> </a:t>
            </a:r>
            <a:r>
              <a:rPr lang="ko-KR" altLang="ko-KR" dirty="0" err="1"/>
              <a:t>diagnosis</a:t>
            </a:r>
            <a:r>
              <a:rPr lang="ko-KR" altLang="ko-KR" dirty="0"/>
              <a:t>, </a:t>
            </a:r>
            <a:r>
              <a:rPr lang="ko-KR" altLang="ko-KR" dirty="0" err="1"/>
              <a:t>marked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significant</a:t>
            </a:r>
            <a:r>
              <a:rPr lang="ko-KR" altLang="ko-KR" dirty="0"/>
              <a:t> </a:t>
            </a:r>
            <a:r>
              <a:rPr lang="ko-KR" altLang="ko-KR" dirty="0" err="1"/>
              <a:t>advancement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AI, </a:t>
            </a:r>
            <a:r>
              <a:rPr lang="ko-KR" altLang="ko-KR" dirty="0" err="1"/>
              <a:t>focusing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capturing</a:t>
            </a:r>
            <a:r>
              <a:rPr lang="ko-KR" altLang="ko-KR" dirty="0"/>
              <a:t> and </a:t>
            </a:r>
            <a:r>
              <a:rPr lang="ko-KR" altLang="ko-KR" dirty="0" err="1"/>
              <a:t>using</a:t>
            </a:r>
            <a:r>
              <a:rPr lang="ko-KR" altLang="ko-KR" dirty="0"/>
              <a:t> </a:t>
            </a:r>
            <a:r>
              <a:rPr lang="ko-KR" altLang="ko-KR" dirty="0" err="1"/>
              <a:t>human</a:t>
            </a:r>
            <a:r>
              <a:rPr lang="ko-KR" altLang="ko-KR" dirty="0"/>
              <a:t> </a:t>
            </a:r>
            <a:r>
              <a:rPr lang="ko-KR" altLang="ko-KR" dirty="0" err="1"/>
              <a:t>expertise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specific</a:t>
            </a:r>
            <a:r>
              <a:rPr lang="ko-KR" altLang="ko-KR" dirty="0"/>
              <a:t> </a:t>
            </a:r>
            <a:r>
              <a:rPr lang="ko-KR" altLang="ko-KR" dirty="0" err="1"/>
              <a:t>domains</a:t>
            </a:r>
            <a:r>
              <a:rPr lang="ko-KR" altLang="ko-KR" dirty="0"/>
              <a:t>.</a:t>
            </a:r>
          </a:p>
          <a:p>
            <a:pPr lvl="1" fontAlgn="ctr"/>
            <a:r>
              <a:rPr lang="ko-KR" altLang="ko-KR" dirty="0"/>
              <a:t> </a:t>
            </a:r>
          </a:p>
          <a:p>
            <a:pPr lvl="1" fontAlgn="ctr"/>
            <a:r>
              <a:rPr lang="ko-KR" altLang="ko-KR" dirty="0" err="1"/>
              <a:t>Backpropagation</a:t>
            </a:r>
            <a:r>
              <a:rPr lang="ko-KR" altLang="ko-KR" dirty="0"/>
              <a:t> </a:t>
            </a:r>
            <a:r>
              <a:rPr lang="ko-KR" altLang="ko-KR" dirty="0" err="1"/>
              <a:t>Algorithm</a:t>
            </a:r>
            <a:r>
              <a:rPr lang="ko-KR" altLang="ko-KR" dirty="0"/>
              <a:t> (1986): The </a:t>
            </a:r>
            <a:r>
              <a:rPr lang="ko-KR" altLang="ko-KR" dirty="0" err="1"/>
              <a:t>backpropagation</a:t>
            </a:r>
            <a:r>
              <a:rPr lang="ko-KR" altLang="ko-KR" dirty="0"/>
              <a:t> </a:t>
            </a:r>
            <a:r>
              <a:rPr lang="ko-KR" altLang="ko-KR" dirty="0" err="1"/>
              <a:t>algorithm</a:t>
            </a:r>
            <a:r>
              <a:rPr lang="ko-KR" altLang="ko-KR" dirty="0"/>
              <a:t>,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Geoffrey</a:t>
            </a:r>
            <a:r>
              <a:rPr lang="ko-KR" altLang="ko-KR" dirty="0"/>
              <a:t> </a:t>
            </a:r>
            <a:r>
              <a:rPr lang="ko-KR" altLang="ko-KR" dirty="0" err="1"/>
              <a:t>Hinton</a:t>
            </a:r>
            <a:r>
              <a:rPr lang="ko-KR" altLang="ko-KR" dirty="0"/>
              <a:t>, </a:t>
            </a:r>
            <a:r>
              <a:rPr lang="ko-KR" altLang="ko-KR" dirty="0" err="1"/>
              <a:t>revolutionized</a:t>
            </a:r>
            <a:r>
              <a:rPr lang="ko-KR" altLang="ko-KR" dirty="0"/>
              <a:t> </a:t>
            </a:r>
            <a:r>
              <a:rPr lang="ko-KR" altLang="ko-KR" dirty="0" err="1"/>
              <a:t>neural</a:t>
            </a:r>
            <a:r>
              <a:rPr lang="ko-KR" altLang="ko-KR" dirty="0"/>
              <a:t> </a:t>
            </a:r>
            <a:r>
              <a:rPr lang="ko-KR" altLang="ko-KR" dirty="0" err="1"/>
              <a:t>network</a:t>
            </a:r>
            <a:r>
              <a:rPr lang="ko-KR" altLang="ko-KR" dirty="0"/>
              <a:t> </a:t>
            </a:r>
            <a:r>
              <a:rPr lang="ko-KR" altLang="ko-KR" dirty="0" err="1"/>
              <a:t>training</a:t>
            </a:r>
            <a:r>
              <a:rPr lang="ko-KR" altLang="ko-KR" dirty="0"/>
              <a:t> and </a:t>
            </a:r>
            <a:r>
              <a:rPr lang="ko-KR" altLang="ko-KR" dirty="0" err="1"/>
              <a:t>contributed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resurgence</a:t>
            </a:r>
            <a:r>
              <a:rPr lang="ko-KR" altLang="ko-KR" dirty="0"/>
              <a:t> of AI </a:t>
            </a:r>
            <a:r>
              <a:rPr lang="ko-KR" altLang="ko-KR" dirty="0" err="1"/>
              <a:t>research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 err="1"/>
              <a:t>Deep</a:t>
            </a:r>
            <a:r>
              <a:rPr lang="ko-KR" altLang="ko-KR" dirty="0"/>
              <a:t> </a:t>
            </a:r>
            <a:r>
              <a:rPr lang="ko-KR" altLang="ko-KR" dirty="0" err="1"/>
              <a:t>Blue</a:t>
            </a:r>
            <a:r>
              <a:rPr lang="ko-KR" altLang="ko-KR" dirty="0"/>
              <a:t> </a:t>
            </a:r>
            <a:r>
              <a:rPr lang="ko-KR" altLang="ko-KR" dirty="0" err="1"/>
              <a:t>vs</a:t>
            </a:r>
            <a:r>
              <a:rPr lang="ko-KR" altLang="ko-KR" dirty="0"/>
              <a:t>. </a:t>
            </a:r>
            <a:r>
              <a:rPr lang="ko-KR" altLang="ko-KR" dirty="0" err="1"/>
              <a:t>Garry</a:t>
            </a:r>
            <a:r>
              <a:rPr lang="ko-KR" altLang="ko-KR" dirty="0"/>
              <a:t> </a:t>
            </a:r>
            <a:r>
              <a:rPr lang="ko-KR" altLang="ko-KR" dirty="0" err="1"/>
              <a:t>Kasparov</a:t>
            </a:r>
            <a:r>
              <a:rPr lang="ko-KR" altLang="ko-KR" dirty="0"/>
              <a:t> (1997): </a:t>
            </a:r>
            <a:r>
              <a:rPr lang="ko-KR" altLang="ko-KR" dirty="0" err="1"/>
              <a:t>IBM's</a:t>
            </a:r>
            <a:r>
              <a:rPr lang="ko-KR" altLang="ko-KR" dirty="0"/>
              <a:t> </a:t>
            </a:r>
            <a:r>
              <a:rPr lang="ko-KR" altLang="ko-KR" dirty="0" err="1"/>
              <a:t>Deep</a:t>
            </a:r>
            <a:r>
              <a:rPr lang="ko-KR" altLang="ko-KR" dirty="0"/>
              <a:t> </a:t>
            </a:r>
            <a:r>
              <a:rPr lang="ko-KR" altLang="ko-KR" dirty="0" err="1"/>
              <a:t>Blue</a:t>
            </a:r>
            <a:r>
              <a:rPr lang="ko-KR" altLang="ko-KR" dirty="0"/>
              <a:t> </a:t>
            </a:r>
            <a:r>
              <a:rPr lang="ko-KR" altLang="ko-KR" dirty="0" err="1"/>
              <a:t>defeated</a:t>
            </a:r>
            <a:r>
              <a:rPr lang="ko-KR" altLang="ko-KR" dirty="0"/>
              <a:t> </a:t>
            </a:r>
            <a:r>
              <a:rPr lang="ko-KR" altLang="ko-KR" dirty="0" err="1"/>
              <a:t>world</a:t>
            </a:r>
            <a:r>
              <a:rPr lang="ko-KR" altLang="ko-KR" dirty="0"/>
              <a:t> </a:t>
            </a:r>
            <a:r>
              <a:rPr lang="ko-KR" altLang="ko-KR" dirty="0" err="1"/>
              <a:t>chess</a:t>
            </a:r>
            <a:r>
              <a:rPr lang="ko-KR" altLang="ko-KR" dirty="0"/>
              <a:t> </a:t>
            </a:r>
            <a:r>
              <a:rPr lang="ko-KR" altLang="ko-KR" dirty="0" err="1"/>
              <a:t>champion</a:t>
            </a:r>
            <a:r>
              <a:rPr lang="ko-KR" altLang="ko-KR" dirty="0"/>
              <a:t> </a:t>
            </a:r>
            <a:r>
              <a:rPr lang="ko-KR" altLang="ko-KR" dirty="0" err="1"/>
              <a:t>Garry</a:t>
            </a:r>
            <a:r>
              <a:rPr lang="ko-KR" altLang="ko-KR" dirty="0"/>
              <a:t> </a:t>
            </a:r>
            <a:r>
              <a:rPr lang="ko-KR" altLang="ko-KR" dirty="0" err="1"/>
              <a:t>Kasparov</a:t>
            </a:r>
            <a:r>
              <a:rPr lang="ko-KR" altLang="ko-KR" dirty="0"/>
              <a:t>, </a:t>
            </a:r>
            <a:r>
              <a:rPr lang="ko-KR" altLang="ko-KR" dirty="0" err="1"/>
              <a:t>showcasing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potential</a:t>
            </a:r>
            <a:r>
              <a:rPr lang="ko-KR" altLang="ko-KR" dirty="0"/>
              <a:t> of AI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complex</a:t>
            </a:r>
            <a:r>
              <a:rPr lang="ko-KR" altLang="ko-KR" dirty="0"/>
              <a:t> </a:t>
            </a:r>
            <a:r>
              <a:rPr lang="ko-KR" altLang="ko-KR" dirty="0" err="1"/>
              <a:t>strategic</a:t>
            </a:r>
            <a:r>
              <a:rPr lang="ko-KR" altLang="ko-KR" dirty="0"/>
              <a:t> </a:t>
            </a:r>
            <a:r>
              <a:rPr lang="ko-KR" altLang="ko-KR" dirty="0" err="1"/>
              <a:t>games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/>
              <a:t>IBM </a:t>
            </a:r>
            <a:r>
              <a:rPr lang="ko-KR" altLang="ko-KR" dirty="0" err="1"/>
              <a:t>Watson</a:t>
            </a:r>
            <a:r>
              <a:rPr lang="ko-KR" altLang="ko-KR" dirty="0"/>
              <a:t> (2011): </a:t>
            </a:r>
            <a:r>
              <a:rPr lang="ko-KR" altLang="ko-KR" dirty="0" err="1"/>
              <a:t>Watson</a:t>
            </a:r>
            <a:r>
              <a:rPr lang="ko-KR" altLang="ko-KR" dirty="0"/>
              <a:t>, </a:t>
            </a:r>
            <a:r>
              <a:rPr lang="ko-KR" altLang="ko-KR" dirty="0" err="1"/>
              <a:t>an</a:t>
            </a:r>
            <a:r>
              <a:rPr lang="ko-KR" altLang="ko-KR" dirty="0"/>
              <a:t> AI </a:t>
            </a:r>
            <a:r>
              <a:rPr lang="ko-KR" altLang="ko-KR" dirty="0" err="1"/>
              <a:t>system</a:t>
            </a:r>
            <a:r>
              <a:rPr lang="ko-KR" altLang="ko-KR" dirty="0"/>
              <a:t>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IBM, </a:t>
            </a:r>
            <a:r>
              <a:rPr lang="ko-KR" altLang="ko-KR" dirty="0" err="1"/>
              <a:t>won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game</a:t>
            </a:r>
            <a:r>
              <a:rPr lang="ko-KR" altLang="ko-KR" dirty="0"/>
              <a:t> </a:t>
            </a:r>
            <a:r>
              <a:rPr lang="ko-KR" altLang="ko-KR" dirty="0" err="1"/>
              <a:t>show</a:t>
            </a:r>
            <a:r>
              <a:rPr lang="ko-KR" altLang="ko-KR" dirty="0"/>
              <a:t> </a:t>
            </a:r>
            <a:r>
              <a:rPr lang="ko-KR" altLang="ko-KR" dirty="0" err="1"/>
              <a:t>Jeopardy</a:t>
            </a:r>
            <a:r>
              <a:rPr lang="ko-KR" altLang="ko-KR" dirty="0"/>
              <a:t>!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demonstrating</a:t>
            </a:r>
            <a:r>
              <a:rPr lang="ko-KR" altLang="ko-KR" dirty="0"/>
              <a:t> </a:t>
            </a:r>
            <a:r>
              <a:rPr lang="ko-KR" altLang="ko-KR" dirty="0" err="1"/>
              <a:t>natural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processing</a:t>
            </a:r>
            <a:r>
              <a:rPr lang="ko-KR" altLang="ko-KR" dirty="0"/>
              <a:t> and </a:t>
            </a:r>
            <a:r>
              <a:rPr lang="ko-KR" altLang="ko-KR" dirty="0" err="1"/>
              <a:t>knowledge</a:t>
            </a:r>
            <a:r>
              <a:rPr lang="ko-KR" altLang="ko-KR" dirty="0"/>
              <a:t> </a:t>
            </a:r>
            <a:r>
              <a:rPr lang="ko-KR" altLang="ko-KR" dirty="0" err="1"/>
              <a:t>representation</a:t>
            </a:r>
            <a:r>
              <a:rPr lang="ko-KR" altLang="ko-KR" dirty="0"/>
              <a:t> </a:t>
            </a:r>
            <a:r>
              <a:rPr lang="ko-KR" altLang="ko-KR" dirty="0" err="1"/>
              <a:t>capabilities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sz="8600" dirty="0" err="1"/>
              <a:t>AlphaGo</a:t>
            </a:r>
            <a:r>
              <a:rPr lang="ko-KR" altLang="ko-KR" sz="8600" dirty="0"/>
              <a:t> </a:t>
            </a:r>
            <a:r>
              <a:rPr lang="ko-KR" altLang="ko-KR" sz="8600" dirty="0" err="1"/>
              <a:t>vs</a:t>
            </a:r>
            <a:r>
              <a:rPr lang="ko-KR" altLang="ko-KR" sz="8600" dirty="0"/>
              <a:t>. Lee </a:t>
            </a:r>
            <a:r>
              <a:rPr lang="ko-KR" altLang="ko-KR" sz="8600" dirty="0" err="1"/>
              <a:t>Sedol</a:t>
            </a:r>
            <a:r>
              <a:rPr lang="ko-KR" altLang="ko-KR" sz="8600" dirty="0"/>
              <a:t> (2016) </a:t>
            </a:r>
            <a:r>
              <a:rPr lang="en-US" altLang="ko-KR" dirty="0"/>
              <a:t>D</a:t>
            </a:r>
            <a:r>
              <a:rPr lang="ko-KR" altLang="ko-KR" dirty="0" err="1"/>
              <a:t>eepMind's</a:t>
            </a:r>
            <a:r>
              <a:rPr lang="ko-KR" altLang="ko-KR" dirty="0"/>
              <a:t> </a:t>
            </a:r>
            <a:r>
              <a:rPr lang="ko-KR" altLang="ko-KR" dirty="0" err="1"/>
              <a:t>AlphaGo</a:t>
            </a:r>
            <a:r>
              <a:rPr lang="ko-KR" altLang="ko-KR" dirty="0"/>
              <a:t> </a:t>
            </a:r>
            <a:r>
              <a:rPr lang="ko-KR" altLang="ko-KR" dirty="0" err="1"/>
              <a:t>defeated</a:t>
            </a:r>
            <a:r>
              <a:rPr lang="ko-KR" altLang="ko-KR" dirty="0"/>
              <a:t> </a:t>
            </a:r>
            <a:r>
              <a:rPr lang="ko-KR" altLang="ko-KR" dirty="0" err="1"/>
              <a:t>world</a:t>
            </a:r>
            <a:r>
              <a:rPr lang="ko-KR" altLang="ko-KR" dirty="0"/>
              <a:t> </a:t>
            </a:r>
            <a:r>
              <a:rPr lang="ko-KR" altLang="ko-KR" dirty="0" err="1"/>
              <a:t>Go</a:t>
            </a:r>
            <a:r>
              <a:rPr lang="ko-KR" altLang="ko-KR" dirty="0"/>
              <a:t> </a:t>
            </a:r>
            <a:r>
              <a:rPr lang="ko-KR" altLang="ko-KR" dirty="0" err="1"/>
              <a:t>champion</a:t>
            </a:r>
            <a:r>
              <a:rPr lang="ko-KR" altLang="ko-KR" dirty="0"/>
              <a:t> Lee </a:t>
            </a:r>
            <a:r>
              <a:rPr lang="ko-KR" altLang="ko-KR" dirty="0" err="1"/>
              <a:t>Sedol</a:t>
            </a:r>
            <a:r>
              <a:rPr lang="ko-KR" altLang="ko-KR" dirty="0"/>
              <a:t>, </a:t>
            </a:r>
            <a:r>
              <a:rPr lang="ko-KR" altLang="ko-KR" dirty="0" err="1"/>
              <a:t>demonstrating</a:t>
            </a:r>
            <a:r>
              <a:rPr lang="ko-KR" altLang="ko-KR" dirty="0"/>
              <a:t> </a:t>
            </a:r>
            <a:r>
              <a:rPr lang="ko-KR" altLang="ko-KR" dirty="0" err="1"/>
              <a:t>AI's</a:t>
            </a:r>
            <a:r>
              <a:rPr lang="ko-KR" altLang="ko-KR" dirty="0"/>
              <a:t> </a:t>
            </a:r>
            <a:r>
              <a:rPr lang="ko-KR" altLang="ko-KR" dirty="0" err="1"/>
              <a:t>ability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master</a:t>
            </a:r>
            <a:r>
              <a:rPr lang="ko-KR" altLang="ko-KR" dirty="0"/>
              <a:t> </a:t>
            </a:r>
            <a:r>
              <a:rPr lang="ko-KR" altLang="ko-KR" dirty="0" err="1"/>
              <a:t>complex</a:t>
            </a:r>
            <a:r>
              <a:rPr lang="ko-KR" altLang="ko-KR" dirty="0"/>
              <a:t> </a:t>
            </a:r>
            <a:r>
              <a:rPr lang="ko-KR" altLang="ko-KR" dirty="0" err="1"/>
              <a:t>board</a:t>
            </a:r>
            <a:r>
              <a:rPr lang="ko-KR" altLang="ko-KR" dirty="0"/>
              <a:t> </a:t>
            </a:r>
            <a:r>
              <a:rPr lang="ko-KR" altLang="ko-KR" dirty="0" err="1"/>
              <a:t>games</a:t>
            </a:r>
            <a:r>
              <a:rPr lang="ko-KR" altLang="ko-KR" dirty="0"/>
              <a:t> </a:t>
            </a:r>
            <a:r>
              <a:rPr lang="ko-KR" altLang="ko-KR" dirty="0" err="1"/>
              <a:t>through</a:t>
            </a:r>
            <a:r>
              <a:rPr lang="ko-KR" altLang="ko-KR" dirty="0"/>
              <a:t> </a:t>
            </a:r>
            <a:r>
              <a:rPr lang="ko-KR" altLang="ko-KR" dirty="0" err="1"/>
              <a:t>reinforcement</a:t>
            </a:r>
            <a:r>
              <a:rPr lang="ko-KR" altLang="ko-KR" dirty="0"/>
              <a:t> </a:t>
            </a:r>
            <a:r>
              <a:rPr lang="ko-KR" altLang="ko-KR" dirty="0" err="1"/>
              <a:t>learning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sz="8600" dirty="0" err="1"/>
              <a:t>OpenAI's</a:t>
            </a:r>
            <a:r>
              <a:rPr lang="ko-KR" altLang="ko-KR" sz="8600" dirty="0"/>
              <a:t> GPT-3 (2020</a:t>
            </a:r>
            <a:r>
              <a:rPr lang="en-US" altLang="ko-KR" sz="8600" dirty="0"/>
              <a:t>) </a:t>
            </a:r>
            <a:r>
              <a:rPr lang="ko-KR" altLang="ko-KR" dirty="0"/>
              <a:t> GPT-3,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OpenAI</a:t>
            </a:r>
            <a:r>
              <a:rPr lang="ko-KR" altLang="ko-KR" dirty="0"/>
              <a:t>, </a:t>
            </a:r>
            <a:r>
              <a:rPr lang="ko-KR" altLang="ko-KR" dirty="0" err="1"/>
              <a:t>is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state</a:t>
            </a:r>
            <a:r>
              <a:rPr lang="ko-KR" altLang="ko-KR" dirty="0"/>
              <a:t>-of-</a:t>
            </a:r>
            <a:r>
              <a:rPr lang="ko-KR" altLang="ko-KR" dirty="0" err="1"/>
              <a:t>the</a:t>
            </a:r>
            <a:r>
              <a:rPr lang="ko-KR" altLang="ko-KR" dirty="0"/>
              <a:t>-</a:t>
            </a:r>
            <a:r>
              <a:rPr lang="ko-KR" altLang="ko-KR" dirty="0" err="1"/>
              <a:t>art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model</a:t>
            </a:r>
            <a:r>
              <a:rPr lang="ko-KR" altLang="ko-KR" dirty="0"/>
              <a:t> </a:t>
            </a: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showcases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advancements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natural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processing</a:t>
            </a:r>
            <a:r>
              <a:rPr lang="ko-KR" altLang="ko-KR" dirty="0"/>
              <a:t> and </a:t>
            </a:r>
            <a:r>
              <a:rPr lang="ko-KR" altLang="ko-KR" dirty="0" err="1"/>
              <a:t>generation</a:t>
            </a:r>
            <a:r>
              <a:rPr lang="ko-KR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ko-KR" i="1" dirty="0"/>
              <a:t>출처: &lt;</a:t>
            </a:r>
            <a:r>
              <a:rPr lang="ko-KR" altLang="ko-KR" i="1" dirty="0">
                <a:hlinkClick r:id="rId2"/>
              </a:rPr>
              <a:t>https://chat.openai.com/</a:t>
            </a:r>
            <a:r>
              <a:rPr lang="ko-KR" altLang="ko-KR" i="1" dirty="0"/>
              <a:t>&gt; </a:t>
            </a:r>
            <a:endParaRPr lang="ko-KR" altLang="ko-KR" sz="4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3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Key Components of AI_11zon.webp">
            <a:extLst>
              <a:ext uri="{FF2B5EF4-FFF2-40B4-BE49-F238E27FC236}">
                <a16:creationId xmlns:a16="http://schemas.microsoft.com/office/drawing/2014/main" id="{412F265D-654F-4672-B56A-D70E8C55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66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Simplifying the Difference: Machine Learning vs Deep Learning - Singapore  Computer Society">
            <a:extLst>
              <a:ext uri="{FF2B5EF4-FFF2-40B4-BE49-F238E27FC236}">
                <a16:creationId xmlns:a16="http://schemas.microsoft.com/office/drawing/2014/main" id="{0A8916D0-1345-42D9-B181-3F61F0C797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08" y="139700"/>
            <a:ext cx="8281392" cy="662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2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Three Stages of AI_11zon.webp">
            <a:extLst>
              <a:ext uri="{FF2B5EF4-FFF2-40B4-BE49-F238E27FC236}">
                <a16:creationId xmlns:a16="http://schemas.microsoft.com/office/drawing/2014/main" id="{E57F9CC6-5C9B-43A6-8ED1-E2146A541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3494"/>
            <a:ext cx="6718300" cy="67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4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spelling Myths: Deep Learning vs. Machine Learning">
            <a:extLst>
              <a:ext uri="{FF2B5EF4-FFF2-40B4-BE49-F238E27FC236}">
                <a16:creationId xmlns:a16="http://schemas.microsoft.com/office/drawing/2014/main" id="{E7650AF9-6EBB-4661-891D-DF32EDE03E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784"/>
            <a:ext cx="12111832" cy="60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6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9A7D-D7F1-4736-B840-FEFC1071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1026" name="Picture 2" descr="함수는 입력값에 따라 출력값을 만들어 내는 ‘블랙 박스’와 같다.">
            <a:extLst>
              <a:ext uri="{FF2B5EF4-FFF2-40B4-BE49-F238E27FC236}">
                <a16:creationId xmlns:a16="http://schemas.microsoft.com/office/drawing/2014/main" id="{0A812A7D-1D47-4D93-AB71-151A64A9A0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60" y="1825625"/>
            <a:ext cx="43980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0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14813-7B97-4E9D-9E9D-0BB5068B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2050" name="Picture 2" descr="What is a Function 1">
            <a:extLst>
              <a:ext uri="{FF2B5EF4-FFF2-40B4-BE49-F238E27FC236}">
                <a16:creationId xmlns:a16="http://schemas.microsoft.com/office/drawing/2014/main" id="{16B8EB8D-DFD4-4BC0-95A6-6597DB5AF0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7" y="1627464"/>
            <a:ext cx="8988373" cy="486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9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1E7F3-E2D4-4D00-8D5D-F25136C6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300" y="1825625"/>
            <a:ext cx="4127499" cy="4351338"/>
          </a:xfrm>
        </p:spPr>
        <p:txBody>
          <a:bodyPr/>
          <a:lstStyle/>
          <a:p>
            <a:r>
              <a:rPr lang="en-US" altLang="ko-KR" dirty="0"/>
              <a:t>2015</a:t>
            </a:r>
          </a:p>
          <a:p>
            <a:endParaRPr lang="en-US" altLang="ko-KR" dirty="0"/>
          </a:p>
          <a:p>
            <a:r>
              <a:rPr lang="x-none" altLang="ko-KR" dirty="0"/>
              <a:t>C</a:t>
            </a:r>
            <a:r>
              <a:rPr lang="ko-KR" altLang="ko-KR" dirty="0" err="1"/>
              <a:t>hat</a:t>
            </a:r>
            <a:r>
              <a:rPr lang="ko-KR" altLang="ko-KR" dirty="0"/>
              <a:t> GPT-1 – 2018</a:t>
            </a:r>
          </a:p>
          <a:p>
            <a:r>
              <a:rPr lang="x-none" altLang="ko-KR" dirty="0"/>
              <a:t>C</a:t>
            </a:r>
            <a:r>
              <a:rPr lang="ko-KR" altLang="ko-KR" dirty="0" err="1"/>
              <a:t>hat</a:t>
            </a:r>
            <a:r>
              <a:rPr lang="ko-KR" altLang="ko-KR" dirty="0"/>
              <a:t> GPT-2 – 2019</a:t>
            </a:r>
          </a:p>
          <a:p>
            <a:r>
              <a:rPr lang="ko-KR" altLang="ko-KR" dirty="0" err="1"/>
              <a:t>Chat</a:t>
            </a:r>
            <a:r>
              <a:rPr lang="ko-KR" altLang="ko-KR" dirty="0"/>
              <a:t> GPT-3 – 2020</a:t>
            </a:r>
          </a:p>
          <a:p>
            <a:r>
              <a:rPr lang="ko-KR" altLang="ko-KR" dirty="0" err="1"/>
              <a:t>Chat</a:t>
            </a:r>
            <a:r>
              <a:rPr lang="ko-KR" altLang="ko-KR" dirty="0"/>
              <a:t> GPT3X – 2022</a:t>
            </a:r>
          </a:p>
          <a:p>
            <a:endParaRPr lang="ko-KR" altLang="en-US" dirty="0"/>
          </a:p>
        </p:txBody>
      </p:sp>
      <p:pic>
        <p:nvPicPr>
          <p:cNvPr id="1026" name="Picture 2" descr="OpenAI Logo PNG Images with Transparent Background">
            <a:extLst>
              <a:ext uri="{FF2B5EF4-FFF2-40B4-BE49-F238E27FC236}">
                <a16:creationId xmlns:a16="http://schemas.microsoft.com/office/drawing/2014/main" id="{412FBE4E-87B6-42C6-B1BA-6C3A227A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38" y="1825625"/>
            <a:ext cx="4538962" cy="39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7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6899-8703-4368-8B63-F06365EB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pic>
        <p:nvPicPr>
          <p:cNvPr id="4098" name="Picture 2" descr="perception">
            <a:extLst>
              <a:ext uri="{FF2B5EF4-FFF2-40B4-BE49-F238E27FC236}">
                <a16:creationId xmlns:a16="http://schemas.microsoft.com/office/drawing/2014/main" id="{4B243009-9A27-4A47-BAD1-FEEC9E59D5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31" y="1543574"/>
            <a:ext cx="8549837" cy="468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8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F6026-84F3-430A-95FF-8F538B80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074" name="Picture 2" descr="nodes layer">
            <a:extLst>
              <a:ext uri="{FF2B5EF4-FFF2-40B4-BE49-F238E27FC236}">
                <a16:creationId xmlns:a16="http://schemas.microsoft.com/office/drawing/2014/main" id="{44846040-C83C-4D70-A340-2CB9E80DE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2" y="1027906"/>
            <a:ext cx="10666435" cy="536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91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4439-6F26-4A93-AF03-F09FE187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pic>
        <p:nvPicPr>
          <p:cNvPr id="11266" name="Picture 2" descr="3 (a) Typical Architecture of Deep Learning Neural Network with One Output, One Input, and K Hidden Layers; (b) Artifcial Neuron: Basic Computational Building Block for Neural Networks">
            <a:extLst>
              <a:ext uri="{FF2B5EF4-FFF2-40B4-BE49-F238E27FC236}">
                <a16:creationId xmlns:a16="http://schemas.microsoft.com/office/drawing/2014/main" id="{74C1AE5F-2BAC-47FE-9610-D87880D38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272506"/>
            <a:ext cx="80962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95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The mostly complete chart of Neural Networks, explained | by Andrew Tch |  Towards Data Science">
            <a:extLst>
              <a:ext uri="{FF2B5EF4-FFF2-40B4-BE49-F238E27FC236}">
                <a16:creationId xmlns:a16="http://schemas.microsoft.com/office/drawing/2014/main" id="{EAB5A7BD-9B1B-47DA-926E-6B9BB9D963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8892"/>
            <a:ext cx="4533900" cy="680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36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E27F0-CC42-439C-9938-C80AAC1D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Mathematical logics of neural networks: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87995-501D-4050-BCED-CAA0514D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명제 논리 </a:t>
            </a:r>
            <a:r>
              <a:rPr lang="en-US" altLang="ko-KR" dirty="0"/>
              <a:t>(Propositional Logic)</a:t>
            </a:r>
          </a:p>
          <a:p>
            <a:r>
              <a:rPr lang="ko-KR" altLang="en-US" dirty="0"/>
              <a:t>서술 논리 </a:t>
            </a:r>
            <a:r>
              <a:rPr lang="en-US" altLang="ko-KR" dirty="0"/>
              <a:t>(Predicate Logic)</a:t>
            </a:r>
          </a:p>
          <a:p>
            <a:r>
              <a:rPr lang="ko-KR" altLang="en-US" dirty="0"/>
              <a:t>퍼지 논리 </a:t>
            </a:r>
            <a:r>
              <a:rPr lang="en-US" altLang="ko-KR" dirty="0"/>
              <a:t>(Fuzzy Logic)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80"/>
                </a:highlight>
              </a:rPr>
              <a:t>확률 논리 </a:t>
            </a:r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80"/>
                </a:highlight>
              </a:rPr>
              <a:t>(Probabilistic Logic)</a:t>
            </a:r>
          </a:p>
          <a:p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80"/>
                </a:highlight>
              </a:rPr>
              <a:t>선형 대수 </a:t>
            </a:r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80"/>
                </a:highlight>
              </a:rPr>
              <a:t>(Linear Algebra)</a:t>
            </a:r>
          </a:p>
          <a:p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80"/>
                </a:highlight>
              </a:rPr>
              <a:t>미적분학 </a:t>
            </a:r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80"/>
                </a:highlight>
              </a:rPr>
              <a:t>(Calculus)</a:t>
            </a:r>
          </a:p>
          <a:p>
            <a:endParaRPr lang="en-US" altLang="ko-KR" dirty="0"/>
          </a:p>
          <a:p>
            <a:r>
              <a:rPr lang="ko-KR" altLang="en-US" dirty="0"/>
              <a:t>집합론 </a:t>
            </a:r>
            <a:r>
              <a:rPr lang="en-US" altLang="ko-KR" dirty="0"/>
              <a:t>(Set Theory)</a:t>
            </a:r>
          </a:p>
          <a:p>
            <a:r>
              <a:rPr lang="ko-KR" altLang="en-US" dirty="0"/>
              <a:t>그래프 이론 </a:t>
            </a:r>
            <a:r>
              <a:rPr lang="en-US" altLang="ko-KR" dirty="0"/>
              <a:t>(Graph Theory)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64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75194-F17C-4A13-8809-2802C101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02E69-7D85-4AE5-894E-276D74C9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 models are trained using a technique called "deep learning," which involves training a large neural network on massive datasets.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866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B248-0092-41B9-B53E-7829EE3C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7316B-DE68-4CDD-950B-E8A9D71C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29F76-4600-43AD-AA48-CAD3EDCE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64609"/>
            <a:ext cx="11061700" cy="66148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3B8BC1-6270-4F1C-8F5E-4CE245E68679}"/>
              </a:ext>
            </a:extLst>
          </p:cNvPr>
          <p:cNvSpPr/>
          <p:nvPr/>
        </p:nvSpPr>
        <p:spPr>
          <a:xfrm>
            <a:off x="2590800" y="6123543"/>
            <a:ext cx="885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https://contents.premium.naver.com/chatgpt/buff/contents/230622235641423mo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8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Key Components of AI_11zon.webp">
            <a:extLst>
              <a:ext uri="{FF2B5EF4-FFF2-40B4-BE49-F238E27FC236}">
                <a16:creationId xmlns:a16="http://schemas.microsoft.com/office/drawing/2014/main" id="{412F265D-654F-4672-B56A-D70E8C55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82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3563-2FE7-48C7-8E5D-61C998C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of </a:t>
            </a:r>
            <a:r>
              <a:rPr lang="en-US" altLang="ko-KR" dirty="0" err="1"/>
              <a:t>ChatGPT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71D52-116E-467B-B422-09198789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Lack of context awareness</a:t>
            </a:r>
          </a:p>
          <a:p>
            <a:r>
              <a:rPr lang="en-US" altLang="ko-KR" dirty="0"/>
              <a:t>One limitation of </a:t>
            </a:r>
            <a:r>
              <a:rPr lang="en-US" altLang="ko-KR" dirty="0" err="1"/>
              <a:t>ChatGPT</a:t>
            </a:r>
            <a:r>
              <a:rPr lang="en-US" altLang="ko-KR" dirty="0"/>
              <a:t> is that it is not always able to fully understand the context of a given text.</a:t>
            </a:r>
          </a:p>
          <a:p>
            <a:r>
              <a:rPr lang="en-US" altLang="ko-KR" dirty="0"/>
              <a:t>This can lead to the generation of text that is not appropriate or does not make sense in the given context.</a:t>
            </a:r>
          </a:p>
          <a:p>
            <a:r>
              <a:rPr lang="en-US" altLang="ko-KR" dirty="0"/>
              <a:t>This is particularly a limitation when the model is used in a conversational setting, where understanding the context of a conversation is crucial.</a:t>
            </a:r>
          </a:p>
          <a:p>
            <a:r>
              <a:rPr lang="en-US" altLang="ko-KR" dirty="0"/>
              <a:t>Limited ability to handle tasks that require common sense knowledge</a:t>
            </a:r>
          </a:p>
          <a:p>
            <a:r>
              <a:rPr lang="en-US" altLang="ko-KR" dirty="0" err="1"/>
              <a:t>ChatGPT</a:t>
            </a:r>
            <a:r>
              <a:rPr lang="en-US" altLang="ko-KR" dirty="0"/>
              <a:t> has been trained on a large dataset of text data, but it does not have access to common sense knowledge that humans possess.</a:t>
            </a:r>
          </a:p>
          <a:p>
            <a:r>
              <a:rPr lang="en-US" altLang="ko-KR" dirty="0"/>
              <a:t>This can limit its ability to perform certain tasks that require knowledge of the world, such as understanding idioms or sarcasm.</a:t>
            </a:r>
          </a:p>
          <a:p>
            <a:r>
              <a:rPr lang="en-US" altLang="ko-KR" dirty="0"/>
              <a:t>This limitation can be overcome by fine-tuning the model with task-specific data, but it still may not perform as well as a human in certain tasks.</a:t>
            </a:r>
          </a:p>
          <a:p>
            <a:r>
              <a:rPr lang="en-US" altLang="ko-KR" dirty="0"/>
              <a:t>Potential ethical concerns surrounding the use of AI-generated text</a:t>
            </a:r>
          </a:p>
          <a:p>
            <a:r>
              <a:rPr lang="en-US" altLang="ko-KR" dirty="0"/>
              <a:t>The use of AI-generated text raises ethical concerns such as potential manipulation of public opinion or spreading misinformation.</a:t>
            </a:r>
          </a:p>
          <a:p>
            <a:r>
              <a:rPr lang="en-US" altLang="ko-KR" dirty="0"/>
              <a:t>As the generated text can be difficult to distinguish from text written by a human, it may be used for malicious purposes such as impersonation or propaganda.</a:t>
            </a:r>
          </a:p>
          <a:p>
            <a:r>
              <a:rPr lang="en-US" altLang="ko-KR" dirty="0"/>
              <a:t>It is important to consider these ethical concerns when developing and deploying </a:t>
            </a:r>
            <a:r>
              <a:rPr lang="en-US" altLang="ko-KR" dirty="0" err="1"/>
              <a:t>ChatGPT</a:t>
            </a:r>
            <a:r>
              <a:rPr lang="en-US" altLang="ko-KR" dirty="0"/>
              <a:t> models, and to have proper measures in place to detect and prevent any potential misuse of the technology.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564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dirty="0" err="1"/>
              <a:t>artificial</a:t>
            </a:r>
            <a:r>
              <a:rPr lang="ko-KR" altLang="ko-KR" dirty="0"/>
              <a:t> </a:t>
            </a:r>
            <a:r>
              <a:rPr lang="ko-KR" altLang="ko-KR" dirty="0" err="1"/>
              <a:t>intelligence</a:t>
            </a:r>
            <a:r>
              <a:rPr lang="ko-KR" altLang="ko-KR" dirty="0"/>
              <a:t> (AI) </a:t>
            </a:r>
            <a:r>
              <a:rPr lang="ko-KR" altLang="ko-KR" dirty="0" err="1"/>
              <a:t>content</a:t>
            </a:r>
            <a:r>
              <a:rPr lang="ko-KR" altLang="ko-KR" dirty="0"/>
              <a:t> </a:t>
            </a:r>
            <a:r>
              <a:rPr lang="ko-KR" altLang="ko-KR" dirty="0" err="1"/>
              <a:t>generator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based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on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user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input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3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sz="2800" dirty="0" err="1">
                <a:highlight>
                  <a:srgbClr val="C0C0C0"/>
                </a:highlight>
              </a:rPr>
              <a:t>artificial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intelligence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dirty="0"/>
              <a:t>(AI) </a:t>
            </a:r>
            <a:r>
              <a:rPr lang="ko-KR" altLang="ko-KR" sz="2800" dirty="0" err="1">
                <a:highlight>
                  <a:srgbClr val="C0C0C0"/>
                </a:highlight>
              </a:rPr>
              <a:t>content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generator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endParaRPr lang="en-US" altLang="ko-KR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endParaRPr lang="ko-KR" altLang="ko-KR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 err="1"/>
              <a:t>based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user</a:t>
            </a:r>
            <a:r>
              <a:rPr lang="ko-KR" altLang="ko-KR" dirty="0"/>
              <a:t> </a:t>
            </a:r>
            <a:r>
              <a:rPr lang="ko-KR" altLang="ko-KR" dirty="0" err="1"/>
              <a:t>input</a:t>
            </a:r>
            <a:r>
              <a:rPr lang="ko-KR" altLang="ko-KR" dirty="0"/>
              <a:t>.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48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255E1-F002-40BB-B569-389DB6C9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C75E0-9CED-41CB-994F-F594B951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the</a:t>
            </a:r>
            <a:r>
              <a:rPr lang="ko-KR" altLang="ko-KR" sz="2400" dirty="0"/>
              <a:t> </a:t>
            </a:r>
            <a:r>
              <a:rPr lang="ko-KR" altLang="ko-KR" sz="2400" dirty="0" err="1"/>
              <a:t>context</a:t>
            </a:r>
            <a:r>
              <a:rPr lang="ko-KR" altLang="ko-KR" sz="2400" dirty="0"/>
              <a:t> of "</a:t>
            </a:r>
            <a:r>
              <a:rPr lang="ko-KR" altLang="ko-KR" sz="2400" dirty="0" err="1"/>
              <a:t>Generative</a:t>
            </a:r>
            <a:r>
              <a:rPr lang="ko-KR" altLang="ko-KR" sz="2400" dirty="0"/>
              <a:t> </a:t>
            </a:r>
            <a:r>
              <a:rPr lang="ko-KR" altLang="ko-KR" sz="2400" dirty="0" err="1"/>
              <a:t>Pre-trained</a:t>
            </a:r>
            <a:r>
              <a:rPr lang="ko-KR" altLang="ko-KR" sz="2400" dirty="0"/>
              <a:t> </a:t>
            </a:r>
            <a:r>
              <a:rPr lang="ko-KR" altLang="ko-KR" sz="2400" dirty="0" err="1"/>
              <a:t>Transformer</a:t>
            </a:r>
            <a:r>
              <a:rPr lang="ko-KR" altLang="ko-KR" sz="2400" dirty="0"/>
              <a:t>" </a:t>
            </a:r>
            <a:endParaRPr lang="en-US" altLang="ko-KR" sz="2400" dirty="0"/>
          </a:p>
          <a:p>
            <a:endParaRPr lang="en-US" altLang="ko-KR" sz="2400" dirty="0"/>
          </a:p>
          <a:p>
            <a:pPr marL="457200" lvl="1" indent="0">
              <a:buNone/>
            </a:pPr>
            <a:r>
              <a:rPr lang="ko-KR" altLang="ko-KR" dirty="0"/>
              <a:t>(GPT),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term</a:t>
            </a:r>
            <a:r>
              <a:rPr lang="ko-KR" altLang="ko-KR" dirty="0"/>
              <a:t> "</a:t>
            </a:r>
            <a:r>
              <a:rPr lang="ko-KR" altLang="ko-KR" dirty="0" err="1"/>
              <a:t>Transformer</a:t>
            </a:r>
            <a:r>
              <a:rPr lang="ko-KR" altLang="ko-KR" dirty="0"/>
              <a:t>" </a:t>
            </a:r>
            <a:r>
              <a:rPr lang="ko-KR" altLang="ko-KR" dirty="0" err="1"/>
              <a:t>refers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specific</a:t>
            </a:r>
            <a:r>
              <a:rPr lang="ko-KR" altLang="ko-KR" dirty="0"/>
              <a:t> </a:t>
            </a:r>
            <a:r>
              <a:rPr lang="ko-KR" altLang="ko-KR" dirty="0" err="1"/>
              <a:t>type</a:t>
            </a:r>
            <a:r>
              <a:rPr lang="ko-KR" altLang="ko-KR" dirty="0"/>
              <a:t> of </a:t>
            </a:r>
            <a:r>
              <a:rPr lang="ko-KR" altLang="ko-KR" sz="2800" dirty="0" err="1">
                <a:highlight>
                  <a:srgbClr val="C0C0C0"/>
                </a:highlight>
              </a:rPr>
              <a:t>deep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learning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model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dirty="0" err="1"/>
              <a:t>architecture</a:t>
            </a:r>
            <a:r>
              <a:rPr lang="ko-KR" altLang="ko-KR" dirty="0"/>
              <a:t> </a:t>
            </a:r>
            <a:r>
              <a:rPr lang="ko-KR" altLang="ko-KR" dirty="0" err="1"/>
              <a:t>called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 err="1"/>
              <a:t>Transformer</a:t>
            </a:r>
            <a:r>
              <a:rPr lang="ko-KR" altLang="ko-KR" dirty="0"/>
              <a:t> </a:t>
            </a:r>
            <a:r>
              <a:rPr lang="ko-KR" altLang="ko-KR" dirty="0" err="1"/>
              <a:t>model</a:t>
            </a:r>
            <a:r>
              <a:rPr lang="ko-KR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77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4E12F-015A-4744-98F7-C92AC9C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9C99B-6145-4CFE-8F17-6E1FCC7D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ko-KR" altLang="ko-KR" b="1" dirty="0" err="1"/>
              <a:t>Fine-tuning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/>
              <a:t>One of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most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common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ways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specific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task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dataset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example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you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dataset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customer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service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conversations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improve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ability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respond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customer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inquiries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Text</a:t>
            </a:r>
            <a:r>
              <a:rPr lang="ko-KR" altLang="ko-KR" b="1" dirty="0"/>
              <a:t> </a:t>
            </a:r>
            <a:r>
              <a:rPr lang="ko-KR" altLang="ko-KR" b="1" dirty="0" err="1"/>
              <a:t>generation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variety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topics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done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providing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with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prompt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piece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asking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additional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that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input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useful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content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creation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example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you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writing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articles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even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writing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code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Question</a:t>
            </a:r>
            <a:r>
              <a:rPr lang="ko-KR" altLang="ko-KR" b="1" dirty="0"/>
              <a:t> </a:t>
            </a:r>
            <a:r>
              <a:rPr lang="ko-KR" altLang="ko-KR" b="1" dirty="0" err="1"/>
              <a:t>answering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answer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questions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given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knowledge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useful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building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chatbots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information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retrieval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systems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Text</a:t>
            </a:r>
            <a:r>
              <a:rPr lang="ko-KR" altLang="ko-KR" b="1" dirty="0"/>
              <a:t> </a:t>
            </a:r>
            <a:r>
              <a:rPr lang="ko-KR" altLang="ko-KR" b="1" dirty="0" err="1"/>
              <a:t>summarization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Another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case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summarization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where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summary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longer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piece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Language</a:t>
            </a:r>
            <a:r>
              <a:rPr lang="ko-KR" altLang="ko-KR" b="1" dirty="0"/>
              <a:t> </a:t>
            </a:r>
            <a:r>
              <a:rPr lang="ko-KR" altLang="ko-KR" b="1" dirty="0" err="1"/>
              <a:t>Translation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Anothe</a:t>
            </a:r>
            <a:r>
              <a:rPr lang="ko-KR" altLang="ko-KR" sz="1200" dirty="0" err="1"/>
              <a:t>r</a:t>
            </a:r>
            <a:r>
              <a:rPr lang="ko-KR" altLang="ko-KR" sz="1200" dirty="0"/>
              <a:t> </a:t>
            </a:r>
            <a:r>
              <a:rPr lang="ko-KR" altLang="ko-KR" sz="1200" dirty="0" err="1"/>
              <a:t>use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case</a:t>
            </a:r>
            <a:r>
              <a:rPr lang="ko-KR" altLang="ko-KR" sz="1200" dirty="0"/>
              <a:t> of </a:t>
            </a:r>
            <a:r>
              <a:rPr lang="ko-KR" altLang="ko-KR" sz="1200" dirty="0" err="1"/>
              <a:t>Chat</a:t>
            </a:r>
            <a:r>
              <a:rPr lang="ko-KR" altLang="ko-KR" sz="1200" dirty="0"/>
              <a:t> GPT </a:t>
            </a:r>
            <a:r>
              <a:rPr lang="ko-KR" altLang="ko-KR" sz="1200" dirty="0" err="1"/>
              <a:t>is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language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translation</a:t>
            </a:r>
            <a:r>
              <a:rPr lang="ko-KR" altLang="ko-KR" sz="1200" dirty="0"/>
              <a:t>, </a:t>
            </a:r>
            <a:r>
              <a:rPr lang="ko-KR" altLang="ko-KR" sz="1200" dirty="0" err="1"/>
              <a:t>where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the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model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can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be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fine-tuned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for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machine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translation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tasks</a:t>
            </a:r>
            <a:r>
              <a:rPr lang="ko-KR" altLang="ko-KR" sz="1200" dirty="0"/>
              <a:t>.</a:t>
            </a:r>
          </a:p>
          <a:p>
            <a:pPr fontAlgn="ctr"/>
            <a:r>
              <a:rPr lang="ko-KR" altLang="ko-KR" b="1" dirty="0" err="1"/>
              <a:t>Multimodal</a:t>
            </a:r>
            <a:r>
              <a:rPr lang="ko-KR" altLang="ko-KR" b="1" dirty="0"/>
              <a:t> </a:t>
            </a:r>
            <a:r>
              <a:rPr lang="ko-KR" altLang="ko-KR" b="1" dirty="0" err="1"/>
              <a:t>Learning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also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relation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images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audio</a:t>
            </a:r>
            <a:r>
              <a:rPr lang="ko-KR" altLang="ko-KR" sz="1000" dirty="0"/>
              <a:t>, and </a:t>
            </a:r>
            <a:r>
              <a:rPr lang="ko-KR" altLang="ko-KR" sz="1000" dirty="0" err="1"/>
              <a:t>video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known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multimodal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learning</a:t>
            </a:r>
            <a:r>
              <a:rPr lang="ko-KR" altLang="ko-KR" sz="1000" dirty="0"/>
              <a:t>, and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enables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more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diverse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range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content</a:t>
            </a:r>
            <a:r>
              <a:rPr lang="ko-KR" altLang="ko-KR" sz="1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76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93DC4-7BB1-47E1-B91F-B101F615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/>
              <a:t>"</a:t>
            </a:r>
            <a:r>
              <a:rPr lang="ko-KR" altLang="ko-KR" b="1" dirty="0" err="1"/>
              <a:t>Autonomously</a:t>
            </a:r>
            <a:r>
              <a:rPr lang="ko-KR" altLang="ko-KR" sz="1000" b="1" dirty="0"/>
              <a:t>"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refers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ability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system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entity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function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u="sng" dirty="0" err="1"/>
              <a:t>make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decisions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independently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without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external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control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influence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implies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self-governance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self-direction</a:t>
            </a:r>
            <a:r>
              <a:rPr lang="ko-KR" altLang="ko-KR" sz="1000" dirty="0"/>
              <a:t>.</a:t>
            </a:r>
            <a:r>
              <a:rPr lang="en-US" altLang="ko-KR" sz="1000" dirty="0"/>
              <a:t>    </a:t>
            </a:r>
            <a:r>
              <a:rPr lang="en-US" altLang="ko-KR" dirty="0"/>
              <a:t>Car</a:t>
            </a:r>
          </a:p>
          <a:p>
            <a:endParaRPr lang="en-US" altLang="ko-KR" dirty="0"/>
          </a:p>
          <a:p>
            <a:r>
              <a:rPr lang="ko-KR" altLang="en-US" b="1" dirty="0"/>
              <a:t>“</a:t>
            </a:r>
            <a:r>
              <a:rPr lang="en-US" altLang="ko-KR" b="1" dirty="0"/>
              <a:t>A</a:t>
            </a:r>
            <a:r>
              <a:rPr lang="ko-KR" altLang="ko-KR" b="1" dirty="0" err="1"/>
              <a:t>utomatically</a:t>
            </a:r>
            <a:r>
              <a:rPr lang="ko-KR" altLang="ko-KR" sz="1000" b="1" dirty="0"/>
              <a:t>"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refers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process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that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occurs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without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manual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intervention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human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effort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implies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mechanisms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sensors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u="sng" dirty="0" err="1"/>
              <a:t>predefined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rules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to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perform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tasks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execute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actions</a:t>
            </a:r>
            <a:r>
              <a:rPr lang="ko-KR" altLang="ko-KR" sz="1000" dirty="0"/>
              <a:t>.</a:t>
            </a:r>
            <a:r>
              <a:rPr lang="en-US" altLang="ko-KR" sz="1000" dirty="0"/>
              <a:t> </a:t>
            </a:r>
            <a:r>
              <a:rPr lang="ko-KR" altLang="ko-KR" dirty="0" err="1"/>
              <a:t>automatic</a:t>
            </a:r>
            <a:r>
              <a:rPr lang="ko-KR" altLang="ko-KR" dirty="0"/>
              <a:t> </a:t>
            </a:r>
            <a:r>
              <a:rPr lang="ko-KR" altLang="ko-KR" dirty="0" err="1"/>
              <a:t>washing</a:t>
            </a:r>
            <a:r>
              <a:rPr lang="ko-KR" altLang="ko-KR" dirty="0"/>
              <a:t> </a:t>
            </a:r>
            <a:r>
              <a:rPr lang="ko-KR" altLang="ko-KR" dirty="0" err="1"/>
              <a:t>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40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sz="2800" dirty="0" err="1">
                <a:highlight>
                  <a:srgbClr val="C0C0C0"/>
                </a:highlight>
              </a:rPr>
              <a:t>artificial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intelligence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dirty="0"/>
              <a:t>(AI) </a:t>
            </a:r>
            <a:r>
              <a:rPr lang="ko-KR" altLang="ko-KR" sz="2800" dirty="0" err="1">
                <a:highlight>
                  <a:srgbClr val="C0C0C0"/>
                </a:highlight>
              </a:rPr>
              <a:t>content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generator</a:t>
            </a:r>
            <a:r>
              <a:rPr lang="ko-KR" altLang="ko-KR" sz="2800" dirty="0">
                <a:highlight>
                  <a:srgbClr val="C0C0C0"/>
                </a:highlight>
              </a:rPr>
              <a:t> </a:t>
            </a:r>
            <a:endParaRPr lang="en-US" altLang="ko-KR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endParaRPr lang="ko-KR" altLang="ko-KR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sz="2800" dirty="0" err="1">
                <a:highlight>
                  <a:srgbClr val="C0C0C0"/>
                </a:highlight>
              </a:rPr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 err="1"/>
              <a:t>based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user</a:t>
            </a:r>
            <a:r>
              <a:rPr lang="ko-KR" altLang="ko-KR" dirty="0"/>
              <a:t> </a:t>
            </a:r>
            <a:r>
              <a:rPr lang="ko-KR" altLang="ko-KR" dirty="0" err="1"/>
              <a:t>input</a:t>
            </a:r>
            <a:r>
              <a:rPr lang="ko-KR" altLang="ko-KR" dirty="0"/>
              <a:t>.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13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e logo">
            <a:extLst>
              <a:ext uri="{FF2B5EF4-FFF2-40B4-BE49-F238E27FC236}">
                <a16:creationId xmlns:a16="http://schemas.microsoft.com/office/drawing/2014/main" id="{95BD9F69-B9BF-4CF5-834E-3817D588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890588"/>
            <a:ext cx="88868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2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39BC4-6279-41D0-B6FF-2AD19C05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 err="1"/>
              <a:t>Alan</a:t>
            </a:r>
            <a:r>
              <a:rPr lang="ko-KR" altLang="ko-KR" b="1" dirty="0"/>
              <a:t> </a:t>
            </a:r>
            <a:r>
              <a:rPr lang="ko-KR" altLang="ko-KR" b="1" dirty="0" err="1"/>
              <a:t>Turing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4A354-A026-4F7C-B867-3100755B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ko-KR" altLang="ko-KR" sz="1100" dirty="0"/>
              <a:t>The </a:t>
            </a:r>
            <a:r>
              <a:rPr lang="ko-KR" altLang="ko-KR" sz="1100" dirty="0" err="1"/>
              <a:t>brand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name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inspired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Eve’s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bite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out</a:t>
            </a:r>
            <a:r>
              <a:rPr lang="ko-KR" altLang="ko-KR" sz="1100" dirty="0"/>
              <a:t> of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apple</a:t>
            </a:r>
            <a:r>
              <a:rPr lang="ko-KR" altLang="ko-KR" sz="1100" dirty="0"/>
              <a:t>.</a:t>
            </a:r>
          </a:p>
          <a:p>
            <a:pPr fontAlgn="ctr"/>
            <a:r>
              <a:rPr lang="ko-KR" altLang="ko-KR" sz="1100" dirty="0"/>
              <a:t>The </a:t>
            </a:r>
            <a:r>
              <a:rPr lang="ko-KR" altLang="ko-KR" sz="1100" dirty="0" err="1"/>
              <a:t>story</a:t>
            </a:r>
            <a:r>
              <a:rPr lang="ko-KR" altLang="ko-KR" sz="1100" dirty="0"/>
              <a:t> of </a:t>
            </a:r>
            <a:r>
              <a:rPr lang="ko-KR" altLang="ko-KR" sz="1100" dirty="0" err="1"/>
              <a:t>Nymphus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gaining</a:t>
            </a:r>
            <a:r>
              <a:rPr lang="ko-KR" altLang="ko-KR" sz="1100" dirty="0"/>
              <a:t> </a:t>
            </a:r>
            <a:r>
              <a:rPr lang="ko-KR" altLang="ko-KR" sz="1100" dirty="0" err="1"/>
              <a:t>immortality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eating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</a:t>
            </a:r>
            <a:r>
              <a:rPr lang="ko-KR" altLang="ko-KR" sz="1100" dirty="0"/>
              <a:t> </a:t>
            </a:r>
            <a:r>
              <a:rPr lang="ko-KR" altLang="ko-KR" sz="1100" dirty="0" err="1"/>
              <a:t>golden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apple</a:t>
            </a:r>
            <a:r>
              <a:rPr lang="ko-KR" altLang="ko-KR" sz="1100" dirty="0"/>
              <a:t>.</a:t>
            </a:r>
          </a:p>
          <a:p>
            <a:pPr fontAlgn="ctr"/>
            <a:r>
              <a:rPr lang="ko-KR" altLang="ko-KR" b="1" dirty="0" err="1"/>
              <a:t>Alan</a:t>
            </a:r>
            <a:r>
              <a:rPr lang="ko-KR" altLang="ko-KR" b="1" dirty="0"/>
              <a:t> </a:t>
            </a:r>
            <a:r>
              <a:rPr lang="ko-KR" altLang="ko-KR" b="1" dirty="0" err="1"/>
              <a:t>Turing</a:t>
            </a:r>
            <a:r>
              <a:rPr lang="ko-KR" altLang="ko-KR" dirty="0"/>
              <a:t>, </a:t>
            </a:r>
            <a:endParaRPr lang="en-US" altLang="ko-KR" dirty="0"/>
          </a:p>
          <a:p>
            <a:pPr marL="0" indent="0" fontAlgn="ctr">
              <a:buNone/>
            </a:pPr>
            <a:r>
              <a:rPr lang="en-US" altLang="ko-KR" dirty="0"/>
              <a:t>	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father</a:t>
            </a:r>
            <a:r>
              <a:rPr lang="ko-KR" altLang="ko-KR" dirty="0"/>
              <a:t> of </a:t>
            </a:r>
            <a:r>
              <a:rPr lang="ko-KR" altLang="ko-KR" dirty="0" err="1"/>
              <a:t>modern</a:t>
            </a:r>
            <a:r>
              <a:rPr lang="ko-KR" altLang="ko-KR" dirty="0"/>
              <a:t> </a:t>
            </a:r>
            <a:r>
              <a:rPr lang="ko-KR" altLang="ko-KR" dirty="0" err="1"/>
              <a:t>computing</a:t>
            </a:r>
            <a:r>
              <a:rPr lang="ko-KR" altLang="ko-KR" dirty="0"/>
              <a:t>, </a:t>
            </a:r>
            <a:endParaRPr lang="en-US" altLang="ko-KR" dirty="0"/>
          </a:p>
          <a:p>
            <a:pPr marL="0" indent="0" fontAlgn="ctr">
              <a:buNone/>
            </a:pPr>
            <a:r>
              <a:rPr lang="en-US" altLang="ko-KR" dirty="0"/>
              <a:t>	</a:t>
            </a:r>
            <a:r>
              <a:rPr lang="ko-KR" altLang="ko-KR" dirty="0" err="1"/>
              <a:t>died</a:t>
            </a:r>
            <a:r>
              <a:rPr lang="ko-KR" altLang="ko-KR" dirty="0"/>
              <a:t> </a:t>
            </a:r>
            <a:r>
              <a:rPr lang="ko-KR" altLang="ko-KR" dirty="0" err="1"/>
              <a:t>after</a:t>
            </a:r>
            <a:r>
              <a:rPr lang="ko-KR" altLang="ko-KR" dirty="0"/>
              <a:t> </a:t>
            </a:r>
            <a:r>
              <a:rPr lang="ko-KR" altLang="ko-KR" dirty="0" err="1"/>
              <a:t>eating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poisoned</a:t>
            </a:r>
            <a:r>
              <a:rPr lang="ko-KR" altLang="ko-KR" dirty="0"/>
              <a:t> </a:t>
            </a:r>
            <a:r>
              <a:rPr lang="ko-KR" altLang="ko-KR" dirty="0" err="1"/>
              <a:t>apple</a:t>
            </a:r>
            <a:r>
              <a:rPr lang="ko-KR" altLang="ko-KR" dirty="0"/>
              <a:t>.</a:t>
            </a:r>
          </a:p>
          <a:p>
            <a:pPr fontAlgn="ctr"/>
            <a:r>
              <a:rPr lang="ko-KR" altLang="ko-KR" sz="1100" dirty="0" err="1"/>
              <a:t>From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famous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saying</a:t>
            </a:r>
            <a:r>
              <a:rPr lang="ko-KR" altLang="ko-KR" sz="1100" dirty="0"/>
              <a:t>: “</a:t>
            </a:r>
            <a:r>
              <a:rPr lang="ko-KR" altLang="ko-KR" sz="1100" dirty="0" err="1"/>
              <a:t>an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apple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</a:t>
            </a:r>
            <a:r>
              <a:rPr lang="ko-KR" altLang="ko-KR" sz="1100" dirty="0"/>
              <a:t> </a:t>
            </a:r>
            <a:r>
              <a:rPr lang="ko-KR" altLang="ko-KR" sz="1100" dirty="0" err="1"/>
              <a:t>day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keeps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doctor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away</a:t>
            </a:r>
            <a:r>
              <a:rPr lang="ko-KR" altLang="ko-KR" sz="1100" dirty="0"/>
              <a:t>.”</a:t>
            </a:r>
          </a:p>
          <a:p>
            <a:pPr fontAlgn="ctr"/>
            <a:r>
              <a:rPr lang="ko-KR" altLang="ko-KR" sz="1100" dirty="0" err="1"/>
              <a:t>Some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claim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that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three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founders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wanted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</a:t>
            </a:r>
            <a:r>
              <a:rPr lang="ko-KR" altLang="ko-KR" sz="1100" dirty="0"/>
              <a:t> </a:t>
            </a:r>
            <a:r>
              <a:rPr lang="ko-KR" altLang="ko-KR" sz="1100" dirty="0" err="1"/>
              <a:t>more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casual</a:t>
            </a:r>
            <a:r>
              <a:rPr lang="ko-KR" altLang="ko-KR" sz="1100" dirty="0"/>
              <a:t> </a:t>
            </a:r>
            <a:r>
              <a:rPr lang="ko-KR" altLang="ko-KR" sz="1100" dirty="0" err="1"/>
              <a:t>name</a:t>
            </a:r>
            <a:r>
              <a:rPr lang="ko-KR" altLang="ko-KR" sz="1100" dirty="0"/>
              <a:t>.</a:t>
            </a:r>
          </a:p>
          <a:p>
            <a:pPr fontAlgn="ctr"/>
            <a:r>
              <a:rPr lang="ko-KR" altLang="ko-KR" sz="1100" dirty="0" err="1"/>
              <a:t>Steve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Jobs</a:t>
            </a:r>
            <a:r>
              <a:rPr lang="ko-KR" altLang="ko-KR" sz="1100" dirty="0"/>
              <a:t> and </a:t>
            </a:r>
            <a:r>
              <a:rPr lang="ko-KR" altLang="ko-KR" sz="1100" dirty="0" err="1"/>
              <a:t>Steve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Wozniak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wanted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Apple </a:t>
            </a:r>
            <a:r>
              <a:rPr lang="ko-KR" altLang="ko-KR" sz="1100" dirty="0" err="1"/>
              <a:t>brand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name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to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appear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before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Atari</a:t>
            </a:r>
            <a:r>
              <a:rPr lang="ko-KR" altLang="ko-KR" sz="1100" dirty="0"/>
              <a:t> </a:t>
            </a:r>
            <a:r>
              <a:rPr lang="ko-KR" altLang="ko-KR" sz="1100" dirty="0" err="1"/>
              <a:t>in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phone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books</a:t>
            </a:r>
            <a:r>
              <a:rPr lang="ko-KR" altLang="ko-KR" sz="1100" dirty="0"/>
              <a:t>.</a:t>
            </a:r>
          </a:p>
          <a:p>
            <a:r>
              <a:rPr lang="en-US" altLang="ko-KR" sz="1100" dirty="0"/>
              <a:t> </a:t>
            </a:r>
          </a:p>
          <a:p>
            <a:r>
              <a:rPr lang="ko-KR" altLang="ko-KR" sz="1100" i="1" dirty="0"/>
              <a:t>출처: &lt;</a:t>
            </a:r>
            <a:r>
              <a:rPr lang="ko-KR" altLang="ko-KR" sz="1100" i="1" dirty="0">
                <a:hlinkClick r:id="rId2"/>
              </a:rPr>
              <a:t>https://www.crowdspring.com/blog/apple-logo/</a:t>
            </a:r>
            <a:r>
              <a:rPr lang="ko-KR" altLang="ko-KR" sz="1100" i="1" dirty="0"/>
              <a:t>&gt; </a:t>
            </a:r>
            <a:endParaRPr lang="ko-KR" altLang="ko-KR" sz="1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7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1372</Words>
  <Application>Microsoft Office PowerPoint</Application>
  <PresentationFormat>와이드스크린</PresentationFormat>
  <Paragraphs>131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chat GPT</vt:lpstr>
      <vt:lpstr>PowerPoint 프레젠테이션</vt:lpstr>
      <vt:lpstr>chat GPT</vt:lpstr>
      <vt:lpstr>Transformer</vt:lpstr>
      <vt:lpstr>chat GPT</vt:lpstr>
      <vt:lpstr>PowerPoint 프레젠테이션</vt:lpstr>
      <vt:lpstr>chat GPT</vt:lpstr>
      <vt:lpstr>PowerPoint 프레젠테이션</vt:lpstr>
      <vt:lpstr>Alan Turing </vt:lpstr>
      <vt:lpstr>PowerPoint 프레젠테이션</vt:lpstr>
      <vt:lpstr>Computing machinery and intelligence</vt:lpstr>
      <vt:lpstr>PowerPoint 프레젠테이션</vt:lpstr>
      <vt:lpstr>AI history by chat GPT</vt:lpstr>
      <vt:lpstr>PowerPoint 프레젠테이션</vt:lpstr>
      <vt:lpstr>PowerPoint 프레젠테이션</vt:lpstr>
      <vt:lpstr>PowerPoint 프레젠테이션</vt:lpstr>
      <vt:lpstr>PowerPoint 프레젠테이션</vt:lpstr>
      <vt:lpstr>Function</vt:lpstr>
      <vt:lpstr>function</vt:lpstr>
      <vt:lpstr>Neural network</vt:lpstr>
      <vt:lpstr>Neural network </vt:lpstr>
      <vt:lpstr>Neural network</vt:lpstr>
      <vt:lpstr>PowerPoint 프레젠테이션</vt:lpstr>
      <vt:lpstr>Mathematical logics of neural networks: </vt:lpstr>
      <vt:lpstr>Language models</vt:lpstr>
      <vt:lpstr>PowerPoint 프레젠테이션</vt:lpstr>
      <vt:lpstr>PowerPoint 프레젠테이션</vt:lpstr>
      <vt:lpstr>Limitations of ChatGPT </vt:lpstr>
      <vt:lpstr>chat GPT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11</cp:revision>
  <dcterms:created xsi:type="dcterms:W3CDTF">2023-06-26T02:57:47Z</dcterms:created>
  <dcterms:modified xsi:type="dcterms:W3CDTF">2023-06-28T22:58:24Z</dcterms:modified>
</cp:coreProperties>
</file>