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6" r:id="rId2"/>
    <p:sldId id="284" r:id="rId3"/>
    <p:sldId id="298" r:id="rId4"/>
    <p:sldId id="302" r:id="rId5"/>
    <p:sldId id="300" r:id="rId6"/>
    <p:sldId id="339" r:id="rId7"/>
    <p:sldId id="357" r:id="rId8"/>
    <p:sldId id="301" r:id="rId9"/>
    <p:sldId id="276" r:id="rId10"/>
    <p:sldId id="297" r:id="rId11"/>
    <p:sldId id="278" r:id="rId12"/>
    <p:sldId id="332" r:id="rId13"/>
    <p:sldId id="338" r:id="rId14"/>
    <p:sldId id="322" r:id="rId15"/>
    <p:sldId id="34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7B016-AE1B-43C9-A26C-A2CA26E97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E05965-086C-4CB4-9235-55BDD9D02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B65B8-3905-4176-87E6-E43802BA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30F7E-61A0-4EBB-902A-1B698A1D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0A7F4-898F-4A18-91A0-93444C0B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56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3676E-701F-4459-94EC-96A1FF0C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133082-A065-4F7E-827D-68FF090B7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E697A-3C3B-4D22-8016-C512F0C6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F2A00-AC60-4A2E-997F-68B3B2A8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20C84-69E0-4543-9A03-0936348E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37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FCC38-367F-482F-83E2-A02CE76E8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1A2944-612A-4F42-B745-8DDB11611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61A3-D234-4E91-8DD7-EEA83BC4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44A4-FCB2-4BF8-A120-39FF7592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B1A38-9051-409D-B951-030A5366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59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E3243-7A68-4517-B648-2487768A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119C1-401D-4577-A055-06A82AF31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F81FC-C94A-4AEB-8DB1-BF7C3E9A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BC5AF-A9B4-4B0B-9C2A-50510A24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4B795-B236-4D45-B1B9-A39CA7D0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89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E4669-69C5-4FD5-AA47-7ACAF6DC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F9568D-7B5D-4B91-821E-559413529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516AD-3856-4616-AD85-66974328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8DCC6-3DA5-4B02-93A0-CFBEE07E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9608C-F9BE-4904-8AE3-9140361E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13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96DCC-0F3A-43FC-B809-9F409BB3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C6D39-F651-4C19-BFDA-9F2353115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2ECCE3-E93E-41E3-ACAB-96B41E782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BAD810-5F12-4D45-A3FD-218C8FBC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4FA46-BFDD-4493-918F-7D950B48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AE3FB9-6E7C-4FDF-BDD2-0A8B8AF5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1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4DA06-D3BB-4CAB-B113-1C826314B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5D6D83-709C-4823-A732-13BAED4F1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5036A7-9C9F-436A-B573-D65691567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CB7441-46C6-4E48-BD0D-D3A9FCCAD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1ED51E-7404-4987-AEA5-10F959075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C8342E-C836-423D-8C91-B7ACE8DA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395DE9-5DB4-4409-9066-4E6832F7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3345E8-97ED-4FA1-A47C-13B3AF82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4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326D6-AA5F-4EA7-8FE2-B8E683B9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274953-E211-4E30-8FB4-3369214F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B2E921-96D1-4E41-8295-5C823DEA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2C8550-CBF0-4DF2-9A81-AE7A059F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AEF33F-C883-4C6E-B9CF-8F21F3B9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0ED7ED-8197-4391-9FFC-5484F269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038E6E-6DB3-4600-9104-379C68AD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3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CFCAE-8197-4EA0-AE20-AF3FCAF4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EDEF63-575D-4977-8F49-B29748FEF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01B1D4-D3AE-4587-8D91-3D8A0320E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85F464-0A6D-470E-821C-C353AC6F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0B319-7B37-401A-B8F7-F111A069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49711-C294-41E6-82AE-AB532FF3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0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DA40C-7F97-4715-9B0F-ADC3C13B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41DD4A-CDDA-4E3D-9C14-C407D49C7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E7330B-0B08-4113-A6C3-5D7CE0255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43DA0-4526-4F1D-914E-A7B9571D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5607DD-905E-4AEE-8B5F-EF7DE038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C0B6A5-4D70-496E-AF04-DB4B8D2E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3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80E9A1-6963-4517-8EF9-2CB5CA8A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56D5B-D087-491B-BA35-7D56D151E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DFE12-F1F0-4175-A6BA-FE9C6EA45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D50FB-5A8B-4889-B1B1-F253DF8483FF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71497-B1FF-4F0F-BF40-31ECE1217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FDE90-DADB-4C88-B492-2BE55F33E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68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ents.premium.naver.com/chatgpt/buff/contents/230622235641423mo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369733-1D7A-413E-ACA1-18D6B4C2A308}"/>
              </a:ext>
            </a:extLst>
          </p:cNvPr>
          <p:cNvSpPr/>
          <p:nvPr/>
        </p:nvSpPr>
        <p:spPr>
          <a:xfrm>
            <a:off x="3102220" y="1138601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DeepMind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5D836C-C39E-4F72-B375-9C83FAF66733}"/>
              </a:ext>
            </a:extLst>
          </p:cNvPr>
          <p:cNvSpPr/>
          <p:nvPr/>
        </p:nvSpPr>
        <p:spPr>
          <a:xfrm>
            <a:off x="6048061" y="3550607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OpenAI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A80506-C03E-4F5E-AE7A-6E84588FC2BB}"/>
              </a:ext>
            </a:extLst>
          </p:cNvPr>
          <p:cNvSpPr/>
          <p:nvPr/>
        </p:nvSpPr>
        <p:spPr>
          <a:xfrm>
            <a:off x="1337066" y="2696348"/>
            <a:ext cx="200323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B979B4-8A25-4203-8101-D96E9A448E4C}"/>
              </a:ext>
            </a:extLst>
          </p:cNvPr>
          <p:cNvSpPr/>
          <p:nvPr/>
        </p:nvSpPr>
        <p:spPr>
          <a:xfrm>
            <a:off x="9127295" y="4213406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Twitter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98E37E-BB49-4460-B7EA-E28B30712481}"/>
              </a:ext>
            </a:extLst>
          </p:cNvPr>
          <p:cNvSpPr/>
          <p:nvPr/>
        </p:nvSpPr>
        <p:spPr>
          <a:xfrm>
            <a:off x="5104000" y="4688008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Microsoft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E0D7D7-C452-4BC9-8AF6-BE4A4DF1FB4C}"/>
              </a:ext>
            </a:extLst>
          </p:cNvPr>
          <p:cNvSpPr/>
          <p:nvPr/>
        </p:nvSpPr>
        <p:spPr>
          <a:xfrm>
            <a:off x="9192359" y="6069621"/>
            <a:ext cx="177604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x.AI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E4D080-F9BE-4251-B85A-35E27D82A95B}"/>
              </a:ext>
            </a:extLst>
          </p:cNvPr>
          <p:cNvSpPr/>
          <p:nvPr/>
        </p:nvSpPr>
        <p:spPr>
          <a:xfrm>
            <a:off x="1282810" y="6069621"/>
            <a:ext cx="200323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Bard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36325DDE-FD8F-4C26-A222-8EF91BA62528}"/>
              </a:ext>
            </a:extLst>
          </p:cNvPr>
          <p:cNvSpPr/>
          <p:nvPr/>
        </p:nvSpPr>
        <p:spPr>
          <a:xfrm>
            <a:off x="2214392" y="3237724"/>
            <a:ext cx="110196" cy="2714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7AE824B-2982-4608-9147-BE3EA27E4191}"/>
              </a:ext>
            </a:extLst>
          </p:cNvPr>
          <p:cNvSpPr/>
          <p:nvPr/>
        </p:nvSpPr>
        <p:spPr>
          <a:xfrm flipH="1">
            <a:off x="5881825" y="5213845"/>
            <a:ext cx="110195" cy="760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5BB53BAA-BB8E-49AC-AF67-486BE119BDBA}"/>
              </a:ext>
            </a:extLst>
          </p:cNvPr>
          <p:cNvSpPr/>
          <p:nvPr/>
        </p:nvSpPr>
        <p:spPr>
          <a:xfrm>
            <a:off x="9960220" y="4760401"/>
            <a:ext cx="110197" cy="1213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00BB09-1286-4653-AA31-39352FD3209D}"/>
              </a:ext>
            </a:extLst>
          </p:cNvPr>
          <p:cNvSpPr/>
          <p:nvPr/>
        </p:nvSpPr>
        <p:spPr>
          <a:xfrm>
            <a:off x="9552843" y="141375"/>
            <a:ext cx="2089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Artificial Intelligence 1950</a:t>
            </a:r>
          </a:p>
          <a:p>
            <a:pPr fontAlgn="ctr"/>
            <a:r>
              <a:rPr lang="en-US" altLang="ko-KR" sz="1200" dirty="0"/>
              <a:t>Machine learning</a:t>
            </a:r>
            <a:endParaRPr lang="ko-KR" altLang="ko-KR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30D79E-A797-4A05-8B8B-BC871E442459}"/>
              </a:ext>
            </a:extLst>
          </p:cNvPr>
          <p:cNvSpPr/>
          <p:nvPr/>
        </p:nvSpPr>
        <p:spPr>
          <a:xfrm>
            <a:off x="517282" y="141374"/>
            <a:ext cx="1485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Perceptron 1957</a:t>
            </a:r>
          </a:p>
          <a:p>
            <a:pPr fontAlgn="ctr"/>
            <a:r>
              <a:rPr lang="en-US" altLang="ko-KR" sz="1200" dirty="0"/>
              <a:t>Neural Networks</a:t>
            </a:r>
          </a:p>
          <a:p>
            <a:pPr fontAlgn="ctr"/>
            <a:r>
              <a:rPr lang="en-US" altLang="ko-KR" sz="1200" dirty="0"/>
              <a:t>Deep Learning</a:t>
            </a:r>
            <a:endParaRPr lang="ko-KR" altLang="ko-KR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C89886-ED40-4857-BB29-0AB80DB7038F}"/>
              </a:ext>
            </a:extLst>
          </p:cNvPr>
          <p:cNvSpPr/>
          <p:nvPr/>
        </p:nvSpPr>
        <p:spPr>
          <a:xfrm>
            <a:off x="4831374" y="1116619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2010</a:t>
            </a:r>
            <a:endParaRPr lang="ko-KR" altLang="ko-KR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4D4612-5C2F-4C32-B23A-F4337EBAC3D4}"/>
              </a:ext>
            </a:extLst>
          </p:cNvPr>
          <p:cNvSpPr/>
          <p:nvPr/>
        </p:nvSpPr>
        <p:spPr>
          <a:xfrm>
            <a:off x="7824107" y="3506604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2015 Elon Musk</a:t>
            </a:r>
            <a:endParaRPr lang="ko-KR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DCDCC5-64BE-4BF7-B960-29B1DD5B9C18}"/>
              </a:ext>
            </a:extLst>
          </p:cNvPr>
          <p:cNvSpPr/>
          <p:nvPr/>
        </p:nvSpPr>
        <p:spPr>
          <a:xfrm>
            <a:off x="10597662" y="6066662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2023</a:t>
            </a:r>
            <a:endParaRPr lang="ko-KR" altLang="ko-KR" sz="12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DD736BC-91DD-4B3A-A874-7D45FA6A0896}"/>
              </a:ext>
            </a:extLst>
          </p:cNvPr>
          <p:cNvCxnSpPr/>
          <p:nvPr/>
        </p:nvCxnSpPr>
        <p:spPr>
          <a:xfrm>
            <a:off x="1800959" y="668215"/>
            <a:ext cx="1301261" cy="44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A7A9F46-158B-498A-BB4C-0C874FF01FA6}"/>
              </a:ext>
            </a:extLst>
          </p:cNvPr>
          <p:cNvCxnSpPr/>
          <p:nvPr/>
        </p:nvCxnSpPr>
        <p:spPr>
          <a:xfrm flipH="1">
            <a:off x="5370636" y="372207"/>
            <a:ext cx="4097215" cy="88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8A9CB02-02DE-4919-BBE2-B56B18653480}"/>
              </a:ext>
            </a:extLst>
          </p:cNvPr>
          <p:cNvCxnSpPr>
            <a:cxnSpLocks/>
          </p:cNvCxnSpPr>
          <p:nvPr/>
        </p:nvCxnSpPr>
        <p:spPr>
          <a:xfrm flipH="1">
            <a:off x="7217559" y="372207"/>
            <a:ext cx="2250293" cy="311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700923C-D9AA-448F-99ED-A1B07805DCA9}"/>
              </a:ext>
            </a:extLst>
          </p:cNvPr>
          <p:cNvCxnSpPr>
            <a:cxnSpLocks/>
          </p:cNvCxnSpPr>
          <p:nvPr/>
        </p:nvCxnSpPr>
        <p:spPr>
          <a:xfrm flipH="1">
            <a:off x="2451589" y="1179660"/>
            <a:ext cx="1781798" cy="143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977EC8D-1637-4A5F-945D-EAB04B0F25F5}"/>
              </a:ext>
            </a:extLst>
          </p:cNvPr>
          <p:cNvSpPr/>
          <p:nvPr/>
        </p:nvSpPr>
        <p:spPr>
          <a:xfrm>
            <a:off x="3300434" y="2614027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2014</a:t>
            </a:r>
            <a:endParaRPr lang="ko-KR" altLang="ko-KR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E810A58-7F50-47E8-A343-D97CF574995D}"/>
              </a:ext>
            </a:extLst>
          </p:cNvPr>
          <p:cNvCxnSpPr>
            <a:cxnSpLocks/>
          </p:cNvCxnSpPr>
          <p:nvPr/>
        </p:nvCxnSpPr>
        <p:spPr>
          <a:xfrm flipH="1">
            <a:off x="6292785" y="4111435"/>
            <a:ext cx="422520" cy="51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3B3876-916C-460C-9D11-CBAB94DA5B33}"/>
              </a:ext>
            </a:extLst>
          </p:cNvPr>
          <p:cNvSpPr/>
          <p:nvPr/>
        </p:nvSpPr>
        <p:spPr>
          <a:xfrm>
            <a:off x="777005" y="4213406"/>
            <a:ext cx="1485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ctr"/>
            <a:r>
              <a:rPr lang="en-US" altLang="ko-KR" sz="1200" dirty="0"/>
              <a:t>AlphaGo 2016</a:t>
            </a:r>
          </a:p>
          <a:p>
            <a:pPr algn="r" fontAlgn="ctr"/>
            <a:r>
              <a:rPr lang="en-US" altLang="ko-KR" sz="1200" dirty="0" err="1"/>
              <a:t>AlphaZero</a:t>
            </a:r>
            <a:r>
              <a:rPr lang="en-US" altLang="ko-KR" sz="1200" dirty="0"/>
              <a:t> 2017</a:t>
            </a:r>
          </a:p>
          <a:p>
            <a:pPr algn="r" fontAlgn="ctr"/>
            <a:endParaRPr lang="en-US" altLang="ko-KR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B062B3C-FC24-43BA-9029-6D61C690D5AE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3643988" y="5717314"/>
            <a:ext cx="20149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25166AF-0B64-462F-BCF9-201E29A6571A}"/>
              </a:ext>
            </a:extLst>
          </p:cNvPr>
          <p:cNvSpPr/>
          <p:nvPr/>
        </p:nvSpPr>
        <p:spPr>
          <a:xfrm>
            <a:off x="5144966" y="6069621"/>
            <a:ext cx="177604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F53F03-AE49-4F46-913D-C7AAA5CEADC5}"/>
              </a:ext>
            </a:extLst>
          </p:cNvPr>
          <p:cNvSpPr/>
          <p:nvPr/>
        </p:nvSpPr>
        <p:spPr>
          <a:xfrm>
            <a:off x="6900497" y="6066662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2020</a:t>
            </a:r>
            <a:endParaRPr lang="ko-KR" altLang="ko-KR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202A562-20DB-43B3-93EC-CC2969CAA740}"/>
              </a:ext>
            </a:extLst>
          </p:cNvPr>
          <p:cNvSpPr/>
          <p:nvPr/>
        </p:nvSpPr>
        <p:spPr>
          <a:xfrm>
            <a:off x="3286046" y="6063263"/>
            <a:ext cx="1879435" cy="2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2023</a:t>
            </a:r>
            <a:endParaRPr lang="ko-KR" altLang="ko-KR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9C9CCF0-7756-4A04-B369-EA4D4AD2BB62}"/>
              </a:ext>
            </a:extLst>
          </p:cNvPr>
          <p:cNvCxnSpPr>
            <a:cxnSpLocks/>
          </p:cNvCxnSpPr>
          <p:nvPr/>
        </p:nvCxnSpPr>
        <p:spPr>
          <a:xfrm>
            <a:off x="9127295" y="3744961"/>
            <a:ext cx="888023" cy="37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5EF9FE-3CB4-43A5-BDEA-5613EF01D8F8}"/>
              </a:ext>
            </a:extLst>
          </p:cNvPr>
          <p:cNvSpPr/>
          <p:nvPr/>
        </p:nvSpPr>
        <p:spPr>
          <a:xfrm>
            <a:off x="2239757" y="5578815"/>
            <a:ext cx="14042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Transformer 2018</a:t>
            </a:r>
            <a:endParaRPr lang="ko-KR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F17BBE1-DB2B-4F29-8BC5-135C4159FB8A}"/>
              </a:ext>
            </a:extLst>
          </p:cNvPr>
          <p:cNvSpPr/>
          <p:nvPr/>
        </p:nvSpPr>
        <p:spPr>
          <a:xfrm>
            <a:off x="3241610" y="1868186"/>
            <a:ext cx="20072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ImageNet Challenge 2012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0979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28268-3A1F-45BF-80F8-82F91504C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681135"/>
            <a:ext cx="10955694" cy="4030922"/>
          </a:xfrm>
        </p:spPr>
        <p:txBody>
          <a:bodyPr>
            <a:normAutofit/>
          </a:bodyPr>
          <a:lstStyle/>
          <a:p>
            <a:r>
              <a:rPr lang="en-US" altLang="ko-KR" dirty="0"/>
              <a:t>Conventional Search Engine:</a:t>
            </a:r>
          </a:p>
          <a:p>
            <a:pPr lvl="1"/>
            <a:r>
              <a:rPr lang="en-US" altLang="ko-KR" sz="1000" dirty="0"/>
              <a:t>Relies on keyword matching and indexing.</a:t>
            </a:r>
          </a:p>
          <a:p>
            <a:pPr lvl="1"/>
            <a:r>
              <a:rPr lang="en-US" altLang="ko-KR" sz="1000" dirty="0"/>
              <a:t>Results are based on factors like keyword density and page rankings.</a:t>
            </a:r>
          </a:p>
          <a:p>
            <a:pPr lvl="1"/>
            <a:r>
              <a:rPr lang="en-US" altLang="ko-KR" sz="1000" dirty="0"/>
              <a:t>Provides a list of relevant web pages.</a:t>
            </a:r>
          </a:p>
          <a:p>
            <a:pPr lvl="1"/>
            <a:r>
              <a:rPr lang="en-US" altLang="ko-KR" sz="1000" dirty="0"/>
              <a:t>Emphasizes popularity and authority of web pages.</a:t>
            </a:r>
          </a:p>
          <a:p>
            <a:pPr lvl="1"/>
            <a:r>
              <a:rPr lang="en-US" altLang="ko-KR" sz="1600" dirty="0"/>
              <a:t>Does not focus on understanding the meaning or context of the search query.</a:t>
            </a:r>
          </a:p>
          <a:p>
            <a:r>
              <a:rPr lang="en-US" altLang="ko-KR" dirty="0"/>
              <a:t>Semantic Search Engine:</a:t>
            </a:r>
          </a:p>
          <a:p>
            <a:pPr lvl="1"/>
            <a:r>
              <a:rPr lang="en-US" altLang="ko-KR" sz="900" dirty="0"/>
              <a:t>Analyzes the meaning and context of the search query.</a:t>
            </a:r>
          </a:p>
          <a:p>
            <a:pPr lvl="1"/>
            <a:r>
              <a:rPr lang="en-US" altLang="ko-KR" sz="900" dirty="0"/>
              <a:t>Considers user's location, search history, and other factors.</a:t>
            </a:r>
          </a:p>
          <a:p>
            <a:pPr lvl="1"/>
            <a:r>
              <a:rPr lang="en-US" altLang="ko-KR" sz="900" dirty="0"/>
              <a:t>Provides more personalized and context-aware results.</a:t>
            </a:r>
          </a:p>
          <a:p>
            <a:pPr lvl="1"/>
            <a:r>
              <a:rPr lang="en-US" altLang="ko-KR" sz="900" dirty="0"/>
              <a:t>Understands relationships between words and concepts.</a:t>
            </a:r>
          </a:p>
          <a:p>
            <a:pPr lvl="1"/>
            <a:r>
              <a:rPr lang="en-US" altLang="ko-KR" sz="900" dirty="0"/>
              <a:t>Uses natural language processing (NLP) techniques.</a:t>
            </a:r>
          </a:p>
          <a:p>
            <a:pPr lvl="1"/>
            <a:r>
              <a:rPr lang="en-US" altLang="ko-KR" sz="900" dirty="0"/>
              <a:t>Presents rich snippets and leverages knowledge graphs for additional context.</a:t>
            </a:r>
          </a:p>
          <a:p>
            <a:pPr lvl="1"/>
            <a:r>
              <a:rPr lang="en-US" altLang="ko-KR" sz="1600" dirty="0"/>
              <a:t>Aims to deliver more accurate and meaningful search results.</a:t>
            </a:r>
          </a:p>
          <a:p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ADBA410-52DB-427C-8FE6-B9C2D7581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734" y="4591406"/>
            <a:ext cx="1119984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In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summary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conventional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search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engines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primarily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rely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on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keyword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matching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while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semantic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search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engines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aim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to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understand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the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meaning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and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intent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behind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search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queries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providing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more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contextually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relevant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results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3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525D2-F44A-4AC0-B26F-C1CF3B77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E8763-09BB-462A-8B96-E8A3DE4D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b="1" i="1" dirty="0" err="1"/>
              <a:t>Generative</a:t>
            </a:r>
            <a:r>
              <a:rPr lang="ko-KR" altLang="ko-KR" b="1" i="1" dirty="0"/>
              <a:t> </a:t>
            </a:r>
            <a:r>
              <a:rPr lang="ko-KR" altLang="ko-KR" b="1" i="1" dirty="0" err="1"/>
              <a:t>Pre-trained</a:t>
            </a:r>
            <a:r>
              <a:rPr lang="ko-KR" altLang="ko-KR" b="1" i="1" dirty="0"/>
              <a:t> </a:t>
            </a:r>
            <a:r>
              <a:rPr lang="ko-KR" altLang="ko-KR" b="1" i="1" dirty="0" err="1"/>
              <a:t>Transformer</a:t>
            </a:r>
            <a:endParaRPr lang="en-US" altLang="ko-KR" b="1" i="1" dirty="0"/>
          </a:p>
          <a:p>
            <a:endParaRPr lang="en-US" altLang="ko-KR" b="1" i="1" dirty="0"/>
          </a:p>
          <a:p>
            <a:r>
              <a:rPr lang="ko-KR" altLang="ko-KR" sz="2400" dirty="0" err="1"/>
              <a:t>In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</a:t>
            </a:r>
            <a:r>
              <a:rPr lang="ko-KR" altLang="ko-KR" sz="2400" dirty="0"/>
              <a:t> </a:t>
            </a:r>
            <a:r>
              <a:rPr lang="ko-KR" altLang="ko-KR" sz="2400" dirty="0" err="1"/>
              <a:t>nutshell</a:t>
            </a:r>
            <a:r>
              <a:rPr lang="ko-KR" altLang="ko-KR" sz="2400" dirty="0"/>
              <a:t>, </a:t>
            </a:r>
            <a:r>
              <a:rPr lang="ko-KR" altLang="ko-KR" sz="2400" dirty="0" err="1"/>
              <a:t>Chat</a:t>
            </a:r>
            <a:r>
              <a:rPr lang="ko-KR" altLang="ko-KR" sz="2400" dirty="0"/>
              <a:t> GPT </a:t>
            </a:r>
            <a:r>
              <a:rPr lang="ko-KR" altLang="ko-KR" sz="2400" dirty="0" err="1"/>
              <a:t>is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an</a:t>
            </a:r>
            <a:r>
              <a:rPr lang="ko-KR" altLang="ko-KR" sz="2400" dirty="0"/>
              <a:t> </a:t>
            </a:r>
            <a:endParaRPr lang="en-US" altLang="ko-KR" sz="2400" dirty="0"/>
          </a:p>
          <a:p>
            <a:endParaRPr lang="ko-KR" altLang="ko-KR" sz="2400" dirty="0"/>
          </a:p>
          <a:p>
            <a:pPr marL="457200" lvl="1" indent="0">
              <a:buNone/>
            </a:pPr>
            <a:r>
              <a:rPr lang="ko-KR" altLang="ko-KR" dirty="0" err="1"/>
              <a:t>artificial</a:t>
            </a:r>
            <a:r>
              <a:rPr lang="ko-KR" altLang="ko-KR" dirty="0"/>
              <a:t> </a:t>
            </a:r>
            <a:r>
              <a:rPr lang="ko-KR" altLang="ko-KR" dirty="0" err="1"/>
              <a:t>intelligence</a:t>
            </a:r>
            <a:r>
              <a:rPr lang="ko-KR" altLang="ko-KR" dirty="0"/>
              <a:t> (AI) </a:t>
            </a:r>
            <a:r>
              <a:rPr lang="ko-KR" altLang="ko-KR" dirty="0" err="1"/>
              <a:t>content</a:t>
            </a:r>
            <a:r>
              <a:rPr lang="ko-KR" altLang="ko-KR" dirty="0"/>
              <a:t> </a:t>
            </a:r>
            <a:r>
              <a:rPr lang="ko-KR" altLang="ko-KR" dirty="0" err="1"/>
              <a:t>generator</a:t>
            </a:r>
            <a:r>
              <a:rPr lang="ko-KR" altLang="ko-KR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ko-KR" altLang="ko-KR" dirty="0"/>
          </a:p>
          <a:p>
            <a:pPr marL="457200" lvl="1" indent="0">
              <a:buNone/>
            </a:pPr>
            <a:r>
              <a:rPr lang="ko-KR" altLang="ko-KR" dirty="0" err="1"/>
              <a:t>that</a:t>
            </a:r>
            <a:r>
              <a:rPr lang="ko-KR" altLang="ko-KR" dirty="0"/>
              <a:t> </a:t>
            </a:r>
            <a:r>
              <a:rPr lang="ko-KR" altLang="ko-KR" dirty="0" err="1"/>
              <a:t>semi-autonomously</a:t>
            </a:r>
            <a:r>
              <a:rPr lang="ko-KR" altLang="ko-KR" dirty="0"/>
              <a:t> </a:t>
            </a:r>
            <a:r>
              <a:rPr lang="ko-KR" altLang="ko-KR" dirty="0" err="1"/>
              <a:t>creates</a:t>
            </a:r>
            <a:r>
              <a:rPr lang="ko-KR" altLang="ko-KR" dirty="0"/>
              <a:t> </a:t>
            </a:r>
            <a:r>
              <a:rPr lang="ko-KR" altLang="ko-KR" dirty="0" err="1"/>
              <a:t>phrases</a:t>
            </a:r>
            <a:r>
              <a:rPr lang="ko-KR" altLang="ko-KR" dirty="0"/>
              <a:t> and </a:t>
            </a:r>
            <a:r>
              <a:rPr lang="ko-KR" altLang="ko-KR" dirty="0" err="1"/>
              <a:t>articles</a:t>
            </a:r>
            <a:r>
              <a:rPr lang="ko-KR" altLang="ko-KR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ko-KR" sz="3600" dirty="0" err="1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based</a:t>
            </a:r>
            <a:r>
              <a:rPr lang="ko-KR" altLang="ko-KR" sz="3600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 </a:t>
            </a:r>
            <a:r>
              <a:rPr lang="ko-KR" altLang="ko-KR" sz="3600" dirty="0" err="1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on</a:t>
            </a:r>
            <a:r>
              <a:rPr lang="ko-KR" altLang="ko-KR" sz="3600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 </a:t>
            </a:r>
            <a:r>
              <a:rPr lang="ko-KR" altLang="ko-KR" sz="3600" dirty="0" err="1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user</a:t>
            </a:r>
            <a:r>
              <a:rPr lang="ko-KR" altLang="ko-KR" sz="3600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 </a:t>
            </a:r>
            <a:r>
              <a:rPr lang="ko-KR" altLang="ko-KR" sz="3600" dirty="0" err="1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input</a:t>
            </a:r>
            <a:r>
              <a:rPr lang="ko-KR" altLang="ko-KR" sz="3600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.</a:t>
            </a:r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13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77001-2C0D-46C0-80FA-B66D7627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2200" b="1" dirty="0"/>
              <a:t>NVIDIA</a:t>
            </a:r>
            <a:r>
              <a:rPr lang="ko-KR" altLang="en-US" sz="2200" b="1" dirty="0"/>
              <a:t>의 과학시간 </a:t>
            </a:r>
            <a:r>
              <a:rPr lang="en-US" altLang="ko-KR" sz="2200" b="1" dirty="0"/>
              <a:t>- GPU</a:t>
            </a:r>
            <a:r>
              <a:rPr lang="ko-KR" altLang="en-US" sz="2200" b="1" dirty="0"/>
              <a:t>와 </a:t>
            </a:r>
            <a:r>
              <a:rPr lang="en-US" altLang="ko-KR" sz="2200" b="1" dirty="0"/>
              <a:t>CPU</a:t>
            </a:r>
            <a:r>
              <a:rPr lang="ko-KR" altLang="en-US" sz="2200" b="1" dirty="0"/>
              <a:t>의 차이</a:t>
            </a:r>
            <a:br>
              <a:rPr lang="en-US" altLang="ko-KR" sz="2200" b="1" dirty="0"/>
            </a:br>
            <a:r>
              <a:rPr lang="en-US" altLang="ko-KR" sz="2200" dirty="0"/>
              <a:t>Https://www.youtube.com/watch?v=1BAZf3PsjWA</a:t>
            </a:r>
            <a:br>
              <a:rPr lang="ko-KR" altLang="en-US" sz="2200" dirty="0"/>
            </a:b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782B65-F149-436B-BCB2-D17746E51E50}"/>
              </a:ext>
            </a:extLst>
          </p:cNvPr>
          <p:cNvSpPr/>
          <p:nvPr/>
        </p:nvSpPr>
        <p:spPr>
          <a:xfrm>
            <a:off x="9428470" y="1100189"/>
            <a:ext cx="2307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80E14"/>
                </a:solidFill>
                <a:latin typeface="Nanum Gothic"/>
              </a:rPr>
              <a:t> </a:t>
            </a:r>
            <a:r>
              <a:rPr lang="en-US" altLang="ko-KR" dirty="0">
                <a:solidFill>
                  <a:srgbClr val="080E14"/>
                </a:solidFill>
                <a:latin typeface="Nanum Gothic"/>
              </a:rPr>
              <a:t>chat GPT </a:t>
            </a:r>
            <a:r>
              <a:rPr lang="ko-KR" altLang="en-US" dirty="0">
                <a:solidFill>
                  <a:srgbClr val="080E14"/>
                </a:solidFill>
                <a:latin typeface="Nanum Gothic"/>
              </a:rPr>
              <a:t>월간 활성 </a:t>
            </a:r>
            <a:endParaRPr lang="en-US" altLang="ko-KR" dirty="0">
              <a:solidFill>
                <a:srgbClr val="080E14"/>
              </a:solidFill>
              <a:latin typeface="Nanum Gothic"/>
            </a:endParaRPr>
          </a:p>
          <a:p>
            <a:r>
              <a:rPr lang="ko-KR" altLang="en-US" dirty="0">
                <a:solidFill>
                  <a:srgbClr val="080E14"/>
                </a:solidFill>
                <a:latin typeface="Nanum Gothic"/>
              </a:rPr>
              <a:t>사용자 수</a:t>
            </a:r>
            <a:r>
              <a:rPr lang="en-US" altLang="ko-KR" dirty="0">
                <a:solidFill>
                  <a:srgbClr val="080E14"/>
                </a:solidFill>
                <a:latin typeface="Nanum Gothic"/>
              </a:rPr>
              <a:t> 1</a:t>
            </a:r>
            <a:r>
              <a:rPr lang="ko-KR" altLang="en-US" dirty="0" err="1">
                <a:solidFill>
                  <a:srgbClr val="080E14"/>
                </a:solidFill>
                <a:latin typeface="Nanum Gothic"/>
              </a:rPr>
              <a:t>억명</a:t>
            </a:r>
            <a:r>
              <a:rPr lang="ko-KR" altLang="en-US" dirty="0">
                <a:solidFill>
                  <a:srgbClr val="080E14"/>
                </a:solidFill>
                <a:latin typeface="Nanum Gothic"/>
              </a:rPr>
              <a:t> 돌파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57E8CE-E643-4E15-92E6-48AB7826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6" y="1737754"/>
            <a:ext cx="11332666" cy="4368458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D46B626F-FE7D-45B9-925E-E15DD5A06220}"/>
              </a:ext>
            </a:extLst>
          </p:cNvPr>
          <p:cNvSpPr/>
          <p:nvPr/>
        </p:nvSpPr>
        <p:spPr>
          <a:xfrm>
            <a:off x="10581991" y="1746520"/>
            <a:ext cx="136343" cy="1953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666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C03B-93BD-4C81-9629-DE6D3FDE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 vs GPU</a:t>
            </a:r>
            <a:endParaRPr lang="ko-KR" altLang="en-US" dirty="0"/>
          </a:p>
        </p:txBody>
      </p:sp>
      <p:pic>
        <p:nvPicPr>
          <p:cNvPr id="1026" name="Picture 2" descr="목 &#10;정 &#10;의 &#10;역 &#10;할 &#10;작 &#10;동 &#10;방 &#10;식 &#10;코 &#10;이 &#10;적 &#10;용 &#10;문 &#10;야 &#10;CPU &#10;CPU는 Central Processing unit의 약자로. 컴 &#10;퓨터의 중앙 지리 장치입니다. CP니는 컴퓨터 &#10;의 작동을 제어하며 모든 프로세스를 관리합 &#10;니다 巳] &#10;CPU는 컴퓨터 내의 모든 프로세스를 관리하 &#10;고 자허하는 역할을 합니다- 이에는 입력한 &#10;기의 등록부터 장 관리. 파일 시스템 듬 다양 &#10;한 작업이 포함됩니다- 21 &#10;CPU는 식별 저리 방식으로 동작하며. 한 번 &#10;에 하나의 작업을 서리합니ch 각 코어는 독 &#10;립적으로 작업을 수행하며, 이는 대우 빠른 &#10;속도로 전환팀니다. !회 &#10;대부분의 프로세서는 4개에서 8개의 코어를 &#10;가지고 있지만, 고성능 CPU는 최대 64거의 &#10;코어를 가진 수 있습니다. [11 &#10;CPL-IE 컴퓨터의 일반석인 작동에 사용되몌 &#10;직렬 치리가 필요한 대부분의 작업에 사용된 &#10;니다. 예를 들에 웹 브라우저를 실행하거나 &#10;문서를 작성하는 테 사용됩니다| 口 &#10;GP니는 Graphical Processing unit의 약자로, 그래 &#10;픽 카드라고도 불립니다. GPU는 회면에 표시되는 &#10;그래픽을 저리8卜는 역할을 합니다, 田 &#10;GP니는 그래픽을 처리하고. 특히 30 그래픽에 적 &#10;합하며. 효율석인 병렬 저리를 가능하게 합니다, &#10;대량의 데이터를 빠르게 처리할 수 았에 더 &#10;신 러닝이나 그립토 마이닝에도 사용됩니다. [11 &#10;GPI-I는 병렬 저리 방식을 사용하며 한 번에 수전 &#10;개의 작업을 동시에 저리합니다- 이리한 특상 때문 &#10;에 GPI.JE 대량의 작은 부분으로 이루어진 큰 작업 &#10;을 치리하는 테 더 적합합니다. 口 &#10;CPU는 수백에서 수전 개의 코어를 가지고 있으며, &#10;이를 통해 대량의 병별 저리를 수행합니다, 21 &#10;GPI.J는 그래픽이 중요한 게임. 고급 그래픽 소프트 &#10;-입어. 30 모텔링 등에 사용됩니다. 또한 대량의 병 &#10;맇 지리가 필요한 작업. 대신 러닝. 크립토 마이닝 &#10;등에도 적용됩니다. 田 ">
            <a:extLst>
              <a:ext uri="{FF2B5EF4-FFF2-40B4-BE49-F238E27FC236}">
                <a16:creationId xmlns:a16="http://schemas.microsoft.com/office/drawing/2014/main" id="{BCDCBB26-09E8-4878-81F0-E577AA8BC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1266573"/>
            <a:ext cx="6903134" cy="559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597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E8C638C-F1D8-4581-92F7-F37B103F7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3593" y="364594"/>
            <a:ext cx="5913301" cy="635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2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657F1E-1291-400F-8D28-9AF588FDD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057275"/>
            <a:ext cx="84296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2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D3563-2FE7-48C7-8E5D-61C998C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Limitations of </a:t>
            </a:r>
            <a:r>
              <a:rPr lang="en-US" altLang="ko-KR" dirty="0" err="1"/>
              <a:t>ChatGPT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371D52-116E-467B-B422-091987890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Lack of context awareness</a:t>
            </a:r>
          </a:p>
          <a:p>
            <a:r>
              <a:rPr lang="en-US" altLang="ko-KR" dirty="0"/>
              <a:t>One limitation of </a:t>
            </a:r>
            <a:r>
              <a:rPr lang="en-US" altLang="ko-KR" dirty="0" err="1"/>
              <a:t>ChatGPT</a:t>
            </a:r>
            <a:r>
              <a:rPr lang="en-US" altLang="ko-KR" dirty="0"/>
              <a:t> is that it is not always able to fully understand the context of a given text.</a:t>
            </a:r>
          </a:p>
          <a:p>
            <a:r>
              <a:rPr lang="en-US" altLang="ko-KR" dirty="0"/>
              <a:t>This can lead to the generation of text that is not appropriate or does not make sense in the given context.</a:t>
            </a:r>
          </a:p>
          <a:p>
            <a:r>
              <a:rPr lang="en-US" altLang="ko-KR" dirty="0"/>
              <a:t>This is particularly a limitation when the model is used in a conversational setting, where understanding the context of a conversation is crucial.</a:t>
            </a:r>
          </a:p>
          <a:p>
            <a:r>
              <a:rPr lang="en-US" altLang="ko-KR" dirty="0"/>
              <a:t>Limited ability to handle tasks that require common sense knowledge</a:t>
            </a:r>
          </a:p>
          <a:p>
            <a:r>
              <a:rPr lang="en-US" altLang="ko-KR" dirty="0" err="1"/>
              <a:t>ChatGPT</a:t>
            </a:r>
            <a:r>
              <a:rPr lang="en-US" altLang="ko-KR" dirty="0"/>
              <a:t> has been trained on a large dataset of text data, but it does not have access to common sense knowledge that humans possess.</a:t>
            </a:r>
          </a:p>
          <a:p>
            <a:r>
              <a:rPr lang="en-US" altLang="ko-KR" dirty="0"/>
              <a:t>This can limit its ability to perform certain tasks that require knowledge of the world, such as understanding idioms or sarcasm.</a:t>
            </a:r>
          </a:p>
          <a:p>
            <a:r>
              <a:rPr lang="en-US" altLang="ko-KR" dirty="0"/>
              <a:t>This limitation can be overcome by fine-tuning the model with task-specific data, but it still may not perform as well as a human in certain tasks.</a:t>
            </a:r>
          </a:p>
          <a:p>
            <a:r>
              <a:rPr lang="en-US" altLang="ko-KR" dirty="0"/>
              <a:t>Potential ethical concerns surrounding the use of AI-generated text</a:t>
            </a:r>
          </a:p>
          <a:p>
            <a:r>
              <a:rPr lang="en-US" altLang="ko-KR" dirty="0"/>
              <a:t>The use of AI-generated text raises ethical concerns such as potential manipulation of public opinion or spreading misinformation.</a:t>
            </a:r>
          </a:p>
          <a:p>
            <a:r>
              <a:rPr lang="en-US" altLang="ko-KR" dirty="0"/>
              <a:t>As the generated text can be difficult to distinguish from text written by a human, it may be used for malicious purposes such as impersonation or propaganda.</a:t>
            </a:r>
          </a:p>
          <a:p>
            <a:r>
              <a:rPr lang="en-US" altLang="ko-KR" dirty="0"/>
              <a:t>It is important to consider these ethical concerns when developing and deploying </a:t>
            </a:r>
            <a:r>
              <a:rPr lang="en-US" altLang="ko-KR" dirty="0" err="1"/>
              <a:t>ChatGPT</a:t>
            </a:r>
            <a:r>
              <a:rPr lang="en-US" altLang="ko-KR" dirty="0"/>
              <a:t> models, and to have proper measures in place to detect and prevent any potential misuse of the technology.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56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83335-4B5A-428E-90FC-174D2BEE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Leonhard Euler</a:t>
            </a:r>
            <a:br>
              <a:rPr lang="en-US" altLang="ko-KR" dirty="0"/>
            </a:br>
            <a:r>
              <a:rPr lang="en-US" altLang="ko-KR" sz="3200" i="1" dirty="0"/>
              <a:t> </a:t>
            </a:r>
            <a:r>
              <a:rPr lang="en-US" altLang="ko-KR" sz="3200" i="1" dirty="0" err="1"/>
              <a:t>Introductio</a:t>
            </a:r>
            <a:r>
              <a:rPr lang="en-US" altLang="ko-KR" sz="3200" i="1" dirty="0"/>
              <a:t> in </a:t>
            </a:r>
            <a:r>
              <a:rPr lang="en-US" altLang="ko-KR" sz="3200" i="1" dirty="0" err="1"/>
              <a:t>Analysin</a:t>
            </a:r>
            <a:r>
              <a:rPr lang="en-US" altLang="ko-KR" sz="3200" i="1" dirty="0"/>
              <a:t> </a:t>
            </a:r>
            <a:r>
              <a:rPr lang="en-US" altLang="ko-KR" sz="3200" i="1" dirty="0" err="1"/>
              <a:t>Infinitorum</a:t>
            </a:r>
            <a:r>
              <a:rPr lang="en-US" altLang="ko-KR" sz="3200" i="1" dirty="0"/>
              <a:t>. 1748</a:t>
            </a:r>
            <a:br>
              <a:rPr lang="en-US" altLang="ko-KR" sz="3200" dirty="0"/>
            </a:br>
            <a:endParaRPr lang="ko-KR" altLang="en-US" sz="32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70CCDD9-40F3-4B0B-8ECC-6D048EB9F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44" y="2142461"/>
            <a:ext cx="6362700" cy="3400425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D20EB6F-87D4-4AE8-B628-8157E99C3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101" y="1690688"/>
            <a:ext cx="3537857" cy="457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17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19A7D-D7F1-4736-B840-FEFC1071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pic>
        <p:nvPicPr>
          <p:cNvPr id="1026" name="Picture 2" descr="함수는 입력값에 따라 출력값을 만들어 내는 ‘블랙 박스’와 같다.">
            <a:extLst>
              <a:ext uri="{FF2B5EF4-FFF2-40B4-BE49-F238E27FC236}">
                <a16:creationId xmlns:a16="http://schemas.microsoft.com/office/drawing/2014/main" id="{0A812A7D-1D47-4D93-AB71-151A64A9A0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960" y="1825625"/>
            <a:ext cx="43980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78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at is a Function 1">
            <a:extLst>
              <a:ext uri="{FF2B5EF4-FFF2-40B4-BE49-F238E27FC236}">
                <a16:creationId xmlns:a16="http://schemas.microsoft.com/office/drawing/2014/main" id="{8E7CECAC-BF3A-4932-9582-74E9E393E2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267" y="883949"/>
            <a:ext cx="9403465" cy="509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21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1A918AE-E67B-485B-A5D8-6F49D97B3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320" y="971035"/>
            <a:ext cx="9155592" cy="491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AE9830B-004C-4D10-9CD7-65913136F8CE}"/>
              </a:ext>
            </a:extLst>
          </p:cNvPr>
          <p:cNvSpPr/>
          <p:nvPr/>
        </p:nvSpPr>
        <p:spPr>
          <a:xfrm>
            <a:off x="3724711" y="1680420"/>
            <a:ext cx="58862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/>
              <a:t>Intelligence</a:t>
            </a:r>
            <a:endParaRPr lang="ko-KR" altLang="en-US" sz="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C284E3-272F-4AFE-8A59-4DFB3706C981}"/>
              </a:ext>
            </a:extLst>
          </p:cNvPr>
          <p:cNvSpPr/>
          <p:nvPr/>
        </p:nvSpPr>
        <p:spPr>
          <a:xfrm>
            <a:off x="9461929" y="4176910"/>
            <a:ext cx="8082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/>
              <a:t>Cognitive abilities</a:t>
            </a:r>
          </a:p>
          <a:p>
            <a:r>
              <a:rPr lang="en-US" altLang="ko-KR" sz="600" dirty="0"/>
              <a:t>Intellect</a:t>
            </a:r>
            <a:endParaRPr lang="ko-KR" altLang="en-US" sz="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8AFFF7-4B4B-454E-B5D5-89038E5FA320}"/>
              </a:ext>
            </a:extLst>
          </p:cNvPr>
          <p:cNvSpPr/>
          <p:nvPr/>
        </p:nvSpPr>
        <p:spPr>
          <a:xfrm>
            <a:off x="3581528" y="4782363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t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600" dirty="0" err="1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  <a:t>Unconscious</a:t>
            </a:r>
            <a:br>
              <a:rPr lang="ko-KR" altLang="ko-KR" sz="600" dirty="0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</a:br>
            <a:r>
              <a:rPr lang="ko-KR" altLang="ko-KR" sz="600" dirty="0" err="1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  <a:t>Forgetting</a:t>
            </a:r>
            <a:br>
              <a:rPr lang="ko-KR" altLang="ko-KR" sz="600" dirty="0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</a:br>
            <a:r>
              <a:rPr lang="ko-KR" altLang="ko-KR" sz="600" dirty="0" err="1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  <a:t>nonverbal</a:t>
            </a:r>
            <a:r>
              <a:rPr lang="ko-KR" altLang="ko-KR" sz="600" dirty="0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  <a:t> </a:t>
            </a:r>
            <a:r>
              <a:rPr lang="ko-KR" altLang="ko-KR" sz="600" dirty="0" err="1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  <a:t>communication</a:t>
            </a:r>
            <a:endParaRPr lang="ko-KR" altLang="ko-KR" sz="400" dirty="0"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6BE3B61-EF61-4137-9469-A2671A8D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89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</a:b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n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B333309-5BFA-44B6-8E60-0F84B0BF3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CFDC5BF-413C-46D8-BC82-5CFB9BDF1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E7F448D1-E125-416A-9F74-B910963D8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E94EBB35-C6C9-4A6C-9B75-EACB1A945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8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F59AD1-E915-41E7-9087-F06DC837BA48}"/>
              </a:ext>
            </a:extLst>
          </p:cNvPr>
          <p:cNvSpPr/>
          <p:nvPr/>
        </p:nvSpPr>
        <p:spPr>
          <a:xfrm>
            <a:off x="1173760" y="1136629"/>
            <a:ext cx="106631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dirty="0">
                <a:solidFill>
                  <a:srgbClr val="DADDE2"/>
                </a:solidFill>
                <a:highlight>
                  <a:srgbClr val="0000FF"/>
                </a:highlight>
                <a:ea typeface="Söhne"/>
              </a:rPr>
              <a:t>U</a:t>
            </a:r>
            <a:r>
              <a:rPr lang="ko-KR" altLang="ko-KR" sz="6600" dirty="0" err="1">
                <a:solidFill>
                  <a:srgbClr val="DADDE2"/>
                </a:solidFill>
                <a:highlight>
                  <a:srgbClr val="0000FF"/>
                </a:highlight>
                <a:ea typeface="Söhne"/>
              </a:rPr>
              <a:t>nconscious</a:t>
            </a:r>
            <a:r>
              <a:rPr lang="en-US" altLang="ko-KR" sz="6600" dirty="0">
                <a:solidFill>
                  <a:srgbClr val="DADDE2"/>
                </a:solidFill>
                <a:highlight>
                  <a:srgbClr val="0000FF"/>
                </a:highlight>
                <a:ea typeface="Söhne"/>
              </a:rPr>
              <a:t>ness</a:t>
            </a:r>
            <a:endParaRPr lang="ko-KR" altLang="en-US" sz="6600" dirty="0">
              <a:highlight>
                <a:srgbClr val="0000FF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3742E8-3B92-406A-B86E-45D6CA06986F}"/>
              </a:ext>
            </a:extLst>
          </p:cNvPr>
          <p:cNvSpPr/>
          <p:nvPr/>
        </p:nvSpPr>
        <p:spPr>
          <a:xfrm>
            <a:off x="1173760" y="3162130"/>
            <a:ext cx="85033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highlight>
                  <a:srgbClr val="0000FF"/>
                </a:highlight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Human </a:t>
            </a:r>
            <a:r>
              <a:rPr lang="en-US" altLang="ko-KR" sz="6600" b="1" dirty="0">
                <a:solidFill>
                  <a:schemeClr val="bg1"/>
                </a:solidFill>
                <a:highlight>
                  <a:srgbClr val="0000FF"/>
                </a:highlight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forgetting</a:t>
            </a:r>
            <a:endParaRPr lang="ko-KR" altLang="en-US" sz="6600" b="1" dirty="0">
              <a:solidFill>
                <a:schemeClr val="bg1"/>
              </a:solidFill>
              <a:highlight>
                <a:srgbClr val="0000FF"/>
              </a:highlight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6EBE73-4DD2-4F1B-A6B1-0A1FDDF51666}"/>
              </a:ext>
            </a:extLst>
          </p:cNvPr>
          <p:cNvSpPr/>
          <p:nvPr/>
        </p:nvSpPr>
        <p:spPr>
          <a:xfrm>
            <a:off x="1106647" y="5187631"/>
            <a:ext cx="10515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highlight>
                  <a:srgbClr val="0000FF"/>
                </a:highlight>
              </a:rPr>
              <a:t>Nonverbal communication</a:t>
            </a:r>
            <a:endParaRPr lang="ko-KR" altLang="en-US" sz="66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2520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331C87C-B74A-49A5-9862-E5403D394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19" y="691411"/>
            <a:ext cx="4325933" cy="547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8E4D1C4-8942-475A-ACE8-D24DEF17036D}"/>
              </a:ext>
            </a:extLst>
          </p:cNvPr>
          <p:cNvSpPr/>
          <p:nvPr/>
        </p:nvSpPr>
        <p:spPr>
          <a:xfrm>
            <a:off x="7494876" y="6291743"/>
            <a:ext cx="1450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Söhne"/>
              </a:rPr>
              <a:t>Yayoi Kusama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CA17BC-328F-4DAF-AF1B-7FAF779B63D8}"/>
              </a:ext>
            </a:extLst>
          </p:cNvPr>
          <p:cNvSpPr/>
          <p:nvPr/>
        </p:nvSpPr>
        <p:spPr>
          <a:xfrm>
            <a:off x="2234767" y="6233023"/>
            <a:ext cx="131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Söhne"/>
              </a:rPr>
              <a:t>Whanki</a:t>
            </a:r>
            <a:r>
              <a:rPr lang="en-US" altLang="ko-KR" dirty="0">
                <a:solidFill>
                  <a:schemeClr val="accent1"/>
                </a:solidFill>
                <a:latin typeface="Söhne"/>
              </a:rPr>
              <a:t> Kim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5712CBA-2C51-4BB8-A79D-C7326ECBA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65" y="691411"/>
            <a:ext cx="10310929" cy="535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61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6B248-0092-41B9-B53E-7829EE3C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7316B-DE68-4CDD-950B-E8A9D71CF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F29F76-4600-43AD-AA48-CAD3EDCE7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64609"/>
            <a:ext cx="11061700" cy="66148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E3B8BC1-6270-4F1C-8F5E-4CE245E68679}"/>
              </a:ext>
            </a:extLst>
          </p:cNvPr>
          <p:cNvSpPr/>
          <p:nvPr/>
        </p:nvSpPr>
        <p:spPr>
          <a:xfrm>
            <a:off x="2590800" y="6123543"/>
            <a:ext cx="885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https://contents.premium.naver.com/chatgpt/buff/contents/230622235641423mo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78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568</Words>
  <Application>Microsoft Office PowerPoint</Application>
  <PresentationFormat>와이드스크린</PresentationFormat>
  <Paragraphs>79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Malgun Gothic Semilight</vt:lpstr>
      <vt:lpstr>Nanum Gothic</vt:lpstr>
      <vt:lpstr>Söhne</vt:lpstr>
      <vt:lpstr>맑은 고딕</vt:lpstr>
      <vt:lpstr>Arial</vt:lpstr>
      <vt:lpstr>Office 테마</vt:lpstr>
      <vt:lpstr>PowerPoint 프레젠테이션</vt:lpstr>
      <vt:lpstr>Limitations of ChatGPT </vt:lpstr>
      <vt:lpstr>Leonhard Euler  Introductio in Analysin Infinitorum. 1748 </vt:lpstr>
      <vt:lpstr>Function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chat GPT</vt:lpstr>
      <vt:lpstr>NVIDIA의 과학시간 - GPU와 CPU의 차이 Https://www.youtube.com/watch?v=1BAZf3PsjWA  </vt:lpstr>
      <vt:lpstr>CPU  vs GPU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Koh Jae Joon</dc:creator>
  <cp:lastModifiedBy>Koh Jae Joon</cp:lastModifiedBy>
  <cp:revision>3</cp:revision>
  <dcterms:created xsi:type="dcterms:W3CDTF">2023-07-15T01:04:21Z</dcterms:created>
  <dcterms:modified xsi:type="dcterms:W3CDTF">2023-07-16T00:12:47Z</dcterms:modified>
</cp:coreProperties>
</file>