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63" r:id="rId4"/>
    <p:sldId id="3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ae Joon" initials="KJJ" lastIdx="2" clrIdx="0">
    <p:extLst>
      <p:ext uri="{19B8F6BF-5375-455C-9EA6-DF929625EA0E}">
        <p15:presenceInfo xmlns:p15="http://schemas.microsoft.com/office/powerpoint/2012/main" userId="cb5e027006df23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DC58A-8098-4D69-8017-DB872D30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D8957-7C00-4E77-9E87-E9FF2B35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6DA90-6E0A-4316-A456-A42C3989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FD230-C480-4C39-85D4-4078C5B9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568A5-63D1-4D7E-BD62-81CB46F7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B33B-11F7-40FA-912C-3AFB995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AE0D6-154A-4509-9297-5415AF64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ABFB-78E4-400A-A4AF-A1AC223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86C35-F170-4C2D-A34E-CEF5F6F2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9CC23-4055-479B-B3F2-B3C7F10F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5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E063D-BDB5-4FD0-8E44-8A1E1C215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4D55B-B919-4FC6-9340-8DCC19CF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9DF9-BA71-4DF9-89AB-8393FB51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0653D-6641-4A18-BF7A-BF3ACAC1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196C6-B9BC-4C52-967A-3674C7A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C1A9-6C07-4D1D-B10C-066EE7AD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6E45E-55CB-46A4-9C1D-852769FE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395ED-2E31-4804-8F63-DED3F22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3AC46-A502-4D8B-9302-5BC85C65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40783-163F-4F3A-B520-623BD27F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2F2-78BD-4251-845E-D688958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63686-5FA8-4557-BCD9-287B56436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57293-CADC-4697-B5F6-CC4AB736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618D-78E9-49DC-8A43-36737D52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50A8F-BF18-4BB5-A2FC-955BAD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2458-D84C-4F24-A75C-4152F28C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0E1F6-5D62-4D9C-BBA3-282FC4D23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0EF69-A650-447E-881F-D9763618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B7E8B-D5FF-46A3-9043-9966AB9C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8766-D4B2-409D-9C41-4B3670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ADAD2-F0A4-449B-99E1-76B26C78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3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804D-07ED-45A6-A6D4-3FBD2335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6C416-1B31-4E08-8EF1-5821DBEF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692BA-30FD-4032-9A22-612132C7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0D470-76C5-4971-914A-950E83C3B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FC106-B5EC-4618-ADFE-C3F1EBA7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3908A-2A40-402E-A532-15477FF1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2BC352-4D89-41C7-8CD1-6BC4A75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37359D-7DB3-4D7E-B123-A5536BD5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08EB5-6A3C-42CD-BA68-DC695882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D59C67-9195-4A0F-9F7A-866925F1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9DA246-7D32-43F4-AE90-C7CA66D0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2DECB-5795-400E-B19C-9604630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C77B3-14CE-4D65-A809-0A243D79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7CBDC-7184-40EE-963C-E23F92E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4227-0BDD-4E53-983C-FBA4B65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7B639-B2AB-4ACF-A1DE-9C9CDC7D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AD6FA-C1BD-4043-A900-F6B415E5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F2146-014A-4B93-A109-8E14B8F7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0776B-1C40-4A4F-B3F0-DD8D1B21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FC6D8-6CA5-4356-BC66-AE9BDA01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46A64-1EA4-46D9-85A4-D7D51DAB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D8FB4-23ED-4913-94BA-CE2FBEC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D478A-4C11-4BCF-98FE-60BFD045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E3671-C2D6-4625-BFF2-24E032C8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E4C94-ECC6-4576-B9B3-DBD539A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9DED-942A-4165-8082-DE03861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DB8AB-F169-4FD0-90A3-BAAFF96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5853B-7A65-4275-B84C-5568503D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91EE7-BF95-4BF8-ADE6-2817D5D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D67AC-AECF-4875-A9F7-F24EC5129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9E1C-4929-4D74-917C-88CF2680D5E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EC995-F77F-48A4-8407-4B210F748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5DC10-32A0-43E5-90FD-7A9893F9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9E2E18-F8F2-4FCE-AD3E-B1A3CBB33C51}"/>
              </a:ext>
            </a:extLst>
          </p:cNvPr>
          <p:cNvSpPr/>
          <p:nvPr/>
        </p:nvSpPr>
        <p:spPr>
          <a:xfrm>
            <a:off x="1068199" y="37348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Lee Sedol: 3,778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Ke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Jie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3,766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AlphaGo: 3,900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AlphaZero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4,823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0423A4-04E4-40A9-BC13-29D317B9F091}"/>
              </a:ext>
            </a:extLst>
          </p:cNvPr>
          <p:cNvSpPr/>
          <p:nvPr/>
        </p:nvSpPr>
        <p:spPr>
          <a:xfrm>
            <a:off x="1068199" y="1606713"/>
            <a:ext cx="10609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F1F1F"/>
                </a:solidFill>
                <a:latin typeface="Google Sans"/>
              </a:rPr>
              <a:t>It is a numerical rating system that was originally invented by Arpad Elo, a Hungarian-American physics professor and chess player.</a:t>
            </a:r>
          </a:p>
          <a:p>
            <a:r>
              <a:rPr lang="en-US" altLang="ko-KR" dirty="0">
                <a:solidFill>
                  <a:srgbClr val="1F1F1F"/>
                </a:solidFill>
                <a:latin typeface="Google Sans"/>
              </a:rPr>
              <a:t>The Elo rating system is based on the idea that a player's rating should reflect their probability of winning against another player. The higher a player's rating, the more likely they are to win against a lower-rated player.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B3E2E-654D-4547-9978-2D0C5F6492CB}"/>
              </a:ext>
            </a:extLst>
          </p:cNvPr>
          <p:cNvSpPr/>
          <p:nvPr/>
        </p:nvSpPr>
        <p:spPr>
          <a:xfrm>
            <a:off x="4545126" y="678908"/>
            <a:ext cx="3101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1F1F1F"/>
                </a:solidFill>
                <a:latin typeface="Google Sans"/>
              </a:rPr>
              <a:t>Elo rating system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49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ymmetric tree growth">
            <a:extLst>
              <a:ext uri="{FF2B5EF4-FFF2-40B4-BE49-F238E27FC236}">
                <a16:creationId xmlns:a16="http://schemas.microsoft.com/office/drawing/2014/main" id="{19336E14-E271-483A-B52A-F2BD0E7C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4" y="2640724"/>
            <a:ext cx="5812586" cy="40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3703FCC-F15E-40B4-BB55-92C9B78E4B1C}"/>
              </a:ext>
            </a:extLst>
          </p:cNvPr>
          <p:cNvSpPr/>
          <p:nvPr/>
        </p:nvSpPr>
        <p:spPr>
          <a:xfrm>
            <a:off x="451944" y="1625062"/>
            <a:ext cx="10951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a probabilistic algorithm for searching through a game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Go, chess, and shogi.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main steps: selection, expansion, simulation, and backpropagation.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a powerful tool for searching through game trees.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EBD5E-F4FC-4104-8592-A727DE47F06A}"/>
              </a:ext>
            </a:extLst>
          </p:cNvPr>
          <p:cNvSpPr/>
          <p:nvPr/>
        </p:nvSpPr>
        <p:spPr>
          <a:xfrm>
            <a:off x="3412760" y="532456"/>
            <a:ext cx="561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1F1F1F"/>
                </a:solidFill>
                <a:latin typeface="Google Sans"/>
              </a:rPr>
              <a:t>Monte Carlo tree search (MCTS) 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D9E82-F099-49A6-B26E-1A78B23F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6" y="2825391"/>
            <a:ext cx="5754744" cy="41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6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693445-9C95-4EFC-8C86-34EA35A3E618}"/>
              </a:ext>
            </a:extLst>
          </p:cNvPr>
          <p:cNvCxnSpPr>
            <a:cxnSpLocks/>
          </p:cNvCxnSpPr>
          <p:nvPr/>
        </p:nvCxnSpPr>
        <p:spPr>
          <a:xfrm>
            <a:off x="270588" y="130629"/>
            <a:ext cx="11644604" cy="659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CF0058-CEF2-41C7-9AB0-784116DEE949}"/>
              </a:ext>
            </a:extLst>
          </p:cNvPr>
          <p:cNvSpPr/>
          <p:nvPr/>
        </p:nvSpPr>
        <p:spPr>
          <a:xfrm>
            <a:off x="167952" y="130629"/>
            <a:ext cx="1404885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Perceptron  1957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866D73-900D-4050-9624-2B7DB79E396A}"/>
              </a:ext>
            </a:extLst>
          </p:cNvPr>
          <p:cNvSpPr/>
          <p:nvPr/>
        </p:nvSpPr>
        <p:spPr>
          <a:xfrm>
            <a:off x="6195526" y="137981"/>
            <a:ext cx="2412674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 err="1"/>
              <a:t>Multiple</a:t>
            </a:r>
            <a:r>
              <a:rPr lang="ko-KR" altLang="ko-KR" sz="900" dirty="0"/>
              <a:t> </a:t>
            </a:r>
            <a:r>
              <a:rPr lang="ko-KR" altLang="ko-KR" sz="900" dirty="0" err="1"/>
              <a:t>layer</a:t>
            </a:r>
            <a:r>
              <a:rPr lang="ko-KR" altLang="ko-KR" sz="900" dirty="0"/>
              <a:t> </a:t>
            </a:r>
            <a:r>
              <a:rPr lang="ko-KR" altLang="ko-KR" sz="900" dirty="0" err="1"/>
              <a:t>neural</a:t>
            </a:r>
            <a:r>
              <a:rPr lang="ko-KR" altLang="ko-KR" sz="900" dirty="0"/>
              <a:t> </a:t>
            </a:r>
            <a:r>
              <a:rPr lang="ko-KR" altLang="ko-KR" sz="900" dirty="0" err="1"/>
              <a:t>networks</a:t>
            </a:r>
            <a:r>
              <a:rPr lang="en-US" altLang="ko-KR" sz="900" dirty="0"/>
              <a:t>  1969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9548B8-55BF-4B99-B7B8-1D4FEAA3F093}"/>
              </a:ext>
            </a:extLst>
          </p:cNvPr>
          <p:cNvSpPr/>
          <p:nvPr/>
        </p:nvSpPr>
        <p:spPr>
          <a:xfrm>
            <a:off x="167952" y="648950"/>
            <a:ext cx="28085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Learning  2006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321584-6BD0-48C2-A933-6433C1D478E3}"/>
              </a:ext>
            </a:extLst>
          </p:cNvPr>
          <p:cNvSpPr/>
          <p:nvPr/>
        </p:nvSpPr>
        <p:spPr>
          <a:xfrm>
            <a:off x="3052805" y="2477490"/>
            <a:ext cx="24695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 Law  2019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6AEFF7-D8EB-4B52-A6E7-91647C652584}"/>
              </a:ext>
            </a:extLst>
          </p:cNvPr>
          <p:cNvSpPr/>
          <p:nvPr/>
        </p:nvSpPr>
        <p:spPr>
          <a:xfrm>
            <a:off x="2450440" y="1933891"/>
            <a:ext cx="24695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 2018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8784C-315D-4020-9C59-7D7E09F187E9}"/>
              </a:ext>
            </a:extLst>
          </p:cNvPr>
          <p:cNvSpPr/>
          <p:nvPr/>
        </p:nvSpPr>
        <p:spPr>
          <a:xfrm>
            <a:off x="5059058" y="3659965"/>
            <a:ext cx="282406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chatGPT</a:t>
            </a:r>
            <a:r>
              <a:rPr lang="en-US" altLang="ko-KR" dirty="0"/>
              <a:t> 3.0  2020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03358-B393-4A12-B1D0-C2349045A49E}"/>
              </a:ext>
            </a:extLst>
          </p:cNvPr>
          <p:cNvSpPr/>
          <p:nvPr/>
        </p:nvSpPr>
        <p:spPr>
          <a:xfrm>
            <a:off x="8714622" y="5525871"/>
            <a:ext cx="282406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chatGPT</a:t>
            </a:r>
            <a:r>
              <a:rPr lang="en-US" altLang="ko-KR" dirty="0"/>
              <a:t> 3.5  2022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587988-33D8-418E-A084-DF604B180D9F}"/>
              </a:ext>
            </a:extLst>
          </p:cNvPr>
          <p:cNvSpPr/>
          <p:nvPr/>
        </p:nvSpPr>
        <p:spPr>
          <a:xfrm>
            <a:off x="9091127" y="6043440"/>
            <a:ext cx="282406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chatGPT</a:t>
            </a:r>
            <a:r>
              <a:rPr lang="en-US" altLang="ko-KR" dirty="0"/>
              <a:t> 4  2023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2F45D-3011-4D7E-8E2E-69F22BC3D7C5}"/>
              </a:ext>
            </a:extLst>
          </p:cNvPr>
          <p:cNvSpPr/>
          <p:nvPr/>
        </p:nvSpPr>
        <p:spPr>
          <a:xfrm>
            <a:off x="4916751" y="1831132"/>
            <a:ext cx="784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1F1F1F"/>
                </a:solidFill>
                <a:latin typeface="Google Sans"/>
              </a:rPr>
              <a:t>Attension</a:t>
            </a:r>
            <a:endParaRPr lang="en-US" altLang="ko-KR" sz="1200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52D06C-4873-465D-8993-082D5E6659CB}"/>
              </a:ext>
            </a:extLst>
          </p:cNvPr>
          <p:cNvSpPr/>
          <p:nvPr/>
        </p:nvSpPr>
        <p:spPr>
          <a:xfrm>
            <a:off x="5827201" y="2947764"/>
            <a:ext cx="293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ko-KR" sz="1200" dirty="0" err="1"/>
              <a:t>generate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more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creative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text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formats</a:t>
            </a:r>
            <a:endParaRPr lang="en-US" altLang="ko-KR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more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accurately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F845E5-F772-4F9B-841F-0636D6A33D63}"/>
              </a:ext>
            </a:extLst>
          </p:cNvPr>
          <p:cNvSpPr/>
          <p:nvPr/>
        </p:nvSpPr>
        <p:spPr>
          <a:xfrm>
            <a:off x="8861858" y="125997"/>
            <a:ext cx="1649548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 err="1">
                <a:ea typeface="Arial" panose="020B0604020202020204" pitchFamily="34" charset="0"/>
              </a:rPr>
              <a:t>Backpropagation</a:t>
            </a:r>
            <a:r>
              <a:rPr lang="en-US" altLang="ko-KR" sz="900" dirty="0">
                <a:ea typeface="Arial" panose="020B0604020202020204" pitchFamily="34" charset="0"/>
              </a:rPr>
              <a:t> </a:t>
            </a:r>
            <a:r>
              <a:rPr lang="ko-KR" altLang="en-US" sz="900" dirty="0"/>
              <a:t> </a:t>
            </a:r>
            <a:r>
              <a:rPr lang="en-US" altLang="ko-KR" sz="900" dirty="0"/>
              <a:t>1974</a:t>
            </a:r>
            <a:endParaRPr lang="ko-KR" altLang="en-US" sz="9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D1677AC-6CCB-4D8D-9F4C-D10FF419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91349"/>
              </p:ext>
            </p:extLst>
          </p:nvPr>
        </p:nvGraphicFramePr>
        <p:xfrm>
          <a:off x="576995" y="4476375"/>
          <a:ext cx="7216377" cy="1916036"/>
        </p:xfrm>
        <a:graphic>
          <a:graphicData uri="http://schemas.openxmlformats.org/drawingml/2006/table">
            <a:tbl>
              <a:tblPr/>
              <a:tblGrid>
                <a:gridCol w="2135456">
                  <a:extLst>
                    <a:ext uri="{9D8B030D-6E8A-4147-A177-3AD203B41FA5}">
                      <a16:colId xmlns:a16="http://schemas.microsoft.com/office/drawing/2014/main" val="3988967132"/>
                    </a:ext>
                  </a:extLst>
                </a:gridCol>
                <a:gridCol w="1731063">
                  <a:extLst>
                    <a:ext uri="{9D8B030D-6E8A-4147-A177-3AD203B41FA5}">
                      <a16:colId xmlns:a16="http://schemas.microsoft.com/office/drawing/2014/main" val="2966344843"/>
                    </a:ext>
                  </a:extLst>
                </a:gridCol>
                <a:gridCol w="1731063">
                  <a:extLst>
                    <a:ext uri="{9D8B030D-6E8A-4147-A177-3AD203B41FA5}">
                      <a16:colId xmlns:a16="http://schemas.microsoft.com/office/drawing/2014/main" val="772031227"/>
                    </a:ext>
                  </a:extLst>
                </a:gridCol>
                <a:gridCol w="1618795">
                  <a:extLst>
                    <a:ext uri="{9D8B030D-6E8A-4147-A177-3AD203B41FA5}">
                      <a16:colId xmlns:a16="http://schemas.microsoft.com/office/drawing/2014/main" val="3779165448"/>
                    </a:ext>
                  </a:extLst>
                </a:gridCol>
              </a:tblGrid>
              <a:tr h="3674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Feature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ChatGPT3.0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ChatGPT3.5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ChatGPT4.0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5948"/>
                  </a:ext>
                </a:extLst>
              </a:tr>
              <a:tr h="3674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4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4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4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4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62308"/>
                  </a:ext>
                </a:extLst>
              </a:tr>
              <a:tr h="3674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Number</a:t>
                      </a:r>
                      <a:r>
                        <a:rPr lang="ko-KR" sz="14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 of </a:t>
                      </a:r>
                      <a:r>
                        <a:rPr lang="ko-KR" sz="1400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parameters</a:t>
                      </a:r>
                      <a:endParaRPr lang="ko-KR" sz="14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137M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150M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1.75B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02274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600" b="1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Training</a:t>
                      </a:r>
                      <a:r>
                        <a:rPr lang="ko-KR" sz="1600" b="1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 </a:t>
                      </a:r>
                      <a:r>
                        <a:rPr lang="ko-KR" sz="1600" b="1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data</a:t>
                      </a:r>
                      <a:endParaRPr lang="ko-KR" sz="1600" b="1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800" b="1" dirty="0">
                          <a:solidFill>
                            <a:srgbClr val="1F1F1F"/>
                          </a:solidFill>
                          <a:effectLst/>
                          <a:highlight>
                            <a:srgbClr val="FFFF00"/>
                          </a:highlight>
                          <a:ea typeface="Google Sans"/>
                        </a:rPr>
                        <a:t>1.56B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800" b="1" dirty="0">
                          <a:solidFill>
                            <a:srgbClr val="1F1F1F"/>
                          </a:solidFill>
                          <a:effectLst/>
                          <a:highlight>
                            <a:srgbClr val="FFFF00"/>
                          </a:highlight>
                          <a:ea typeface="Google Sans"/>
                        </a:rPr>
                        <a:t>2B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800" b="1" dirty="0">
                          <a:solidFill>
                            <a:srgbClr val="1F1F1F"/>
                          </a:solidFill>
                          <a:effectLst/>
                          <a:highlight>
                            <a:srgbClr val="FFFF00"/>
                          </a:highlight>
                          <a:ea typeface="Google Sans"/>
                        </a:rPr>
                        <a:t>600B </a:t>
                      </a:r>
                      <a:r>
                        <a:rPr lang="ko-KR" sz="1800" b="1" dirty="0" err="1">
                          <a:solidFill>
                            <a:srgbClr val="1F1F1F"/>
                          </a:solidFill>
                          <a:effectLst/>
                          <a:highlight>
                            <a:srgbClr val="FFFF00"/>
                          </a:highlight>
                          <a:ea typeface="Google Sans"/>
                        </a:rPr>
                        <a:t>tokens</a:t>
                      </a:r>
                      <a:endParaRPr lang="ko-KR" sz="1800" b="1" dirty="0">
                        <a:solidFill>
                          <a:srgbClr val="1F1F1F"/>
                        </a:solidFill>
                        <a:effectLst/>
                        <a:highlight>
                          <a:srgbClr val="FFFF00"/>
                        </a:highlight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42789"/>
                  </a:ext>
                </a:extLst>
              </a:tr>
              <a:tr h="3674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Scaling</a:t>
                      </a:r>
                      <a:r>
                        <a:rPr lang="ko-KR" sz="14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 </a:t>
                      </a:r>
                      <a:r>
                        <a:rPr lang="ko-KR" sz="1400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laws</a:t>
                      </a:r>
                      <a:endParaRPr lang="ko-KR" sz="14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Linear</a:t>
                      </a:r>
                      <a:endParaRPr lang="ko-KR" sz="14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Sublinear</a:t>
                      </a:r>
                      <a:endParaRPr lang="ko-KR" sz="14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Superlinear</a:t>
                      </a:r>
                      <a:endParaRPr lang="ko-KR" sz="14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596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F34038-1077-4B17-898D-40A030BDE845}"/>
              </a:ext>
            </a:extLst>
          </p:cNvPr>
          <p:cNvSpPr/>
          <p:nvPr/>
        </p:nvSpPr>
        <p:spPr>
          <a:xfrm>
            <a:off x="3032159" y="1129048"/>
            <a:ext cx="20072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</a:p>
          <a:p>
            <a:r>
              <a:rPr lang="en-US" altLang="ko-KR" sz="1200" dirty="0"/>
              <a:t>AlphaGo 2016</a:t>
            </a:r>
          </a:p>
          <a:p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4C6A2A-0561-47BA-AE89-71FF519AACDE}"/>
              </a:ext>
            </a:extLst>
          </p:cNvPr>
          <p:cNvSpPr/>
          <p:nvPr/>
        </p:nvSpPr>
        <p:spPr>
          <a:xfrm>
            <a:off x="1763412" y="130629"/>
            <a:ext cx="1878475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 err="1">
                <a:ea typeface="Arial" panose="020B0604020202020204" pitchFamily="34" charset="0"/>
              </a:rPr>
              <a:t>Gradient</a:t>
            </a:r>
            <a:r>
              <a:rPr lang="ko-KR" altLang="ko-KR" sz="900" dirty="0">
                <a:ea typeface="Arial" panose="020B0604020202020204" pitchFamily="34" charset="0"/>
              </a:rPr>
              <a:t> </a:t>
            </a:r>
            <a:r>
              <a:rPr lang="ko-KR" altLang="ko-KR" sz="900" dirty="0" err="1">
                <a:ea typeface="Arial" panose="020B0604020202020204" pitchFamily="34" charset="0"/>
              </a:rPr>
              <a:t>Descent</a:t>
            </a:r>
            <a:r>
              <a:rPr lang="en-US" altLang="ko-KR" sz="900" dirty="0">
                <a:ea typeface="Arial" panose="020B0604020202020204" pitchFamily="34" charset="0"/>
              </a:rPr>
              <a:t>  </a:t>
            </a:r>
            <a:r>
              <a:rPr lang="en-US" altLang="ko-KR" sz="900" dirty="0"/>
              <a:t>1951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D86097-733C-488E-A086-CE09AF260E83}"/>
              </a:ext>
            </a:extLst>
          </p:cNvPr>
          <p:cNvSpPr/>
          <p:nvPr/>
        </p:nvSpPr>
        <p:spPr>
          <a:xfrm>
            <a:off x="3892577" y="130629"/>
            <a:ext cx="2070697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 err="1">
                <a:ea typeface="Arial" panose="020B0604020202020204" pitchFamily="34" charset="0"/>
              </a:rPr>
              <a:t>Logistic</a:t>
            </a:r>
            <a:r>
              <a:rPr lang="ko-KR" altLang="ko-KR" sz="900" dirty="0">
                <a:ea typeface="Arial" panose="020B0604020202020204" pitchFamily="34" charset="0"/>
              </a:rPr>
              <a:t> </a:t>
            </a:r>
            <a:r>
              <a:rPr lang="ko-KR" altLang="ko-KR" sz="900" dirty="0" err="1">
                <a:ea typeface="Arial" panose="020B0604020202020204" pitchFamily="34" charset="0"/>
              </a:rPr>
              <a:t>regression</a:t>
            </a:r>
            <a:r>
              <a:rPr lang="en-US" altLang="ko-KR" sz="900" dirty="0">
                <a:ea typeface="Arial" panose="020B0604020202020204" pitchFamily="34" charset="0"/>
              </a:rPr>
              <a:t> </a:t>
            </a:r>
            <a:r>
              <a:rPr lang="en-US" altLang="ko-KR" sz="900" dirty="0"/>
              <a:t>1958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4829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57856F-C48B-4255-B4DE-BB308FE9A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05263"/>
              </p:ext>
            </p:extLst>
          </p:nvPr>
        </p:nvGraphicFramePr>
        <p:xfrm>
          <a:off x="2818701" y="411061"/>
          <a:ext cx="6358855" cy="5880686"/>
        </p:xfrm>
        <a:graphic>
          <a:graphicData uri="http://schemas.openxmlformats.org/drawingml/2006/table">
            <a:tbl>
              <a:tblPr/>
              <a:tblGrid>
                <a:gridCol w="776970">
                  <a:extLst>
                    <a:ext uri="{9D8B030D-6E8A-4147-A177-3AD203B41FA5}">
                      <a16:colId xmlns:a16="http://schemas.microsoft.com/office/drawing/2014/main" val="2011376363"/>
                    </a:ext>
                  </a:extLst>
                </a:gridCol>
                <a:gridCol w="2745091">
                  <a:extLst>
                    <a:ext uri="{9D8B030D-6E8A-4147-A177-3AD203B41FA5}">
                      <a16:colId xmlns:a16="http://schemas.microsoft.com/office/drawing/2014/main" val="3588331556"/>
                    </a:ext>
                  </a:extLst>
                </a:gridCol>
                <a:gridCol w="2836794">
                  <a:extLst>
                    <a:ext uri="{9D8B030D-6E8A-4147-A177-3AD203B41FA5}">
                      <a16:colId xmlns:a16="http://schemas.microsoft.com/office/drawing/2014/main" val="3953601672"/>
                    </a:ext>
                  </a:extLst>
                </a:gridCol>
              </a:tblGrid>
              <a:tr h="2712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Year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Algorithm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Description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3230"/>
                  </a:ext>
                </a:extLst>
              </a:tr>
              <a:tr h="79926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1800s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Regression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statistical method that predicts the value of a dependent variable based on the values of one or more independent variables.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84152"/>
                  </a:ext>
                </a:extLst>
              </a:tr>
              <a:tr h="623268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1943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Neural networks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type of machine learning algorithm that is inspired by the structure of the human brain.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500460"/>
                  </a:ext>
                </a:extLst>
              </a:tr>
              <a:tr h="44727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1951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Gradient Descent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method for finding the minimum of a function.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187264"/>
                  </a:ext>
                </a:extLst>
              </a:tr>
              <a:tr h="623268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1957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Perceptron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simple machine learning algorithm that can be used to classify binary data.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081057"/>
                  </a:ext>
                </a:extLst>
              </a:tr>
              <a:tr h="97526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1958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Logistic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regression</a:t>
                      </a:r>
                      <a:endParaRPr lang="ko-KR" sz="900" dirty="0">
                        <a:effectLst/>
                        <a:ea typeface="Arial" panose="020B0604020202020204" pitchFamily="34" charset="0"/>
                      </a:endParaRP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statistical method that predicts the probability of a binary outcome based on the values of one or more independent variables.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86875"/>
                  </a:ext>
                </a:extLst>
              </a:tr>
              <a:tr h="799264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1963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ADALINE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type of perceptron that uses a differentiable activation function, making it more adaptable to different types of data.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47211"/>
                  </a:ext>
                </a:extLst>
              </a:tr>
              <a:tr h="44727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1969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Multiple layer neural networks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type of neural network that has more than one layer of neurons.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18904"/>
                  </a:ext>
                </a:extLst>
              </a:tr>
              <a:tr h="44727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1974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Backpropagation</a:t>
                      </a:r>
                      <a:endParaRPr lang="ko-KR" sz="900" dirty="0">
                        <a:effectLst/>
                        <a:ea typeface="Arial" panose="020B0604020202020204" pitchFamily="34" charset="0"/>
                      </a:endParaRP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method for training neural networks.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077884"/>
                  </a:ext>
                </a:extLst>
              </a:tr>
              <a:tr h="44727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2006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Deep learning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A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type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of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machine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learning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that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uses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deep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neural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networks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8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3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365</Words>
  <Application>Microsoft Office PowerPoint</Application>
  <PresentationFormat>와이드스크린</PresentationFormat>
  <Paragraphs>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Google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34</cp:revision>
  <dcterms:created xsi:type="dcterms:W3CDTF">2023-06-26T02:57:47Z</dcterms:created>
  <dcterms:modified xsi:type="dcterms:W3CDTF">2023-07-24T03:36:28Z</dcterms:modified>
</cp:coreProperties>
</file>