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56" r:id="rId3"/>
    <p:sldId id="263" r:id="rId4"/>
    <p:sldId id="264" r:id="rId5"/>
    <p:sldId id="291" r:id="rId6"/>
    <p:sldId id="265" r:id="rId7"/>
    <p:sldId id="266" r:id="rId8"/>
    <p:sldId id="271" r:id="rId9"/>
    <p:sldId id="267" r:id="rId10"/>
    <p:sldId id="292" r:id="rId11"/>
    <p:sldId id="293" r:id="rId12"/>
    <p:sldId id="259" r:id="rId13"/>
    <p:sldId id="303" r:id="rId14"/>
    <p:sldId id="305" r:id="rId15"/>
    <p:sldId id="294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E60FD6-1AC2-4931-AC21-E2980E09BD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BE88A5A-A4C9-46A7-A1A4-65D71233D3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7D7BF4-FFF3-4FB2-84A1-8442F632F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44D94-29D2-4EC1-ABF8-192A09BF663F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79093B-C962-4567-B0D9-CC766642B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CEEBE8-03E5-4F19-A6FD-E60515364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2E805-680E-4190-BC8B-066B934FC9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287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19B38B-2CBF-48A8-8436-732096074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CF84C27-6DD2-4406-B12C-F44D3471D4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F306BE-81BC-485B-A99B-9EF59A632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44D94-29D2-4EC1-ABF8-192A09BF663F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BB9A71-A76D-4212-9E90-DC5474D58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D56909-2911-45FF-BDDC-D1C4129E0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2E805-680E-4190-BC8B-066B934FC9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420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A934D4C-31BB-4D43-9A5C-5A12744EAC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571DFBB-EB1D-495C-9E74-BDD9BED8B3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119C5A-E66B-4420-8408-3DA985F29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44D94-29D2-4EC1-ABF8-192A09BF663F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05A7A9-65A5-4726-93A5-9EA20BB0A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25331C-8E68-44F4-B6CF-5CD2DF9B5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2E805-680E-4190-BC8B-066B934FC9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290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711A1B-F400-4A6E-8924-D625BA88D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B93CDB-3403-4DB2-903C-02D188FDF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926E2B-065E-42F0-BC41-9716ADF1E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44D94-29D2-4EC1-ABF8-192A09BF663F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9F4367-B3F0-4A3C-988D-3F58B19D6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304B04-1D24-4485-B599-48FD9F3CB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2E805-680E-4190-BC8B-066B934FC9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0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29392F-8826-44EC-A823-E64E97489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536D85-A399-4AF4-9157-B08BC4F610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DFAE44-2D1B-442F-B806-2C111F5E2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44D94-29D2-4EC1-ABF8-192A09BF663F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B0D2AE-BE78-4556-B443-055BFD379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D17B74-5104-4235-BE10-3168933FD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2E805-680E-4190-BC8B-066B934FC9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963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C3B444-7637-4C15-9A3A-43B392059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200388-0BA0-4BE1-AD9D-24B21F293D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8F67E4-1643-4719-9209-54F5BF94EA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CEE349-D186-4382-B1B6-E1DA93B37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44D94-29D2-4EC1-ABF8-192A09BF663F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737BF0-AA00-4539-BA35-900BDD227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8E7A11-E669-4AB5-801A-7BBA78B87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2E805-680E-4190-BC8B-066B934FC9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146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4D59F5-00A4-4916-A684-9E99204AE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2C7DED-EBBD-4CC4-95A3-1B76E822B4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B2C74A9-D4D7-4AA5-9DF1-4F0D5FB575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8AB90FB-7C21-41C1-939C-4E31386E8B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8130ED6-9675-463C-80A9-2CE8344A32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753E518-1459-4438-A7AC-196292D4F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44D94-29D2-4EC1-ABF8-192A09BF663F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47775F8-44AF-4164-AFF5-C0C463C8C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E052DD5-22A9-4F09-B683-83554D3C0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2E805-680E-4190-BC8B-066B934FC9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8964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C0D181-BA94-4546-88FA-7B4FCBABC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6558572-7DFA-4A99-987B-05C330BBE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44D94-29D2-4EC1-ABF8-192A09BF663F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D95F66D-B094-49C1-88B8-1F0823AA7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EE1F88B-287C-4E64-B9C1-4ADCF8088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2E805-680E-4190-BC8B-066B934FC9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176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8D57FD9-D8CE-405E-A1CF-1448B1507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44D94-29D2-4EC1-ABF8-192A09BF663F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28194D0-867B-499D-BCFB-8B426BC6C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CF70BA-3590-4A6B-AAD0-55354538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2E805-680E-4190-BC8B-066B934FC9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511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A81BF3-3F57-4AFC-AA36-C93677DC3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09BCE0-102B-4D66-9592-81CC7E6D87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EA45BC-9C8F-41BD-8243-6CDC736BAE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1BA517-16E3-49A2-8E1F-FCDEB8A63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44D94-29D2-4EC1-ABF8-192A09BF663F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C9ACC5-E87D-4E77-962C-77764F862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CF83D3-2623-44A1-8F9A-A8FD74015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2E805-680E-4190-BC8B-066B934FC9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1225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58A9F6-E979-4D4D-9EA7-146E707D8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B1EB827-738F-48CF-86D7-CEB7948CB2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BA63160-6F4A-4981-B19B-0FDBA445AE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19B7BF-9563-4668-917E-9366CD61C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44D94-29D2-4EC1-ABF8-192A09BF663F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D1574F-894C-4DD3-94C5-9DFE462A7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C2A5C0-EB46-4E37-908F-D50485BF8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2E805-680E-4190-BC8B-066B934FC9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764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CADAEB9-2432-4DF6-B98E-BF0E4F1E5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C50864-9C51-4173-AC1D-F4D77D45E2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B020C4-CC73-4B2D-B617-833B261413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44D94-29D2-4EC1-ABF8-192A09BF663F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540953-4A19-4AF4-9CEA-A2BB74CF89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5DADAA-B69C-4A0C-B76A-949D02CF44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2E805-680E-4190-BC8B-066B934FC9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589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rowdspring.com/blog/apple-logo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ogic" TargetMode="External"/><Relationship Id="rId2" Type="http://schemas.openxmlformats.org/officeDocument/2006/relationships/hyperlink" Target="https://en.wikipedia.org/wiki/Computer_scientist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eg"/><Relationship Id="rId5" Type="http://schemas.openxmlformats.org/officeDocument/2006/relationships/hyperlink" Target="https://en.wikipedia.org/wiki/Mathematical_and_theoretical_biology" TargetMode="External"/><Relationship Id="rId4" Type="http://schemas.openxmlformats.org/officeDocument/2006/relationships/hyperlink" Target="https://en.wikipedia.org/wiki/Cryptanalysis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hilpapers.org/s/Alan%20M.%20Turing" TargetMode="External"/><Relationship Id="rId2" Type="http://schemas.openxmlformats.org/officeDocument/2006/relationships/hyperlink" Target="https://philpapers.org/go.pl?id=TURCMA&amp;proxyId=&amp;u=http%3A%2F%2Flia.deis.unibo.it%2Fcorsi%2F2005-2006%2FSID-LS-CE%2Fdownloads%2Fturing-article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hilpapers.org/rec/TURCMA" TargetMode="External"/><Relationship Id="rId5" Type="http://schemas.openxmlformats.org/officeDocument/2006/relationships/image" Target="../media/image4.png"/><Relationship Id="rId4" Type="http://schemas.openxmlformats.org/officeDocument/2006/relationships/hyperlink" Target="https://philpapers.org/asearch.pl?pub=682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chat.openai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817FF1-2964-46FB-B1BC-6F5B9675C7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chat GPT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1516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194A45-9EC9-4DBE-9EB4-596828008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Dartmouth Conference 1956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55819A-CC0E-42A8-B9F8-2C7DA6133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232" y="6594655"/>
            <a:ext cx="10515600" cy="205369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sz="1000" dirty="0"/>
              <a:t>This week in The History of AI at AIWS.net – the Dartmouth Conference began on 18 June 1956. This gathering would run through the entire summer at Dartmouth College in Hanover, New Hampshire.</a:t>
            </a:r>
            <a:endParaRPr lang="ko-KR" altLang="en-US" sz="1000" dirty="0"/>
          </a:p>
        </p:txBody>
      </p:sp>
      <p:pic>
        <p:nvPicPr>
          <p:cNvPr id="2054" name="Picture 6" descr="This week in The History of AI at AIWS.net – the Dartmouth Conference began  on 18 June 1956 | AIWS.net">
            <a:extLst>
              <a:ext uri="{FF2B5EF4-FFF2-40B4-BE49-F238E27FC236}">
                <a16:creationId xmlns:a16="http://schemas.microsoft.com/office/drawing/2014/main" id="{36E80636-AEB6-43B8-9C2F-744DF029BF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603" y="1865458"/>
            <a:ext cx="6808447" cy="4554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4681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F21329-760E-487D-A46C-7311522A5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 err="1"/>
              <a:t>AlphaGo</a:t>
            </a:r>
            <a:r>
              <a:rPr lang="ko-KR" altLang="ko-KR" dirty="0"/>
              <a:t> </a:t>
            </a:r>
            <a:r>
              <a:rPr lang="ko-KR" altLang="ko-KR" dirty="0" err="1"/>
              <a:t>vs</a:t>
            </a:r>
            <a:r>
              <a:rPr lang="ko-KR" altLang="ko-KR" dirty="0"/>
              <a:t>. Lee </a:t>
            </a:r>
            <a:r>
              <a:rPr lang="ko-KR" altLang="ko-KR" dirty="0" err="1"/>
              <a:t>Sedol</a:t>
            </a:r>
            <a:r>
              <a:rPr lang="ko-KR" altLang="ko-KR" dirty="0"/>
              <a:t> (2016)</a:t>
            </a:r>
            <a:endParaRPr lang="ko-KR" altLang="en-US" dirty="0"/>
          </a:p>
        </p:txBody>
      </p:sp>
      <p:pic>
        <p:nvPicPr>
          <p:cNvPr id="3074" name="Picture 2" descr="The Unstoppable Power of Deep Learning – AlphaGo vs. Lee Sedol Case Study">
            <a:extLst>
              <a:ext uri="{FF2B5EF4-FFF2-40B4-BE49-F238E27FC236}">
                <a16:creationId xmlns:a16="http://schemas.microsoft.com/office/drawing/2014/main" id="{50FD94EF-9C5A-49E1-9DAC-04520EC45B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3401" y="2509935"/>
            <a:ext cx="8938379" cy="3016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3951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D1E7F3-E2D4-4D00-8D5D-F25136C68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6300" y="1825625"/>
            <a:ext cx="4127499" cy="4351338"/>
          </a:xfrm>
        </p:spPr>
        <p:txBody>
          <a:bodyPr/>
          <a:lstStyle/>
          <a:p>
            <a:r>
              <a:rPr lang="en-US" altLang="ko-KR" dirty="0"/>
              <a:t>2015</a:t>
            </a:r>
          </a:p>
          <a:p>
            <a:endParaRPr lang="en-US" altLang="ko-KR" dirty="0"/>
          </a:p>
          <a:p>
            <a:r>
              <a:rPr lang="x-none" altLang="ko-KR" dirty="0"/>
              <a:t>C</a:t>
            </a:r>
            <a:r>
              <a:rPr lang="ko-KR" altLang="ko-KR" dirty="0" err="1"/>
              <a:t>hat</a:t>
            </a:r>
            <a:r>
              <a:rPr lang="ko-KR" altLang="ko-KR" dirty="0"/>
              <a:t> GPT-1 – 2018</a:t>
            </a:r>
          </a:p>
          <a:p>
            <a:r>
              <a:rPr lang="x-none" altLang="ko-KR" dirty="0"/>
              <a:t>C</a:t>
            </a:r>
            <a:r>
              <a:rPr lang="ko-KR" altLang="ko-KR" dirty="0" err="1"/>
              <a:t>hat</a:t>
            </a:r>
            <a:r>
              <a:rPr lang="ko-KR" altLang="ko-KR" dirty="0"/>
              <a:t> GPT-2 – 2019</a:t>
            </a:r>
          </a:p>
          <a:p>
            <a:r>
              <a:rPr lang="ko-KR" altLang="ko-KR" dirty="0" err="1"/>
              <a:t>Chat</a:t>
            </a:r>
            <a:r>
              <a:rPr lang="ko-KR" altLang="ko-KR" dirty="0"/>
              <a:t> GPT-3 – 2020</a:t>
            </a:r>
          </a:p>
          <a:p>
            <a:r>
              <a:rPr lang="ko-KR" altLang="ko-KR" dirty="0" err="1"/>
              <a:t>Chat</a:t>
            </a:r>
            <a:r>
              <a:rPr lang="ko-KR" altLang="ko-KR" dirty="0"/>
              <a:t> GPT3X – 2022</a:t>
            </a:r>
          </a:p>
          <a:p>
            <a:endParaRPr lang="ko-KR" altLang="en-US" dirty="0"/>
          </a:p>
        </p:txBody>
      </p:sp>
      <p:pic>
        <p:nvPicPr>
          <p:cNvPr id="1026" name="Picture 2" descr="OpenAI Logo PNG Images with Transparent Background">
            <a:extLst>
              <a:ext uri="{FF2B5EF4-FFF2-40B4-BE49-F238E27FC236}">
                <a16:creationId xmlns:a16="http://schemas.microsoft.com/office/drawing/2014/main" id="{412FBE4E-87B6-42C6-B1BA-6C3A227A6D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038" y="1825625"/>
            <a:ext cx="4538962" cy="398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8578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977001-2C0D-46C0-80FA-B66D7627B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2200" b="1" dirty="0"/>
              <a:t>NVIDIA</a:t>
            </a:r>
            <a:r>
              <a:rPr lang="ko-KR" altLang="en-US" sz="2200" b="1" dirty="0"/>
              <a:t>의 과학시간 </a:t>
            </a:r>
            <a:r>
              <a:rPr lang="en-US" altLang="ko-KR" sz="2200" b="1" dirty="0"/>
              <a:t>- GPU</a:t>
            </a:r>
            <a:r>
              <a:rPr lang="ko-KR" altLang="en-US" sz="2200" b="1" dirty="0"/>
              <a:t>와 </a:t>
            </a:r>
            <a:r>
              <a:rPr lang="en-US" altLang="ko-KR" sz="2200" b="1" dirty="0"/>
              <a:t>CPU</a:t>
            </a:r>
            <a:r>
              <a:rPr lang="ko-KR" altLang="en-US" sz="2200" b="1" dirty="0"/>
              <a:t>의 차이</a:t>
            </a:r>
            <a:br>
              <a:rPr lang="en-US" altLang="ko-KR" sz="2200" b="1" dirty="0"/>
            </a:br>
            <a:r>
              <a:rPr lang="en-US" altLang="ko-KR" sz="1000" dirty="0"/>
              <a:t>Https://www.youtube.com/watch?v=1BAZf3PsjWA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6782B65-F149-436B-BCB2-D17746E51E50}"/>
              </a:ext>
            </a:extLst>
          </p:cNvPr>
          <p:cNvSpPr/>
          <p:nvPr/>
        </p:nvSpPr>
        <p:spPr>
          <a:xfrm>
            <a:off x="8175242" y="1771524"/>
            <a:ext cx="301710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rgbClr val="080E14"/>
                </a:solidFill>
                <a:latin typeface="Nanum Gothic"/>
              </a:rPr>
              <a:t> </a:t>
            </a:r>
            <a:r>
              <a:rPr lang="en-US" altLang="ko-KR" sz="1200" dirty="0">
                <a:solidFill>
                  <a:srgbClr val="080E14"/>
                </a:solidFill>
                <a:latin typeface="Nanum Gothic"/>
              </a:rPr>
              <a:t>chat GPT </a:t>
            </a:r>
            <a:r>
              <a:rPr lang="ko-KR" altLang="en-US" sz="1200" dirty="0">
                <a:solidFill>
                  <a:srgbClr val="080E14"/>
                </a:solidFill>
                <a:latin typeface="Nanum Gothic"/>
              </a:rPr>
              <a:t>월간 활성 사용자 수</a:t>
            </a:r>
            <a:r>
              <a:rPr lang="en-US" altLang="ko-KR" sz="1200" dirty="0">
                <a:solidFill>
                  <a:srgbClr val="080E14"/>
                </a:solidFill>
                <a:latin typeface="Nanum Gothic"/>
              </a:rPr>
              <a:t> 1</a:t>
            </a:r>
            <a:r>
              <a:rPr lang="ko-KR" altLang="en-US" sz="1200" dirty="0" err="1">
                <a:solidFill>
                  <a:srgbClr val="080E14"/>
                </a:solidFill>
                <a:latin typeface="Nanum Gothic"/>
              </a:rPr>
              <a:t>억명</a:t>
            </a:r>
            <a:r>
              <a:rPr lang="ko-KR" altLang="en-US" sz="1200" dirty="0">
                <a:solidFill>
                  <a:srgbClr val="080E14"/>
                </a:solidFill>
                <a:latin typeface="Nanum Gothic"/>
              </a:rPr>
              <a:t> 돌파</a:t>
            </a:r>
            <a:endParaRPr lang="ko-KR" altLang="en-US" sz="12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357E8CE-E643-4E15-92E6-48AB78266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667" y="2048523"/>
            <a:ext cx="11332666" cy="4368458"/>
          </a:xfrm>
          <a:prstGeom prst="rect">
            <a:avLst/>
          </a:prstGeom>
        </p:spPr>
      </p:pic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D46B626F-FE7D-45B9-925E-E15DD5A06220}"/>
              </a:ext>
            </a:extLst>
          </p:cNvPr>
          <p:cNvSpPr/>
          <p:nvPr/>
        </p:nvSpPr>
        <p:spPr>
          <a:xfrm>
            <a:off x="10849863" y="2048523"/>
            <a:ext cx="69909" cy="19531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93BCCB8-923E-4508-A085-56418F20B900}"/>
              </a:ext>
            </a:extLst>
          </p:cNvPr>
          <p:cNvSpPr/>
          <p:nvPr/>
        </p:nvSpPr>
        <p:spPr>
          <a:xfrm>
            <a:off x="1559777" y="3347304"/>
            <a:ext cx="480409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sz="1200" dirty="0">
                <a:ea typeface="Söhne"/>
              </a:rPr>
              <a:t> </a:t>
            </a:r>
            <a:r>
              <a:rPr lang="ko-KR" altLang="ko-KR" sz="1200" dirty="0" err="1">
                <a:ea typeface="Söhne"/>
              </a:rPr>
              <a:t>GeForce</a:t>
            </a:r>
            <a:r>
              <a:rPr lang="ko-KR" altLang="ko-KR" sz="1200" dirty="0">
                <a:ea typeface="Söhne"/>
              </a:rPr>
              <a:t> 256 </a:t>
            </a:r>
            <a:r>
              <a:rPr lang="en-US" altLang="ko-KR" sz="1200" dirty="0">
                <a:ea typeface="Söhne"/>
              </a:rPr>
              <a:t>t</a:t>
            </a:r>
            <a:r>
              <a:rPr lang="ko-KR" altLang="ko-KR" sz="1200" dirty="0" err="1">
                <a:ea typeface="Söhne"/>
              </a:rPr>
              <a:t>he</a:t>
            </a:r>
            <a:r>
              <a:rPr lang="ko-KR" altLang="ko-KR" sz="1200" dirty="0">
                <a:ea typeface="Söhne"/>
              </a:rPr>
              <a:t> </a:t>
            </a:r>
            <a:r>
              <a:rPr lang="ko-KR" altLang="ko-KR" sz="1200" dirty="0" err="1">
                <a:ea typeface="Söhne"/>
              </a:rPr>
              <a:t>first</a:t>
            </a:r>
            <a:r>
              <a:rPr lang="ko-KR" altLang="ko-KR" sz="1200" dirty="0">
                <a:ea typeface="Söhne"/>
              </a:rPr>
              <a:t> 'GPU'</a:t>
            </a:r>
            <a:endParaRPr lang="ko-KR" altLang="en-US" sz="1200" dirty="0"/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4464B8ED-46BB-45B4-B5DE-86AAB394B7F8}"/>
              </a:ext>
            </a:extLst>
          </p:cNvPr>
          <p:cNvSpPr/>
          <p:nvPr/>
        </p:nvSpPr>
        <p:spPr>
          <a:xfrm>
            <a:off x="1741539" y="3652219"/>
            <a:ext cx="69908" cy="19531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B97C7B9-5B44-4D50-BAC6-DF7AD39A70BD}"/>
              </a:ext>
            </a:extLst>
          </p:cNvPr>
          <p:cNvSpPr/>
          <p:nvPr/>
        </p:nvSpPr>
        <p:spPr>
          <a:xfrm>
            <a:off x="6945334" y="3499835"/>
            <a:ext cx="21136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ko-KR" sz="1200" dirty="0" err="1">
                <a:ea typeface="Söhne"/>
              </a:rPr>
              <a:t>Pascal</a:t>
            </a:r>
            <a:r>
              <a:rPr lang="ko-KR" altLang="ko-KR" sz="1200" dirty="0">
                <a:ea typeface="Söhne"/>
              </a:rPr>
              <a:t> </a:t>
            </a:r>
            <a:r>
              <a:rPr lang="ko-KR" altLang="ko-KR" sz="1200" dirty="0" err="1">
                <a:ea typeface="Söhne"/>
              </a:rPr>
              <a:t>architecture</a:t>
            </a:r>
            <a:r>
              <a:rPr lang="ko-KR" altLang="ko-KR" sz="1200" dirty="0">
                <a:ea typeface="Söhne"/>
              </a:rPr>
              <a:t> </a:t>
            </a:r>
            <a:r>
              <a:rPr lang="ko-KR" altLang="ko-KR" sz="1200" dirty="0" err="1">
                <a:ea typeface="Söhne"/>
              </a:rPr>
              <a:t>debuted</a:t>
            </a:r>
            <a:endParaRPr lang="ko-KR" altLang="en-US" sz="1200" dirty="0"/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C0189430-7C25-4183-8554-66460A8350B0}"/>
              </a:ext>
            </a:extLst>
          </p:cNvPr>
          <p:cNvSpPr/>
          <p:nvPr/>
        </p:nvSpPr>
        <p:spPr>
          <a:xfrm>
            <a:off x="8002162" y="3804619"/>
            <a:ext cx="69908" cy="19531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9851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A41FFA-36D0-41D3-8D99-ED3B4B5B8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5150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sz="3100" b="1" dirty="0"/>
              <a:t>Google shares lose $100 billion </a:t>
            </a:r>
            <a:br>
              <a:rPr lang="en-US" altLang="ko-KR" sz="3100" b="1" dirty="0"/>
            </a:br>
            <a:r>
              <a:rPr lang="en-US" altLang="ko-KR" sz="3100" b="1" dirty="0"/>
              <a:t>after company’s AI chatbot makes an error during demo</a:t>
            </a:r>
            <a:br>
              <a:rPr lang="en-US" altLang="ko-KR" sz="3100" b="1" dirty="0"/>
            </a:br>
            <a:r>
              <a:rPr lang="en-US" altLang="ko-KR" sz="3100" b="1" dirty="0"/>
              <a:t>2023.02</a:t>
            </a:r>
            <a:br>
              <a:rPr lang="en-US" altLang="ko-KR" b="1" dirty="0"/>
            </a:br>
            <a:endParaRPr lang="ko-KR" altLang="en-US" dirty="0"/>
          </a:p>
        </p:txBody>
      </p:sp>
      <p:pic>
        <p:nvPicPr>
          <p:cNvPr id="1028" name="Picture 4" descr="이미지">
            <a:extLst>
              <a:ext uri="{FF2B5EF4-FFF2-40B4-BE49-F238E27FC236}">
                <a16:creationId xmlns:a16="http://schemas.microsoft.com/office/drawing/2014/main" id="{B6184D23-A786-46AC-8306-BC24366CB8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076" y="1670941"/>
            <a:ext cx="8194296" cy="499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2265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B75B765-007A-40A5-8A7F-BF733A1BF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187" y="581025"/>
            <a:ext cx="8429625" cy="569595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B767A20-FC6C-4E3A-B701-26ADF14FCAB5}"/>
              </a:ext>
            </a:extLst>
          </p:cNvPr>
          <p:cNvSpPr/>
          <p:nvPr/>
        </p:nvSpPr>
        <p:spPr>
          <a:xfrm>
            <a:off x="5375290" y="3244334"/>
            <a:ext cx="1441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70757A"/>
                </a:solidFill>
                <a:latin typeface="arial" panose="020B0604020202020204" pitchFamily="34" charset="0"/>
              </a:rPr>
              <a:t>Jul 24, 2022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8CACA6D-3D20-4511-BCF0-58CFAA59A376}"/>
              </a:ext>
            </a:extLst>
          </p:cNvPr>
          <p:cNvSpPr/>
          <p:nvPr/>
        </p:nvSpPr>
        <p:spPr>
          <a:xfrm>
            <a:off x="374082" y="208974"/>
            <a:ext cx="1441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70757A"/>
                </a:solidFill>
                <a:latin typeface="arial" panose="020B0604020202020204" pitchFamily="34" charset="0"/>
              </a:rPr>
              <a:t>Jul 24, 2022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1835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3369733-1D7A-413E-ACA1-18D6B4C2A308}"/>
              </a:ext>
            </a:extLst>
          </p:cNvPr>
          <p:cNvSpPr/>
          <p:nvPr/>
        </p:nvSpPr>
        <p:spPr>
          <a:xfrm>
            <a:off x="3102220" y="1138601"/>
            <a:ext cx="1776046" cy="465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DeepMind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45D836C-C39E-4F72-B375-9C83FAF66733}"/>
              </a:ext>
            </a:extLst>
          </p:cNvPr>
          <p:cNvSpPr/>
          <p:nvPr/>
        </p:nvSpPr>
        <p:spPr>
          <a:xfrm>
            <a:off x="6048061" y="3550607"/>
            <a:ext cx="1776046" cy="465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OpenAI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BA80506-C03E-4F5E-AE7A-6E84588FC2BB}"/>
              </a:ext>
            </a:extLst>
          </p:cNvPr>
          <p:cNvSpPr/>
          <p:nvPr/>
        </p:nvSpPr>
        <p:spPr>
          <a:xfrm>
            <a:off x="1337066" y="2696348"/>
            <a:ext cx="2003236" cy="465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Google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DB979B4-8A25-4203-8101-D96E9A448E4C}"/>
              </a:ext>
            </a:extLst>
          </p:cNvPr>
          <p:cNvSpPr/>
          <p:nvPr/>
        </p:nvSpPr>
        <p:spPr>
          <a:xfrm>
            <a:off x="9127295" y="4213406"/>
            <a:ext cx="1776046" cy="465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Twitter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498E37E-BB49-4460-B7EA-E28B30712481}"/>
              </a:ext>
            </a:extLst>
          </p:cNvPr>
          <p:cNvSpPr/>
          <p:nvPr/>
        </p:nvSpPr>
        <p:spPr>
          <a:xfrm>
            <a:off x="5080908" y="5116703"/>
            <a:ext cx="1776046" cy="465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Microsoft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BE0D7D7-C452-4BC9-8AF6-BE4A4DF1FB4C}"/>
              </a:ext>
            </a:extLst>
          </p:cNvPr>
          <p:cNvSpPr/>
          <p:nvPr/>
        </p:nvSpPr>
        <p:spPr>
          <a:xfrm>
            <a:off x="9192359" y="6069621"/>
            <a:ext cx="1776046" cy="4659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x.AI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9E4D080-F9BE-4251-B85A-35E27D82A95B}"/>
              </a:ext>
            </a:extLst>
          </p:cNvPr>
          <p:cNvSpPr/>
          <p:nvPr/>
        </p:nvSpPr>
        <p:spPr>
          <a:xfrm>
            <a:off x="1282810" y="6069621"/>
            <a:ext cx="2003236" cy="4659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Bard</a:t>
            </a:r>
            <a:endParaRPr lang="ko-KR" altLang="en-US" dirty="0"/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36325DDE-FD8F-4C26-A222-8EF91BA62528}"/>
              </a:ext>
            </a:extLst>
          </p:cNvPr>
          <p:cNvSpPr/>
          <p:nvPr/>
        </p:nvSpPr>
        <p:spPr>
          <a:xfrm>
            <a:off x="2214392" y="3237724"/>
            <a:ext cx="110196" cy="27146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07AE824B-2982-4608-9147-BE3EA27E4191}"/>
              </a:ext>
            </a:extLst>
          </p:cNvPr>
          <p:cNvSpPr/>
          <p:nvPr/>
        </p:nvSpPr>
        <p:spPr>
          <a:xfrm flipH="1">
            <a:off x="5881824" y="5538811"/>
            <a:ext cx="110195" cy="4355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5BB53BAA-BB8E-49AC-AF67-486BE119BDBA}"/>
              </a:ext>
            </a:extLst>
          </p:cNvPr>
          <p:cNvSpPr/>
          <p:nvPr/>
        </p:nvSpPr>
        <p:spPr>
          <a:xfrm>
            <a:off x="9960220" y="4760401"/>
            <a:ext cx="110197" cy="12139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C00BB09-1286-4653-AA31-39352FD3209D}"/>
              </a:ext>
            </a:extLst>
          </p:cNvPr>
          <p:cNvSpPr/>
          <p:nvPr/>
        </p:nvSpPr>
        <p:spPr>
          <a:xfrm>
            <a:off x="9552843" y="141375"/>
            <a:ext cx="20896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en-US" altLang="ko-KR" sz="1200" dirty="0"/>
              <a:t>Artificial Intelligence 1950</a:t>
            </a:r>
          </a:p>
          <a:p>
            <a:pPr fontAlgn="ctr"/>
            <a:r>
              <a:rPr lang="en-US" altLang="ko-KR" sz="1200" dirty="0"/>
              <a:t>Machine learning</a:t>
            </a:r>
            <a:endParaRPr lang="ko-KR" altLang="ko-KR" sz="12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830D79E-A797-4A05-8B8B-BC871E442459}"/>
              </a:ext>
            </a:extLst>
          </p:cNvPr>
          <p:cNvSpPr/>
          <p:nvPr/>
        </p:nvSpPr>
        <p:spPr>
          <a:xfrm>
            <a:off x="517282" y="141374"/>
            <a:ext cx="14859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en-US" altLang="ko-KR" sz="1200" dirty="0"/>
              <a:t>Perceptron 1957</a:t>
            </a:r>
          </a:p>
          <a:p>
            <a:pPr fontAlgn="ctr"/>
            <a:r>
              <a:rPr lang="en-US" altLang="ko-KR" sz="1200" dirty="0"/>
              <a:t>Neural Networks</a:t>
            </a:r>
          </a:p>
          <a:p>
            <a:pPr fontAlgn="ctr"/>
            <a:r>
              <a:rPr lang="en-US" altLang="ko-KR" sz="1200" dirty="0"/>
              <a:t>Deep Learning</a:t>
            </a:r>
            <a:endParaRPr lang="ko-KR" altLang="ko-KR" sz="12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EC89886-ED40-4857-BB29-0AB80DB7038F}"/>
              </a:ext>
            </a:extLst>
          </p:cNvPr>
          <p:cNvSpPr/>
          <p:nvPr/>
        </p:nvSpPr>
        <p:spPr>
          <a:xfrm>
            <a:off x="4831374" y="1116619"/>
            <a:ext cx="208963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en-US" altLang="ko-KR" sz="1200" dirty="0"/>
              <a:t>2010</a:t>
            </a:r>
            <a:endParaRPr lang="ko-KR" altLang="ko-KR" sz="12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34D4612-5C2F-4C32-B23A-F4337EBAC3D4}"/>
              </a:ext>
            </a:extLst>
          </p:cNvPr>
          <p:cNvSpPr/>
          <p:nvPr/>
        </p:nvSpPr>
        <p:spPr>
          <a:xfrm>
            <a:off x="7824107" y="3506604"/>
            <a:ext cx="208963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en-US" altLang="ko-KR" sz="1200" dirty="0"/>
              <a:t>2015 Elon Musk</a:t>
            </a:r>
            <a:endParaRPr lang="ko-KR" altLang="ko-KR" sz="1200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DD736BC-91DD-4B3A-A874-7D45FA6A0896}"/>
              </a:ext>
            </a:extLst>
          </p:cNvPr>
          <p:cNvCxnSpPr/>
          <p:nvPr/>
        </p:nvCxnSpPr>
        <p:spPr>
          <a:xfrm>
            <a:off x="1800959" y="668215"/>
            <a:ext cx="1301261" cy="448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5A7A9F46-158B-498A-BB4C-0C874FF01FA6}"/>
              </a:ext>
            </a:extLst>
          </p:cNvPr>
          <p:cNvCxnSpPr/>
          <p:nvPr/>
        </p:nvCxnSpPr>
        <p:spPr>
          <a:xfrm flipH="1">
            <a:off x="5370636" y="372207"/>
            <a:ext cx="4097215" cy="882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68A9CB02-02DE-4919-BBE2-B56B18653480}"/>
              </a:ext>
            </a:extLst>
          </p:cNvPr>
          <p:cNvCxnSpPr>
            <a:cxnSpLocks/>
          </p:cNvCxnSpPr>
          <p:nvPr/>
        </p:nvCxnSpPr>
        <p:spPr>
          <a:xfrm flipH="1">
            <a:off x="7217559" y="372207"/>
            <a:ext cx="2250293" cy="3116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0700923C-D9AA-448F-99ED-A1B07805DCA9}"/>
              </a:ext>
            </a:extLst>
          </p:cNvPr>
          <p:cNvCxnSpPr>
            <a:cxnSpLocks/>
          </p:cNvCxnSpPr>
          <p:nvPr/>
        </p:nvCxnSpPr>
        <p:spPr>
          <a:xfrm flipH="1">
            <a:off x="2451589" y="1179660"/>
            <a:ext cx="1781798" cy="1434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977EC8D-1637-4A5F-945D-EAB04B0F25F5}"/>
              </a:ext>
            </a:extLst>
          </p:cNvPr>
          <p:cNvSpPr/>
          <p:nvPr/>
        </p:nvSpPr>
        <p:spPr>
          <a:xfrm>
            <a:off x="3300434" y="2614027"/>
            <a:ext cx="208963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en-US" altLang="ko-KR" sz="1200" dirty="0"/>
              <a:t>2014</a:t>
            </a:r>
            <a:endParaRPr lang="ko-KR" altLang="ko-KR" sz="1200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0E810A58-7F50-47E8-A343-D97CF574995D}"/>
              </a:ext>
            </a:extLst>
          </p:cNvPr>
          <p:cNvCxnSpPr>
            <a:cxnSpLocks/>
          </p:cNvCxnSpPr>
          <p:nvPr/>
        </p:nvCxnSpPr>
        <p:spPr>
          <a:xfrm flipH="1">
            <a:off x="5968931" y="4111435"/>
            <a:ext cx="746374" cy="961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83B3876-916C-460C-9D11-CBAB94DA5B33}"/>
              </a:ext>
            </a:extLst>
          </p:cNvPr>
          <p:cNvSpPr/>
          <p:nvPr/>
        </p:nvSpPr>
        <p:spPr>
          <a:xfrm>
            <a:off x="787622" y="3929332"/>
            <a:ext cx="14858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ctr"/>
            <a:r>
              <a:rPr lang="en-US" altLang="ko-KR" sz="1200" dirty="0"/>
              <a:t>AlphaGo 2016</a:t>
            </a:r>
          </a:p>
          <a:p>
            <a:pPr algn="r" fontAlgn="ctr"/>
            <a:r>
              <a:rPr lang="en-US" altLang="ko-KR" sz="1200" dirty="0" err="1"/>
              <a:t>AlphaZero</a:t>
            </a:r>
            <a:r>
              <a:rPr lang="en-US" altLang="ko-KR" sz="1200" dirty="0"/>
              <a:t> 2017</a:t>
            </a:r>
          </a:p>
          <a:p>
            <a:pPr algn="r" fontAlgn="ctr"/>
            <a:endParaRPr lang="en-US" altLang="ko-KR" sz="1200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9B062B3C-FC24-43BA-9029-6D61C690D5AE}"/>
              </a:ext>
            </a:extLst>
          </p:cNvPr>
          <p:cNvCxnSpPr>
            <a:cxnSpLocks/>
          </p:cNvCxnSpPr>
          <p:nvPr/>
        </p:nvCxnSpPr>
        <p:spPr>
          <a:xfrm flipV="1">
            <a:off x="3637149" y="4838266"/>
            <a:ext cx="2410912" cy="3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25166AF-0B64-462F-BCF9-201E29A6571A}"/>
              </a:ext>
            </a:extLst>
          </p:cNvPr>
          <p:cNvSpPr/>
          <p:nvPr/>
        </p:nvSpPr>
        <p:spPr>
          <a:xfrm>
            <a:off x="5144966" y="6069621"/>
            <a:ext cx="1776046" cy="4659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chat GPT</a:t>
            </a:r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202A562-20DB-43B3-93EC-CC2969CAA740}"/>
              </a:ext>
            </a:extLst>
          </p:cNvPr>
          <p:cNvSpPr/>
          <p:nvPr/>
        </p:nvSpPr>
        <p:spPr>
          <a:xfrm>
            <a:off x="3286046" y="6063263"/>
            <a:ext cx="595489" cy="277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en-US" altLang="ko-KR" sz="1200" dirty="0"/>
              <a:t>2023</a:t>
            </a:r>
            <a:endParaRPr lang="ko-KR" altLang="ko-KR" sz="1200" dirty="0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49C9CCF0-7756-4A04-B369-EA4D4AD2BB62}"/>
              </a:ext>
            </a:extLst>
          </p:cNvPr>
          <p:cNvCxnSpPr>
            <a:cxnSpLocks/>
          </p:cNvCxnSpPr>
          <p:nvPr/>
        </p:nvCxnSpPr>
        <p:spPr>
          <a:xfrm>
            <a:off x="9127295" y="3744961"/>
            <a:ext cx="888023" cy="377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955EF9FE-3CB4-43A5-BDEA-5613EF01D8F8}"/>
              </a:ext>
            </a:extLst>
          </p:cNvPr>
          <p:cNvSpPr/>
          <p:nvPr/>
        </p:nvSpPr>
        <p:spPr>
          <a:xfrm>
            <a:off x="2209745" y="4702465"/>
            <a:ext cx="14042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fontAlgn="ctr"/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Transformer 2018</a:t>
            </a:r>
            <a:endParaRPr lang="ko-KR" altLang="ko-K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9F17BBE1-DB2B-4F29-8BC5-135C4159FB8A}"/>
              </a:ext>
            </a:extLst>
          </p:cNvPr>
          <p:cNvSpPr/>
          <p:nvPr/>
        </p:nvSpPr>
        <p:spPr>
          <a:xfrm>
            <a:off x="3241610" y="1868186"/>
            <a:ext cx="200728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ImageNet Challenge 2012</a:t>
            </a:r>
            <a:endParaRPr lang="ko-KR" altLang="en-US" sz="12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388F914-7DF8-410C-BB50-B4EA486C2634}"/>
              </a:ext>
            </a:extLst>
          </p:cNvPr>
          <p:cNvSpPr/>
          <p:nvPr/>
        </p:nvSpPr>
        <p:spPr>
          <a:xfrm>
            <a:off x="6833958" y="5073292"/>
            <a:ext cx="208963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en-US" altLang="ko-KR" sz="1200" dirty="0"/>
              <a:t>2019</a:t>
            </a:r>
            <a:endParaRPr lang="ko-KR" altLang="ko-KR" sz="12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15E46D8-D6D3-428B-8C6C-EDE6070DCF18}"/>
              </a:ext>
            </a:extLst>
          </p:cNvPr>
          <p:cNvSpPr/>
          <p:nvPr/>
        </p:nvSpPr>
        <p:spPr>
          <a:xfrm>
            <a:off x="2238276" y="3550747"/>
            <a:ext cx="13521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fontAlgn="ctr"/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TensorFlow 2015</a:t>
            </a:r>
            <a:endParaRPr lang="ko-KR" altLang="ko-K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B47F0F9-5A22-4381-A238-6C4747582A2D}"/>
              </a:ext>
            </a:extLst>
          </p:cNvPr>
          <p:cNvSpPr/>
          <p:nvPr/>
        </p:nvSpPr>
        <p:spPr>
          <a:xfrm>
            <a:off x="10903341" y="4169402"/>
            <a:ext cx="59548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en-US" altLang="ko-KR" sz="1200" dirty="0"/>
              <a:t>2021</a:t>
            </a:r>
            <a:endParaRPr lang="ko-KR" altLang="ko-KR" sz="12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C19CD2C-CC17-49C6-9F88-D16CF4F93BD6}"/>
              </a:ext>
            </a:extLst>
          </p:cNvPr>
          <p:cNvSpPr/>
          <p:nvPr/>
        </p:nvSpPr>
        <p:spPr>
          <a:xfrm>
            <a:off x="10980846" y="6025617"/>
            <a:ext cx="595489" cy="277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en-US" altLang="ko-KR" sz="1200" dirty="0"/>
              <a:t>2023</a:t>
            </a:r>
            <a:endParaRPr lang="ko-KR" altLang="ko-KR" sz="12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A57F181-8FB9-4176-A058-C6F4E09C78B9}"/>
              </a:ext>
            </a:extLst>
          </p:cNvPr>
          <p:cNvSpPr/>
          <p:nvPr/>
        </p:nvSpPr>
        <p:spPr>
          <a:xfrm>
            <a:off x="6933453" y="6025617"/>
            <a:ext cx="208963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en-US" altLang="ko-KR" sz="1200" dirty="0"/>
              <a:t>2018~</a:t>
            </a:r>
            <a:endParaRPr lang="ko-KR" altLang="ko-KR" sz="1200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E7B1D185-59CB-4F9F-AA9B-D807A7C14FEC}"/>
              </a:ext>
            </a:extLst>
          </p:cNvPr>
          <p:cNvCxnSpPr>
            <a:cxnSpLocks/>
          </p:cNvCxnSpPr>
          <p:nvPr/>
        </p:nvCxnSpPr>
        <p:spPr>
          <a:xfrm>
            <a:off x="5144966" y="2145185"/>
            <a:ext cx="1570339" cy="1283815"/>
          </a:xfrm>
          <a:prstGeom prst="straightConnector1">
            <a:avLst/>
          </a:prstGeom>
          <a:ln>
            <a:gradFill>
              <a:gsLst>
                <a:gs pos="41000">
                  <a:srgbClr val="DAE3F3"/>
                </a:gs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9791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pple logo">
            <a:extLst>
              <a:ext uri="{FF2B5EF4-FFF2-40B4-BE49-F238E27FC236}">
                <a16:creationId xmlns:a16="http://schemas.microsoft.com/office/drawing/2014/main" id="{95BD9F69-B9BF-4CF5-834E-3817D588E7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588" y="890588"/>
            <a:ext cx="8886825" cy="507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0422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439BC4-6279-41D0-B6FF-2AD19C052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b="1" dirty="0" err="1"/>
              <a:t>Alan</a:t>
            </a:r>
            <a:r>
              <a:rPr lang="ko-KR" altLang="ko-KR" b="1" dirty="0"/>
              <a:t> </a:t>
            </a:r>
            <a:r>
              <a:rPr lang="ko-KR" altLang="ko-KR" b="1" dirty="0" err="1"/>
              <a:t>Turing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C4A354-A026-4F7C-B867-3100755B7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ctr"/>
            <a:r>
              <a:rPr lang="ko-KR" altLang="ko-KR" sz="1100" dirty="0"/>
              <a:t>The </a:t>
            </a:r>
            <a:r>
              <a:rPr lang="ko-KR" altLang="ko-KR" sz="1100" dirty="0" err="1"/>
              <a:t>brand</a:t>
            </a:r>
            <a:r>
              <a:rPr lang="ko-KR" altLang="ko-KR" sz="1100" dirty="0"/>
              <a:t> </a:t>
            </a:r>
            <a:r>
              <a:rPr lang="ko-KR" altLang="ko-KR" sz="1100" dirty="0" err="1"/>
              <a:t>name</a:t>
            </a:r>
            <a:r>
              <a:rPr lang="ko-KR" altLang="ko-KR" sz="1100" dirty="0"/>
              <a:t> </a:t>
            </a:r>
            <a:r>
              <a:rPr lang="ko-KR" altLang="ko-KR" sz="1100" dirty="0" err="1"/>
              <a:t>was</a:t>
            </a:r>
            <a:r>
              <a:rPr lang="ko-KR" altLang="ko-KR" sz="1100" dirty="0"/>
              <a:t> </a:t>
            </a:r>
            <a:r>
              <a:rPr lang="ko-KR" altLang="ko-KR" sz="1100" dirty="0" err="1"/>
              <a:t>inspired</a:t>
            </a:r>
            <a:r>
              <a:rPr lang="ko-KR" altLang="ko-KR" sz="1100" dirty="0"/>
              <a:t> </a:t>
            </a:r>
            <a:r>
              <a:rPr lang="ko-KR" altLang="ko-KR" sz="1100" dirty="0" err="1"/>
              <a:t>by</a:t>
            </a:r>
            <a:r>
              <a:rPr lang="ko-KR" altLang="ko-KR" sz="1100" dirty="0"/>
              <a:t> </a:t>
            </a:r>
            <a:r>
              <a:rPr lang="ko-KR" altLang="ko-KR" sz="1100" dirty="0" err="1"/>
              <a:t>Eve’s</a:t>
            </a:r>
            <a:r>
              <a:rPr lang="ko-KR" altLang="ko-KR" sz="1100" dirty="0"/>
              <a:t> </a:t>
            </a:r>
            <a:r>
              <a:rPr lang="ko-KR" altLang="ko-KR" sz="1100" dirty="0" err="1"/>
              <a:t>bite</a:t>
            </a:r>
            <a:r>
              <a:rPr lang="ko-KR" altLang="ko-KR" sz="1100" dirty="0"/>
              <a:t> </a:t>
            </a:r>
            <a:r>
              <a:rPr lang="ko-KR" altLang="ko-KR" sz="1100" dirty="0" err="1"/>
              <a:t>out</a:t>
            </a:r>
            <a:r>
              <a:rPr lang="ko-KR" altLang="ko-KR" sz="1100" dirty="0"/>
              <a:t> of </a:t>
            </a:r>
            <a:r>
              <a:rPr lang="ko-KR" altLang="ko-KR" sz="1100" dirty="0" err="1"/>
              <a:t>the</a:t>
            </a:r>
            <a:r>
              <a:rPr lang="ko-KR" altLang="ko-KR" sz="1100" dirty="0"/>
              <a:t> </a:t>
            </a:r>
            <a:r>
              <a:rPr lang="ko-KR" altLang="ko-KR" sz="1100" dirty="0" err="1"/>
              <a:t>apple</a:t>
            </a:r>
            <a:r>
              <a:rPr lang="ko-KR" altLang="ko-KR" sz="1100" dirty="0"/>
              <a:t>.</a:t>
            </a:r>
          </a:p>
          <a:p>
            <a:pPr fontAlgn="ctr"/>
            <a:r>
              <a:rPr lang="ko-KR" altLang="ko-KR" sz="1100" dirty="0"/>
              <a:t>The </a:t>
            </a:r>
            <a:r>
              <a:rPr lang="ko-KR" altLang="ko-KR" sz="1100" dirty="0" err="1"/>
              <a:t>story</a:t>
            </a:r>
            <a:r>
              <a:rPr lang="ko-KR" altLang="ko-KR" sz="1100" dirty="0"/>
              <a:t> of </a:t>
            </a:r>
            <a:r>
              <a:rPr lang="ko-KR" altLang="ko-KR" sz="1100" dirty="0" err="1"/>
              <a:t>Nymphus</a:t>
            </a:r>
            <a:r>
              <a:rPr lang="ko-KR" altLang="ko-KR" sz="1100" dirty="0"/>
              <a:t> </a:t>
            </a:r>
            <a:r>
              <a:rPr lang="ko-KR" altLang="ko-KR" sz="1100" dirty="0" err="1"/>
              <a:t>gaining</a:t>
            </a:r>
            <a:r>
              <a:rPr lang="ko-KR" altLang="ko-KR" sz="1100" dirty="0"/>
              <a:t> </a:t>
            </a:r>
            <a:r>
              <a:rPr lang="ko-KR" altLang="ko-KR" sz="1100" dirty="0" err="1"/>
              <a:t>immortality</a:t>
            </a:r>
            <a:r>
              <a:rPr lang="ko-KR" altLang="ko-KR" sz="1100" dirty="0"/>
              <a:t> </a:t>
            </a:r>
            <a:r>
              <a:rPr lang="ko-KR" altLang="ko-KR" sz="1100" dirty="0" err="1"/>
              <a:t>by</a:t>
            </a:r>
            <a:r>
              <a:rPr lang="ko-KR" altLang="ko-KR" sz="1100" dirty="0"/>
              <a:t> </a:t>
            </a:r>
            <a:r>
              <a:rPr lang="ko-KR" altLang="ko-KR" sz="1100" dirty="0" err="1"/>
              <a:t>eating</a:t>
            </a:r>
            <a:r>
              <a:rPr lang="ko-KR" altLang="ko-KR" sz="1100" dirty="0"/>
              <a:t> </a:t>
            </a:r>
            <a:r>
              <a:rPr lang="ko-KR" altLang="ko-KR" sz="1100" dirty="0" err="1"/>
              <a:t>a</a:t>
            </a:r>
            <a:r>
              <a:rPr lang="ko-KR" altLang="ko-KR" sz="1100" dirty="0"/>
              <a:t> </a:t>
            </a:r>
            <a:r>
              <a:rPr lang="ko-KR" altLang="ko-KR" sz="1100" dirty="0" err="1"/>
              <a:t>golden</a:t>
            </a:r>
            <a:r>
              <a:rPr lang="ko-KR" altLang="ko-KR" sz="1100" dirty="0"/>
              <a:t> </a:t>
            </a:r>
            <a:r>
              <a:rPr lang="ko-KR" altLang="ko-KR" sz="1100" dirty="0" err="1"/>
              <a:t>apple</a:t>
            </a:r>
            <a:r>
              <a:rPr lang="ko-KR" altLang="ko-KR" sz="1100" dirty="0"/>
              <a:t>.</a:t>
            </a:r>
          </a:p>
          <a:p>
            <a:pPr fontAlgn="ctr"/>
            <a:r>
              <a:rPr lang="ko-KR" altLang="ko-KR" b="1" dirty="0" err="1"/>
              <a:t>Alan</a:t>
            </a:r>
            <a:r>
              <a:rPr lang="ko-KR" altLang="ko-KR" b="1" dirty="0"/>
              <a:t> </a:t>
            </a:r>
            <a:r>
              <a:rPr lang="ko-KR" altLang="ko-KR" b="1" dirty="0" err="1"/>
              <a:t>Turing</a:t>
            </a:r>
            <a:r>
              <a:rPr lang="ko-KR" altLang="ko-KR" dirty="0"/>
              <a:t>, </a:t>
            </a:r>
            <a:endParaRPr lang="en-US" altLang="ko-KR" dirty="0"/>
          </a:p>
          <a:p>
            <a:pPr marL="0" indent="0" fontAlgn="ctr">
              <a:buNone/>
            </a:pPr>
            <a:r>
              <a:rPr lang="en-US" altLang="ko-KR" dirty="0"/>
              <a:t>	</a:t>
            </a:r>
            <a:r>
              <a:rPr lang="ko-KR" altLang="ko-KR" dirty="0" err="1"/>
              <a:t>the</a:t>
            </a:r>
            <a:r>
              <a:rPr lang="ko-KR" altLang="ko-KR" dirty="0"/>
              <a:t> </a:t>
            </a:r>
            <a:r>
              <a:rPr lang="ko-KR" altLang="ko-KR" dirty="0" err="1"/>
              <a:t>father</a:t>
            </a:r>
            <a:r>
              <a:rPr lang="ko-KR" altLang="ko-KR" dirty="0"/>
              <a:t> of </a:t>
            </a:r>
            <a:r>
              <a:rPr lang="ko-KR" altLang="ko-KR" dirty="0" err="1"/>
              <a:t>modern</a:t>
            </a:r>
            <a:r>
              <a:rPr lang="ko-KR" altLang="ko-KR" dirty="0"/>
              <a:t> </a:t>
            </a:r>
            <a:r>
              <a:rPr lang="ko-KR" altLang="ko-KR" dirty="0" err="1"/>
              <a:t>computing</a:t>
            </a:r>
            <a:r>
              <a:rPr lang="ko-KR" altLang="ko-KR" dirty="0"/>
              <a:t>, </a:t>
            </a:r>
            <a:endParaRPr lang="en-US" altLang="ko-KR" dirty="0"/>
          </a:p>
          <a:p>
            <a:pPr marL="0" indent="0" fontAlgn="ctr">
              <a:buNone/>
            </a:pPr>
            <a:r>
              <a:rPr lang="en-US" altLang="ko-KR" dirty="0"/>
              <a:t>	</a:t>
            </a:r>
            <a:r>
              <a:rPr lang="ko-KR" altLang="ko-KR" dirty="0" err="1"/>
              <a:t>died</a:t>
            </a:r>
            <a:r>
              <a:rPr lang="ko-KR" altLang="ko-KR" dirty="0"/>
              <a:t> </a:t>
            </a:r>
            <a:r>
              <a:rPr lang="ko-KR" altLang="ko-KR" dirty="0" err="1"/>
              <a:t>after</a:t>
            </a:r>
            <a:r>
              <a:rPr lang="ko-KR" altLang="ko-KR" dirty="0"/>
              <a:t> </a:t>
            </a:r>
            <a:r>
              <a:rPr lang="ko-KR" altLang="ko-KR" dirty="0" err="1"/>
              <a:t>eating</a:t>
            </a:r>
            <a:r>
              <a:rPr lang="ko-KR" altLang="ko-KR" dirty="0"/>
              <a:t> </a:t>
            </a:r>
            <a:r>
              <a:rPr lang="ko-KR" altLang="ko-KR" dirty="0" err="1"/>
              <a:t>a</a:t>
            </a:r>
            <a:r>
              <a:rPr lang="ko-KR" altLang="ko-KR" dirty="0"/>
              <a:t> </a:t>
            </a:r>
            <a:r>
              <a:rPr lang="ko-KR" altLang="ko-KR" dirty="0" err="1"/>
              <a:t>poisoned</a:t>
            </a:r>
            <a:r>
              <a:rPr lang="ko-KR" altLang="ko-KR" dirty="0"/>
              <a:t> </a:t>
            </a:r>
            <a:r>
              <a:rPr lang="ko-KR" altLang="ko-KR" dirty="0" err="1"/>
              <a:t>apple</a:t>
            </a:r>
            <a:r>
              <a:rPr lang="ko-KR" altLang="ko-KR" dirty="0"/>
              <a:t>.</a:t>
            </a:r>
          </a:p>
          <a:p>
            <a:pPr fontAlgn="ctr"/>
            <a:r>
              <a:rPr lang="ko-KR" altLang="ko-KR" sz="1100" dirty="0" err="1"/>
              <a:t>From</a:t>
            </a:r>
            <a:r>
              <a:rPr lang="ko-KR" altLang="ko-KR" sz="1100" dirty="0"/>
              <a:t> </a:t>
            </a:r>
            <a:r>
              <a:rPr lang="ko-KR" altLang="ko-KR" sz="1100" dirty="0" err="1"/>
              <a:t>the</a:t>
            </a:r>
            <a:r>
              <a:rPr lang="ko-KR" altLang="ko-KR" sz="1100" dirty="0"/>
              <a:t> </a:t>
            </a:r>
            <a:r>
              <a:rPr lang="ko-KR" altLang="ko-KR" sz="1100" dirty="0" err="1"/>
              <a:t>famous</a:t>
            </a:r>
            <a:r>
              <a:rPr lang="ko-KR" altLang="ko-KR" sz="1100" dirty="0"/>
              <a:t> </a:t>
            </a:r>
            <a:r>
              <a:rPr lang="ko-KR" altLang="ko-KR" sz="1100" dirty="0" err="1"/>
              <a:t>saying</a:t>
            </a:r>
            <a:r>
              <a:rPr lang="ko-KR" altLang="ko-KR" sz="1100" dirty="0"/>
              <a:t>: “</a:t>
            </a:r>
            <a:r>
              <a:rPr lang="ko-KR" altLang="ko-KR" sz="1100" dirty="0" err="1"/>
              <a:t>an</a:t>
            </a:r>
            <a:r>
              <a:rPr lang="ko-KR" altLang="ko-KR" sz="1100" dirty="0"/>
              <a:t> </a:t>
            </a:r>
            <a:r>
              <a:rPr lang="ko-KR" altLang="ko-KR" sz="1100" dirty="0" err="1"/>
              <a:t>apple</a:t>
            </a:r>
            <a:r>
              <a:rPr lang="ko-KR" altLang="ko-KR" sz="1100" dirty="0"/>
              <a:t> </a:t>
            </a:r>
            <a:r>
              <a:rPr lang="ko-KR" altLang="ko-KR" sz="1100" dirty="0" err="1"/>
              <a:t>a</a:t>
            </a:r>
            <a:r>
              <a:rPr lang="ko-KR" altLang="ko-KR" sz="1100" dirty="0"/>
              <a:t> </a:t>
            </a:r>
            <a:r>
              <a:rPr lang="ko-KR" altLang="ko-KR" sz="1100" dirty="0" err="1"/>
              <a:t>day</a:t>
            </a:r>
            <a:r>
              <a:rPr lang="ko-KR" altLang="ko-KR" sz="1100" dirty="0"/>
              <a:t> </a:t>
            </a:r>
            <a:r>
              <a:rPr lang="ko-KR" altLang="ko-KR" sz="1100" dirty="0" err="1"/>
              <a:t>keeps</a:t>
            </a:r>
            <a:r>
              <a:rPr lang="ko-KR" altLang="ko-KR" sz="1100" dirty="0"/>
              <a:t> </a:t>
            </a:r>
            <a:r>
              <a:rPr lang="ko-KR" altLang="ko-KR" sz="1100" dirty="0" err="1"/>
              <a:t>the</a:t>
            </a:r>
            <a:r>
              <a:rPr lang="ko-KR" altLang="ko-KR" sz="1100" dirty="0"/>
              <a:t> </a:t>
            </a:r>
            <a:r>
              <a:rPr lang="ko-KR" altLang="ko-KR" sz="1100" dirty="0" err="1"/>
              <a:t>doctor</a:t>
            </a:r>
            <a:r>
              <a:rPr lang="ko-KR" altLang="ko-KR" sz="1100" dirty="0"/>
              <a:t> </a:t>
            </a:r>
            <a:r>
              <a:rPr lang="ko-KR" altLang="ko-KR" sz="1100" dirty="0" err="1"/>
              <a:t>away</a:t>
            </a:r>
            <a:r>
              <a:rPr lang="ko-KR" altLang="ko-KR" sz="1100" dirty="0"/>
              <a:t>.”</a:t>
            </a:r>
          </a:p>
          <a:p>
            <a:pPr fontAlgn="ctr"/>
            <a:r>
              <a:rPr lang="ko-KR" altLang="ko-KR" sz="1100" dirty="0" err="1"/>
              <a:t>Some</a:t>
            </a:r>
            <a:r>
              <a:rPr lang="ko-KR" altLang="ko-KR" sz="1100" dirty="0"/>
              <a:t> </a:t>
            </a:r>
            <a:r>
              <a:rPr lang="ko-KR" altLang="ko-KR" sz="1100" dirty="0" err="1"/>
              <a:t>claim</a:t>
            </a:r>
            <a:r>
              <a:rPr lang="ko-KR" altLang="ko-KR" sz="1100" dirty="0"/>
              <a:t> </a:t>
            </a:r>
            <a:r>
              <a:rPr lang="ko-KR" altLang="ko-KR" sz="1100" dirty="0" err="1"/>
              <a:t>that</a:t>
            </a:r>
            <a:r>
              <a:rPr lang="ko-KR" altLang="ko-KR" sz="1100" dirty="0"/>
              <a:t> </a:t>
            </a:r>
            <a:r>
              <a:rPr lang="ko-KR" altLang="ko-KR" sz="1100" dirty="0" err="1"/>
              <a:t>the</a:t>
            </a:r>
            <a:r>
              <a:rPr lang="ko-KR" altLang="ko-KR" sz="1100" dirty="0"/>
              <a:t> </a:t>
            </a:r>
            <a:r>
              <a:rPr lang="ko-KR" altLang="ko-KR" sz="1100" dirty="0" err="1"/>
              <a:t>three</a:t>
            </a:r>
            <a:r>
              <a:rPr lang="ko-KR" altLang="ko-KR" sz="1100" dirty="0"/>
              <a:t> </a:t>
            </a:r>
            <a:r>
              <a:rPr lang="ko-KR" altLang="ko-KR" sz="1100" dirty="0" err="1"/>
              <a:t>founders</a:t>
            </a:r>
            <a:r>
              <a:rPr lang="ko-KR" altLang="ko-KR" sz="1100" dirty="0"/>
              <a:t> </a:t>
            </a:r>
            <a:r>
              <a:rPr lang="ko-KR" altLang="ko-KR" sz="1100" dirty="0" err="1"/>
              <a:t>wanted</a:t>
            </a:r>
            <a:r>
              <a:rPr lang="ko-KR" altLang="ko-KR" sz="1100" dirty="0"/>
              <a:t> </a:t>
            </a:r>
            <a:r>
              <a:rPr lang="ko-KR" altLang="ko-KR" sz="1100" dirty="0" err="1"/>
              <a:t>a</a:t>
            </a:r>
            <a:r>
              <a:rPr lang="ko-KR" altLang="ko-KR" sz="1100" dirty="0"/>
              <a:t> </a:t>
            </a:r>
            <a:r>
              <a:rPr lang="ko-KR" altLang="ko-KR" sz="1100" dirty="0" err="1"/>
              <a:t>more</a:t>
            </a:r>
            <a:r>
              <a:rPr lang="ko-KR" altLang="ko-KR" sz="1100" dirty="0"/>
              <a:t> </a:t>
            </a:r>
            <a:r>
              <a:rPr lang="ko-KR" altLang="ko-KR" sz="1100" dirty="0" err="1"/>
              <a:t>casual</a:t>
            </a:r>
            <a:r>
              <a:rPr lang="ko-KR" altLang="ko-KR" sz="1100" dirty="0"/>
              <a:t> </a:t>
            </a:r>
            <a:r>
              <a:rPr lang="ko-KR" altLang="ko-KR" sz="1100" dirty="0" err="1"/>
              <a:t>name</a:t>
            </a:r>
            <a:r>
              <a:rPr lang="ko-KR" altLang="ko-KR" sz="1100" dirty="0"/>
              <a:t>.</a:t>
            </a:r>
          </a:p>
          <a:p>
            <a:pPr fontAlgn="ctr"/>
            <a:r>
              <a:rPr lang="ko-KR" altLang="ko-KR" sz="1100" dirty="0" err="1"/>
              <a:t>Steve</a:t>
            </a:r>
            <a:r>
              <a:rPr lang="ko-KR" altLang="ko-KR" sz="1100" dirty="0"/>
              <a:t> </a:t>
            </a:r>
            <a:r>
              <a:rPr lang="ko-KR" altLang="ko-KR" sz="1100" dirty="0" err="1"/>
              <a:t>Jobs</a:t>
            </a:r>
            <a:r>
              <a:rPr lang="ko-KR" altLang="ko-KR" sz="1100" dirty="0"/>
              <a:t> and </a:t>
            </a:r>
            <a:r>
              <a:rPr lang="ko-KR" altLang="ko-KR" sz="1100" dirty="0" err="1"/>
              <a:t>Steve</a:t>
            </a:r>
            <a:r>
              <a:rPr lang="ko-KR" altLang="ko-KR" sz="1100" dirty="0"/>
              <a:t> </a:t>
            </a:r>
            <a:r>
              <a:rPr lang="ko-KR" altLang="ko-KR" sz="1100" dirty="0" err="1"/>
              <a:t>Wozniak</a:t>
            </a:r>
            <a:r>
              <a:rPr lang="ko-KR" altLang="ko-KR" sz="1100" dirty="0"/>
              <a:t> </a:t>
            </a:r>
            <a:r>
              <a:rPr lang="ko-KR" altLang="ko-KR" sz="1100" dirty="0" err="1"/>
              <a:t>wanted</a:t>
            </a:r>
            <a:r>
              <a:rPr lang="ko-KR" altLang="ko-KR" sz="1100" dirty="0"/>
              <a:t> </a:t>
            </a:r>
            <a:r>
              <a:rPr lang="ko-KR" altLang="ko-KR" sz="1100" dirty="0" err="1"/>
              <a:t>the</a:t>
            </a:r>
            <a:r>
              <a:rPr lang="ko-KR" altLang="ko-KR" sz="1100" dirty="0"/>
              <a:t> Apple </a:t>
            </a:r>
            <a:r>
              <a:rPr lang="ko-KR" altLang="ko-KR" sz="1100" dirty="0" err="1"/>
              <a:t>brand</a:t>
            </a:r>
            <a:r>
              <a:rPr lang="ko-KR" altLang="ko-KR" sz="1100" dirty="0"/>
              <a:t> </a:t>
            </a:r>
            <a:r>
              <a:rPr lang="ko-KR" altLang="ko-KR" sz="1100" dirty="0" err="1"/>
              <a:t>name</a:t>
            </a:r>
            <a:r>
              <a:rPr lang="ko-KR" altLang="ko-KR" sz="1100" dirty="0"/>
              <a:t> </a:t>
            </a:r>
            <a:r>
              <a:rPr lang="ko-KR" altLang="ko-KR" sz="1100" dirty="0" err="1"/>
              <a:t>to</a:t>
            </a:r>
            <a:r>
              <a:rPr lang="ko-KR" altLang="ko-KR" sz="1100" dirty="0"/>
              <a:t> </a:t>
            </a:r>
            <a:r>
              <a:rPr lang="ko-KR" altLang="ko-KR" sz="1100" dirty="0" err="1"/>
              <a:t>appear</a:t>
            </a:r>
            <a:r>
              <a:rPr lang="ko-KR" altLang="ko-KR" sz="1100" dirty="0"/>
              <a:t> </a:t>
            </a:r>
            <a:r>
              <a:rPr lang="ko-KR" altLang="ko-KR" sz="1100" dirty="0" err="1"/>
              <a:t>before</a:t>
            </a:r>
            <a:r>
              <a:rPr lang="ko-KR" altLang="ko-KR" sz="1100" dirty="0"/>
              <a:t> </a:t>
            </a:r>
            <a:r>
              <a:rPr lang="ko-KR" altLang="ko-KR" sz="1100" dirty="0" err="1"/>
              <a:t>Atari</a:t>
            </a:r>
            <a:r>
              <a:rPr lang="ko-KR" altLang="ko-KR" sz="1100" dirty="0"/>
              <a:t> </a:t>
            </a:r>
            <a:r>
              <a:rPr lang="ko-KR" altLang="ko-KR" sz="1100" dirty="0" err="1"/>
              <a:t>in</a:t>
            </a:r>
            <a:r>
              <a:rPr lang="ko-KR" altLang="ko-KR" sz="1100" dirty="0"/>
              <a:t> </a:t>
            </a:r>
            <a:r>
              <a:rPr lang="ko-KR" altLang="ko-KR" sz="1100" dirty="0" err="1"/>
              <a:t>phone</a:t>
            </a:r>
            <a:r>
              <a:rPr lang="ko-KR" altLang="ko-KR" sz="1100" dirty="0"/>
              <a:t> </a:t>
            </a:r>
            <a:r>
              <a:rPr lang="ko-KR" altLang="ko-KR" sz="1100" dirty="0" err="1"/>
              <a:t>books</a:t>
            </a:r>
            <a:r>
              <a:rPr lang="ko-KR" altLang="ko-KR" sz="1100" dirty="0"/>
              <a:t>.</a:t>
            </a:r>
          </a:p>
          <a:p>
            <a:r>
              <a:rPr lang="en-US" altLang="ko-KR" sz="1100" dirty="0"/>
              <a:t> </a:t>
            </a:r>
          </a:p>
          <a:p>
            <a:r>
              <a:rPr lang="ko-KR" altLang="ko-KR" sz="1100" i="1" dirty="0"/>
              <a:t>출처: &lt;</a:t>
            </a:r>
            <a:r>
              <a:rPr lang="ko-KR" altLang="ko-KR" sz="1100" i="1" dirty="0">
                <a:hlinkClick r:id="rId2"/>
              </a:rPr>
              <a:t>https://www.crowdspring.com/blog/apple-logo/</a:t>
            </a:r>
            <a:r>
              <a:rPr lang="ko-KR" altLang="ko-KR" sz="1100" i="1" dirty="0"/>
              <a:t>&gt; </a:t>
            </a:r>
            <a:endParaRPr lang="ko-KR" altLang="ko-KR" sz="11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3972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FC787A-3593-4156-9DB7-0F00874DB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202122"/>
                </a:solidFill>
                <a:latin typeface="Arial" panose="020B0604020202020204" pitchFamily="34" charset="0"/>
              </a:rPr>
              <a:t>Alan Mathison Turing</a:t>
            </a:r>
            <a:r>
              <a:rPr lang="en-US" altLang="ko-KR" dirty="0">
                <a:solidFill>
                  <a:srgbClr val="202122"/>
                </a:solidFill>
                <a:latin typeface="Arial" panose="020B0604020202020204" pitchFamily="34" charset="0"/>
              </a:rPr>
              <a:t> 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FF44626-CCAC-419C-8377-FEC8B86B7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530" y="2263950"/>
            <a:ext cx="10515600" cy="35763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202122"/>
                </a:solidFill>
                <a:latin typeface="Arial" panose="020B0604020202020204" pitchFamily="34" charset="0"/>
              </a:rPr>
              <a:t>1912 –1954</a:t>
            </a:r>
          </a:p>
          <a:p>
            <a:r>
              <a:rPr lang="en-US" altLang="ko-KR" dirty="0">
                <a:solidFill>
                  <a:srgbClr val="202122"/>
                </a:solidFill>
                <a:latin typeface="Arial" panose="020B0604020202020204" pitchFamily="34" charset="0"/>
              </a:rPr>
              <a:t>British mathematician, </a:t>
            </a:r>
          </a:p>
          <a:p>
            <a:r>
              <a:rPr lang="en-US" altLang="ko-KR" dirty="0">
                <a:solidFill>
                  <a:srgbClr val="3366CC"/>
                </a:solidFill>
                <a:latin typeface="Arial" panose="020B0604020202020204" pitchFamily="34" charset="0"/>
                <a:hlinkClick r:id="rId2" tooltip="Computer scientist"/>
              </a:rPr>
              <a:t>computer scientist</a:t>
            </a:r>
            <a:r>
              <a:rPr lang="en-US" altLang="ko-KR" dirty="0">
                <a:solidFill>
                  <a:srgbClr val="202122"/>
                </a:solidFill>
                <a:latin typeface="Arial" panose="020B0604020202020204" pitchFamily="34" charset="0"/>
              </a:rPr>
              <a:t>, </a:t>
            </a:r>
          </a:p>
          <a:p>
            <a:r>
              <a:rPr lang="en-US" altLang="ko-KR" dirty="0">
                <a:solidFill>
                  <a:srgbClr val="3366CC"/>
                </a:solidFill>
                <a:latin typeface="Arial" panose="020B0604020202020204" pitchFamily="34" charset="0"/>
                <a:hlinkClick r:id="rId3" tooltip="Logic"/>
              </a:rPr>
              <a:t>logician</a:t>
            </a:r>
            <a:r>
              <a:rPr lang="en-US" altLang="ko-KR" dirty="0">
                <a:solidFill>
                  <a:srgbClr val="202122"/>
                </a:solidFill>
                <a:latin typeface="Arial" panose="020B0604020202020204" pitchFamily="34" charset="0"/>
              </a:rPr>
              <a:t>, </a:t>
            </a:r>
          </a:p>
          <a:p>
            <a:r>
              <a:rPr lang="en-US" altLang="ko-KR" dirty="0">
                <a:solidFill>
                  <a:srgbClr val="3366CC"/>
                </a:solidFill>
                <a:latin typeface="Arial" panose="020B0604020202020204" pitchFamily="34" charset="0"/>
                <a:hlinkClick r:id="rId4" tooltip="Cryptanalysis"/>
              </a:rPr>
              <a:t>cryptanalyst</a:t>
            </a:r>
            <a:r>
              <a:rPr lang="en-US" altLang="ko-KR" dirty="0">
                <a:solidFill>
                  <a:srgbClr val="202122"/>
                </a:solidFill>
                <a:latin typeface="Arial" panose="020B0604020202020204" pitchFamily="34" charset="0"/>
              </a:rPr>
              <a:t>, </a:t>
            </a:r>
          </a:p>
          <a:p>
            <a:r>
              <a:rPr lang="en-US" altLang="ko-KR" dirty="0">
                <a:solidFill>
                  <a:srgbClr val="202122"/>
                </a:solidFill>
                <a:latin typeface="Arial" panose="020B0604020202020204" pitchFamily="34" charset="0"/>
              </a:rPr>
              <a:t>philosopher,</a:t>
            </a:r>
          </a:p>
          <a:p>
            <a:r>
              <a:rPr lang="en-US" altLang="ko-KR" dirty="0">
                <a:solidFill>
                  <a:srgbClr val="3366CC"/>
                </a:solidFill>
                <a:latin typeface="Arial" panose="020B0604020202020204" pitchFamily="34" charset="0"/>
                <a:hlinkClick r:id="rId5" tooltip="Mathematical and theoretical biology"/>
              </a:rPr>
              <a:t>theoretical biologist</a:t>
            </a:r>
            <a:r>
              <a:rPr lang="en-US" altLang="ko-KR" dirty="0">
                <a:solidFill>
                  <a:srgbClr val="202122"/>
                </a:solidFill>
                <a:latin typeface="Arial" panose="020B0604020202020204" pitchFamily="34" charset="0"/>
              </a:rPr>
              <a:t>.</a:t>
            </a:r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C58A93B-69FD-47C6-9889-432B5E395B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300" y="1906489"/>
            <a:ext cx="5905500" cy="393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198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Apple rainbow logo in the year 1984">
            <a:extLst>
              <a:ext uri="{FF2B5EF4-FFF2-40B4-BE49-F238E27FC236}">
                <a16:creationId xmlns:a16="http://schemas.microsoft.com/office/drawing/2014/main" id="{1AB80DFB-B4B6-4589-BC9D-780F2F6689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1737" y="1145511"/>
            <a:ext cx="4111336" cy="4566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0588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CCD740-B5A0-4A5D-AD5C-8467604E0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ko-KR" sz="2800" b="1" dirty="0" err="1">
                <a:hlinkClick r:id="rId2"/>
              </a:rPr>
              <a:t>Computing</a:t>
            </a:r>
            <a:r>
              <a:rPr lang="ko-KR" altLang="ko-KR" sz="2800" b="1" dirty="0">
                <a:hlinkClick r:id="rId2"/>
              </a:rPr>
              <a:t> </a:t>
            </a:r>
            <a:r>
              <a:rPr lang="ko-KR" altLang="ko-KR" sz="2800" b="1" dirty="0" err="1">
                <a:hlinkClick r:id="rId2"/>
              </a:rPr>
              <a:t>machinery</a:t>
            </a:r>
            <a:r>
              <a:rPr lang="ko-KR" altLang="ko-KR" sz="2800" b="1" dirty="0">
                <a:hlinkClick r:id="rId2"/>
              </a:rPr>
              <a:t> and </a:t>
            </a:r>
            <a:r>
              <a:rPr lang="ko-KR" altLang="ko-KR" sz="2800" b="1" dirty="0" err="1">
                <a:hlinkClick r:id="rId2"/>
              </a:rPr>
              <a:t>intelligence</a:t>
            </a:r>
            <a:endParaRPr lang="ko-KR" altLang="en-US" sz="2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3C8369-644D-44AA-B9C5-882819036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3955" y="1378816"/>
            <a:ext cx="10515600" cy="4351338"/>
          </a:xfrm>
        </p:spPr>
        <p:txBody>
          <a:bodyPr/>
          <a:lstStyle/>
          <a:p>
            <a:r>
              <a:rPr lang="ko-KR" altLang="ko-KR" sz="1000" dirty="0" err="1">
                <a:hlinkClick r:id="rId3"/>
              </a:rPr>
              <a:t>Alan</a:t>
            </a:r>
            <a:r>
              <a:rPr lang="ko-KR" altLang="ko-KR" sz="1000" dirty="0">
                <a:hlinkClick r:id="rId3"/>
              </a:rPr>
              <a:t> </a:t>
            </a:r>
            <a:r>
              <a:rPr lang="ko-KR" altLang="ko-KR" sz="1000" dirty="0" err="1">
                <a:hlinkClick r:id="rId3"/>
              </a:rPr>
              <a:t>M</a:t>
            </a:r>
            <a:r>
              <a:rPr lang="ko-KR" altLang="ko-KR" sz="1000" dirty="0">
                <a:hlinkClick r:id="rId3"/>
              </a:rPr>
              <a:t>. </a:t>
            </a:r>
            <a:r>
              <a:rPr lang="ko-KR" altLang="ko-KR" sz="1000" dirty="0" err="1">
                <a:hlinkClick r:id="rId3"/>
              </a:rPr>
              <a:t>Turing</a:t>
            </a:r>
            <a:r>
              <a:rPr lang="ko-KR" altLang="ko-KR" sz="1000" i="1" dirty="0" err="1">
                <a:hlinkClick r:id="rId4"/>
              </a:rPr>
              <a:t>Mind</a:t>
            </a:r>
            <a:r>
              <a:rPr lang="x-none" altLang="ko-KR" sz="1000" dirty="0"/>
              <a:t> </a:t>
            </a:r>
            <a:r>
              <a:rPr lang="ko-KR" altLang="ko-KR" sz="1000" dirty="0"/>
              <a:t>59 (</a:t>
            </a:r>
            <a:r>
              <a:rPr lang="ko-KR" altLang="ko-KR" sz="1000" dirty="0" err="1"/>
              <a:t>October</a:t>
            </a:r>
            <a:r>
              <a:rPr lang="ko-KR" altLang="ko-KR" sz="1000" dirty="0"/>
              <a:t>):433-60 (</a:t>
            </a:r>
            <a:r>
              <a:rPr lang="x-none" altLang="ko-KR" sz="1000" dirty="0"/>
              <a:t>1950</a:t>
            </a:r>
            <a:r>
              <a:rPr lang="ko-KR" altLang="ko-KR" sz="1000" dirty="0"/>
              <a:t>)</a:t>
            </a:r>
            <a:r>
              <a:rPr lang="x-none" altLang="ko-KR" sz="1000" dirty="0"/>
              <a:t> </a:t>
            </a:r>
            <a:r>
              <a:rPr lang="ko-KR" altLang="ko-KR" sz="1000" b="1" dirty="0" err="1"/>
              <a:t>Abstract</a:t>
            </a:r>
            <a:endParaRPr lang="ko-KR" altLang="ko-KR" sz="1000" dirty="0"/>
          </a:p>
          <a:p>
            <a:pPr marL="0" indent="0">
              <a:buNone/>
            </a:pPr>
            <a:endParaRPr lang="en-US" altLang="ko-KR" sz="1000" dirty="0"/>
          </a:p>
          <a:p>
            <a:r>
              <a:rPr lang="ko-KR" altLang="ko-KR" b="1" dirty="0" err="1"/>
              <a:t>I</a:t>
            </a:r>
            <a:r>
              <a:rPr lang="ko-KR" altLang="ko-KR" b="1" dirty="0"/>
              <a:t> </a:t>
            </a:r>
            <a:r>
              <a:rPr lang="ko-KR" altLang="ko-KR" b="1" dirty="0" err="1"/>
              <a:t>propose</a:t>
            </a:r>
            <a:r>
              <a:rPr lang="ko-KR" altLang="ko-KR" b="1" dirty="0"/>
              <a:t> </a:t>
            </a:r>
            <a:r>
              <a:rPr lang="ko-KR" altLang="ko-KR" b="1" dirty="0" err="1"/>
              <a:t>to</a:t>
            </a:r>
            <a:r>
              <a:rPr lang="ko-KR" altLang="ko-KR" b="1" dirty="0"/>
              <a:t> </a:t>
            </a:r>
            <a:r>
              <a:rPr lang="ko-KR" altLang="ko-KR" b="1" dirty="0" err="1"/>
              <a:t>consider</a:t>
            </a:r>
            <a:r>
              <a:rPr lang="ko-KR" altLang="ko-KR" b="1" dirty="0"/>
              <a:t> </a:t>
            </a:r>
            <a:r>
              <a:rPr lang="ko-KR" altLang="ko-KR" b="1" dirty="0" err="1"/>
              <a:t>the</a:t>
            </a:r>
            <a:r>
              <a:rPr lang="ko-KR" altLang="ko-KR" b="1" dirty="0"/>
              <a:t> </a:t>
            </a:r>
            <a:r>
              <a:rPr lang="ko-KR" altLang="ko-KR" b="1" dirty="0" err="1"/>
              <a:t>question</a:t>
            </a:r>
            <a:r>
              <a:rPr lang="ko-KR" altLang="ko-KR" b="1" dirty="0"/>
              <a:t>,"</a:t>
            </a:r>
            <a:r>
              <a:rPr lang="ko-KR" altLang="ko-KR" b="1" dirty="0" err="1"/>
              <a:t>Can</a:t>
            </a:r>
            <a:r>
              <a:rPr lang="ko-KR" altLang="ko-KR" b="1" dirty="0"/>
              <a:t> </a:t>
            </a:r>
            <a:r>
              <a:rPr lang="ko-KR" altLang="ko-KR" b="1" dirty="0" err="1"/>
              <a:t>machines</a:t>
            </a:r>
            <a:r>
              <a:rPr lang="en-US" altLang="ko-KR" b="1" dirty="0"/>
              <a:t> </a:t>
            </a:r>
            <a:r>
              <a:rPr lang="ko-KR" altLang="ko-KR" b="1" dirty="0" err="1"/>
              <a:t>think</a:t>
            </a:r>
            <a:r>
              <a:rPr lang="ko-KR" altLang="ko-KR" b="1" dirty="0"/>
              <a:t>?"</a:t>
            </a:r>
            <a:endParaRPr lang="ko-KR" altLang="en-US" dirty="0"/>
          </a:p>
        </p:txBody>
      </p:sp>
      <p:pic>
        <p:nvPicPr>
          <p:cNvPr id="4098" name="Picture 2" descr="( October, 1950 &#10;MIND &#10;A QUARTERLY REVIEW &#10;PSYCHOLOGY AND PHILOSOPHY &#10;I—COMPUTING MACHINERY AND &#10;INTELLIGENCE &#10;I to think &#10;Chi. with of &#10;think • &#10;but &#10;e If the ming o ' ' &#10;• think are to by they &#10;it to &#10;to the i ' is ">
            <a:extLst>
              <a:ext uri="{FF2B5EF4-FFF2-40B4-BE49-F238E27FC236}">
                <a16:creationId xmlns:a16="http://schemas.microsoft.com/office/drawing/2014/main" id="{69312A32-5464-4D84-BAA7-018D5953A4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445" y="2928072"/>
            <a:ext cx="3106882" cy="3502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D9979FA3-9601-4E91-A962-A06AC805F643}"/>
              </a:ext>
            </a:extLst>
          </p:cNvPr>
          <p:cNvSpPr/>
          <p:nvPr/>
        </p:nvSpPr>
        <p:spPr>
          <a:xfrm>
            <a:off x="4360717" y="5068434"/>
            <a:ext cx="703464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fontAlgn="ctr">
              <a:buFont typeface="+mj-lt"/>
              <a:buAutoNum type="arabicPeriod"/>
            </a:pPr>
            <a:r>
              <a:rPr lang="ko-KR" altLang="ko-KR" sz="1000" b="1" dirty="0" err="1">
                <a:ea typeface="Söhne"/>
              </a:rPr>
              <a:t>Title</a:t>
            </a:r>
            <a:r>
              <a:rPr lang="ko-KR" altLang="ko-KR" sz="1000" b="1" dirty="0">
                <a:ea typeface="Söhne"/>
              </a:rPr>
              <a:t>: </a:t>
            </a:r>
            <a:r>
              <a:rPr lang="ko-KR" altLang="ko-KR" sz="1000" b="1" dirty="0" err="1">
                <a:ea typeface="Söhne"/>
              </a:rPr>
              <a:t>Mind</a:t>
            </a:r>
            <a:endParaRPr lang="ko-KR" altLang="ko-KR" sz="1000" b="1" dirty="0">
              <a:ea typeface="Malgun Gothic" panose="020B0503020000020004" pitchFamily="50" charset="-127"/>
            </a:endParaRPr>
          </a:p>
          <a:p>
            <a:pPr marL="342900" fontAlgn="ctr">
              <a:buFont typeface="+mj-lt"/>
              <a:buAutoNum type="arabicPeriod"/>
            </a:pPr>
            <a:r>
              <a:rPr lang="ko-KR" altLang="ko-KR" sz="1000" b="1" dirty="0" err="1">
                <a:ea typeface="Söhne"/>
              </a:rPr>
              <a:t>Publication</a:t>
            </a:r>
            <a:r>
              <a:rPr lang="ko-KR" altLang="ko-KR" sz="1000" b="1" dirty="0">
                <a:ea typeface="Söhne"/>
              </a:rPr>
              <a:t> </a:t>
            </a:r>
            <a:r>
              <a:rPr lang="ko-KR" altLang="ko-KR" sz="1000" b="1" dirty="0" err="1">
                <a:ea typeface="Söhne"/>
              </a:rPr>
              <a:t>Year</a:t>
            </a:r>
            <a:r>
              <a:rPr lang="ko-KR" altLang="ko-KR" sz="1000" b="1" dirty="0">
                <a:ea typeface="Söhne"/>
              </a:rPr>
              <a:t>: </a:t>
            </a:r>
            <a:r>
              <a:rPr lang="ko-KR" altLang="ko-KR" sz="1000" b="1" dirty="0" err="1">
                <a:ea typeface="Söhne"/>
              </a:rPr>
              <a:t>Established</a:t>
            </a:r>
            <a:r>
              <a:rPr lang="ko-KR" altLang="ko-KR" sz="1000" b="1" dirty="0">
                <a:ea typeface="Söhne"/>
              </a:rPr>
              <a:t> </a:t>
            </a:r>
            <a:r>
              <a:rPr lang="ko-KR" altLang="ko-KR" sz="1000" b="1" dirty="0" err="1">
                <a:ea typeface="Söhne"/>
              </a:rPr>
              <a:t>in</a:t>
            </a:r>
            <a:r>
              <a:rPr lang="ko-KR" altLang="ko-KR" sz="1000" b="1" dirty="0">
                <a:ea typeface="Söhne"/>
              </a:rPr>
              <a:t> 1876 (</a:t>
            </a:r>
            <a:r>
              <a:rPr lang="ko-KR" altLang="ko-KR" sz="1000" b="1" dirty="0" err="1">
                <a:ea typeface="Söhne"/>
              </a:rPr>
              <a:t>continuing</a:t>
            </a:r>
            <a:r>
              <a:rPr lang="ko-KR" altLang="ko-KR" sz="1000" b="1" dirty="0">
                <a:ea typeface="Söhne"/>
              </a:rPr>
              <a:t> </a:t>
            </a:r>
            <a:r>
              <a:rPr lang="ko-KR" altLang="ko-KR" sz="1000" b="1" dirty="0" err="1">
                <a:ea typeface="Söhne"/>
              </a:rPr>
              <a:t>to</a:t>
            </a:r>
            <a:r>
              <a:rPr lang="ko-KR" altLang="ko-KR" sz="1000" b="1" dirty="0">
                <a:ea typeface="Söhne"/>
              </a:rPr>
              <a:t> </a:t>
            </a:r>
            <a:r>
              <a:rPr lang="ko-KR" altLang="ko-KR" sz="1000" b="1" dirty="0" err="1">
                <a:ea typeface="Söhne"/>
              </a:rPr>
              <a:t>the</a:t>
            </a:r>
            <a:r>
              <a:rPr lang="ko-KR" altLang="ko-KR" sz="1000" b="1" dirty="0">
                <a:ea typeface="Söhne"/>
              </a:rPr>
              <a:t> </a:t>
            </a:r>
            <a:r>
              <a:rPr lang="ko-KR" altLang="ko-KR" sz="1000" b="1" dirty="0" err="1">
                <a:ea typeface="Söhne"/>
              </a:rPr>
              <a:t>present</a:t>
            </a:r>
            <a:r>
              <a:rPr lang="ko-KR" altLang="ko-KR" sz="1000" b="1" dirty="0">
                <a:ea typeface="Söhne"/>
              </a:rPr>
              <a:t>)</a:t>
            </a:r>
            <a:endParaRPr lang="ko-KR" altLang="ko-KR" sz="1000" b="1" dirty="0">
              <a:ea typeface="Malgun Gothic" panose="020B0503020000020004" pitchFamily="50" charset="-127"/>
            </a:endParaRPr>
          </a:p>
          <a:p>
            <a:pPr marL="342900" fontAlgn="ctr">
              <a:buFont typeface="+mj-lt"/>
              <a:buAutoNum type="arabicPeriod" startAt="3"/>
            </a:pPr>
            <a:r>
              <a:rPr lang="ko-KR" altLang="ko-KR" sz="1000" dirty="0">
                <a:ea typeface="Söhne"/>
              </a:rPr>
              <a:t>Publisher: </a:t>
            </a:r>
            <a:r>
              <a:rPr lang="ko-KR" altLang="ko-KR" sz="1000" dirty="0" err="1">
                <a:ea typeface="Söhne"/>
              </a:rPr>
              <a:t>Oxford</a:t>
            </a:r>
            <a:r>
              <a:rPr lang="ko-KR" altLang="ko-KR" sz="1000" dirty="0">
                <a:ea typeface="Söhne"/>
              </a:rPr>
              <a:t> </a:t>
            </a:r>
            <a:r>
              <a:rPr lang="ko-KR" altLang="ko-KR" sz="1000" dirty="0" err="1">
                <a:ea typeface="Söhne"/>
              </a:rPr>
              <a:t>University</a:t>
            </a:r>
            <a:r>
              <a:rPr lang="ko-KR" altLang="ko-KR" sz="1000" dirty="0">
                <a:ea typeface="Söhne"/>
              </a:rPr>
              <a:t> </a:t>
            </a:r>
            <a:r>
              <a:rPr lang="ko-KR" altLang="ko-KR" sz="1000" dirty="0" err="1">
                <a:ea typeface="Söhne"/>
              </a:rPr>
              <a:t>Press</a:t>
            </a:r>
            <a:endParaRPr lang="ko-KR" altLang="ko-KR" sz="1000" dirty="0">
              <a:ea typeface="Malgun Gothic" panose="020B0503020000020004" pitchFamily="50" charset="-127"/>
            </a:endParaRPr>
          </a:p>
          <a:p>
            <a:pPr marL="342900" fontAlgn="ctr">
              <a:buFont typeface="+mj-lt"/>
              <a:buAutoNum type="arabicPeriod"/>
            </a:pPr>
            <a:r>
              <a:rPr lang="ko-KR" altLang="ko-KR" sz="1000" dirty="0" err="1">
                <a:ea typeface="Söhne"/>
              </a:rPr>
              <a:t>Focus</a:t>
            </a:r>
            <a:r>
              <a:rPr lang="ko-KR" altLang="ko-KR" sz="1000" dirty="0">
                <a:ea typeface="Söhne"/>
              </a:rPr>
              <a:t>: </a:t>
            </a:r>
            <a:r>
              <a:rPr lang="ko-KR" altLang="ko-KR" sz="1000" dirty="0" err="1">
                <a:ea typeface="Söhne"/>
              </a:rPr>
              <a:t>Philosophy</a:t>
            </a:r>
            <a:r>
              <a:rPr lang="ko-KR" altLang="ko-KR" sz="1000" dirty="0">
                <a:ea typeface="Söhne"/>
              </a:rPr>
              <a:t> of </a:t>
            </a:r>
            <a:r>
              <a:rPr lang="ko-KR" altLang="ko-KR" sz="1000" dirty="0" err="1">
                <a:ea typeface="Söhne"/>
              </a:rPr>
              <a:t>mind</a:t>
            </a:r>
            <a:r>
              <a:rPr lang="ko-KR" altLang="ko-KR" sz="1000" dirty="0">
                <a:ea typeface="Söhne"/>
              </a:rPr>
              <a:t>, </a:t>
            </a:r>
            <a:r>
              <a:rPr lang="ko-KR" altLang="ko-KR" sz="1000" dirty="0" err="1">
                <a:ea typeface="Söhne"/>
              </a:rPr>
              <a:t>cognitive</a:t>
            </a:r>
            <a:r>
              <a:rPr lang="ko-KR" altLang="ko-KR" sz="1000" dirty="0">
                <a:ea typeface="Söhne"/>
              </a:rPr>
              <a:t> </a:t>
            </a:r>
            <a:r>
              <a:rPr lang="ko-KR" altLang="ko-KR" sz="1000" dirty="0" err="1">
                <a:ea typeface="Söhne"/>
              </a:rPr>
              <a:t>science</a:t>
            </a:r>
            <a:r>
              <a:rPr lang="ko-KR" altLang="ko-KR" sz="1000" dirty="0">
                <a:ea typeface="Söhne"/>
              </a:rPr>
              <a:t>, and </a:t>
            </a:r>
            <a:r>
              <a:rPr lang="ko-KR" altLang="ko-KR" sz="1000" dirty="0" err="1">
                <a:ea typeface="Söhne"/>
              </a:rPr>
              <a:t>related</a:t>
            </a:r>
            <a:r>
              <a:rPr lang="ko-KR" altLang="ko-KR" sz="1000" dirty="0">
                <a:ea typeface="Söhne"/>
              </a:rPr>
              <a:t> </a:t>
            </a:r>
            <a:r>
              <a:rPr lang="ko-KR" altLang="ko-KR" sz="1000" dirty="0" err="1">
                <a:ea typeface="Söhne"/>
              </a:rPr>
              <a:t>disciplines</a:t>
            </a:r>
            <a:endParaRPr lang="ko-KR" altLang="ko-KR" sz="1000" dirty="0">
              <a:ea typeface="Malgun Gothic" panose="020B0503020000020004" pitchFamily="50" charset="-127"/>
            </a:endParaRPr>
          </a:p>
          <a:p>
            <a:pPr marL="342900" fontAlgn="ctr">
              <a:buFont typeface="+mj-lt"/>
              <a:buAutoNum type="arabicPeriod"/>
            </a:pPr>
            <a:r>
              <a:rPr lang="ko-KR" altLang="ko-KR" sz="1000" dirty="0" err="1">
                <a:ea typeface="Söhne"/>
              </a:rPr>
              <a:t>Scope</a:t>
            </a:r>
            <a:r>
              <a:rPr lang="ko-KR" altLang="ko-KR" sz="1000" dirty="0">
                <a:ea typeface="Söhne"/>
              </a:rPr>
              <a:t>: </a:t>
            </a:r>
            <a:r>
              <a:rPr lang="ko-KR" altLang="ko-KR" sz="1000" dirty="0" err="1">
                <a:ea typeface="Söhne"/>
              </a:rPr>
              <a:t>Mind</a:t>
            </a:r>
            <a:r>
              <a:rPr lang="ko-KR" altLang="ko-KR" sz="1000" dirty="0">
                <a:ea typeface="Söhne"/>
              </a:rPr>
              <a:t> </a:t>
            </a:r>
            <a:r>
              <a:rPr lang="ko-KR" altLang="ko-KR" sz="1000" dirty="0" err="1">
                <a:ea typeface="Söhne"/>
              </a:rPr>
              <a:t>publishes</a:t>
            </a:r>
            <a:r>
              <a:rPr lang="ko-KR" altLang="ko-KR" sz="1000" dirty="0">
                <a:ea typeface="Söhne"/>
              </a:rPr>
              <a:t> </a:t>
            </a:r>
            <a:r>
              <a:rPr lang="ko-KR" altLang="ko-KR" sz="1000" dirty="0" err="1">
                <a:ea typeface="Söhne"/>
              </a:rPr>
              <a:t>articles</a:t>
            </a:r>
            <a:r>
              <a:rPr lang="ko-KR" altLang="ko-KR" sz="1000" dirty="0">
                <a:ea typeface="Söhne"/>
              </a:rPr>
              <a:t> and </a:t>
            </a:r>
            <a:r>
              <a:rPr lang="ko-KR" altLang="ko-KR" sz="1000" dirty="0" err="1">
                <a:ea typeface="Söhne"/>
              </a:rPr>
              <a:t>discussions</a:t>
            </a:r>
            <a:r>
              <a:rPr lang="ko-KR" altLang="ko-KR" sz="1000" dirty="0">
                <a:ea typeface="Söhne"/>
              </a:rPr>
              <a:t> </a:t>
            </a:r>
            <a:r>
              <a:rPr lang="ko-KR" altLang="ko-KR" sz="1000" dirty="0" err="1">
                <a:ea typeface="Söhne"/>
              </a:rPr>
              <a:t>on</a:t>
            </a:r>
            <a:r>
              <a:rPr lang="ko-KR" altLang="ko-KR" sz="1000" dirty="0">
                <a:ea typeface="Söhne"/>
              </a:rPr>
              <a:t> </a:t>
            </a:r>
            <a:r>
              <a:rPr lang="ko-KR" altLang="ko-KR" sz="1000" dirty="0" err="1">
                <a:ea typeface="Söhne"/>
              </a:rPr>
              <a:t>various</a:t>
            </a:r>
            <a:r>
              <a:rPr lang="ko-KR" altLang="ko-KR" sz="1000" dirty="0">
                <a:ea typeface="Söhne"/>
              </a:rPr>
              <a:t> </a:t>
            </a:r>
            <a:r>
              <a:rPr lang="ko-KR" altLang="ko-KR" sz="1000" dirty="0" err="1">
                <a:ea typeface="Söhne"/>
              </a:rPr>
              <a:t>topics</a:t>
            </a:r>
            <a:r>
              <a:rPr lang="ko-KR" altLang="ko-KR" sz="1000" dirty="0">
                <a:ea typeface="Söhne"/>
              </a:rPr>
              <a:t> </a:t>
            </a:r>
            <a:r>
              <a:rPr lang="ko-KR" altLang="ko-KR" sz="1000" dirty="0" err="1">
                <a:ea typeface="Söhne"/>
              </a:rPr>
              <a:t>within</a:t>
            </a:r>
            <a:r>
              <a:rPr lang="ko-KR" altLang="ko-KR" sz="1000" dirty="0">
                <a:ea typeface="Söhne"/>
              </a:rPr>
              <a:t> </a:t>
            </a:r>
            <a:r>
              <a:rPr lang="ko-KR" altLang="ko-KR" sz="1000" dirty="0" err="1">
                <a:ea typeface="Söhne"/>
              </a:rPr>
              <a:t>philosophy</a:t>
            </a:r>
            <a:r>
              <a:rPr lang="ko-KR" altLang="ko-KR" sz="1000" dirty="0">
                <a:ea typeface="Söhne"/>
              </a:rPr>
              <a:t> of </a:t>
            </a:r>
            <a:r>
              <a:rPr lang="ko-KR" altLang="ko-KR" sz="1000" dirty="0" err="1">
                <a:ea typeface="Söhne"/>
              </a:rPr>
              <a:t>mind</a:t>
            </a:r>
            <a:r>
              <a:rPr lang="ko-KR" altLang="ko-KR" sz="1000" dirty="0">
                <a:ea typeface="Söhne"/>
              </a:rPr>
              <a:t>, </a:t>
            </a:r>
            <a:r>
              <a:rPr lang="ko-KR" altLang="ko-KR" sz="1000" dirty="0" err="1">
                <a:ea typeface="Söhne"/>
              </a:rPr>
              <a:t>including</a:t>
            </a:r>
            <a:r>
              <a:rPr lang="ko-KR" altLang="ko-KR" sz="1000" dirty="0">
                <a:ea typeface="Söhne"/>
              </a:rPr>
              <a:t> </a:t>
            </a:r>
            <a:r>
              <a:rPr lang="ko-KR" altLang="ko-KR" sz="1000" dirty="0" err="1">
                <a:ea typeface="Söhne"/>
              </a:rPr>
              <a:t>consciousness</a:t>
            </a:r>
            <a:r>
              <a:rPr lang="ko-KR" altLang="ko-KR" sz="1000" dirty="0">
                <a:ea typeface="Söhne"/>
              </a:rPr>
              <a:t>, </a:t>
            </a:r>
            <a:r>
              <a:rPr lang="ko-KR" altLang="ko-KR" sz="1000" dirty="0" err="1">
                <a:ea typeface="Söhne"/>
              </a:rPr>
              <a:t>perception</a:t>
            </a:r>
            <a:r>
              <a:rPr lang="ko-KR" altLang="ko-KR" sz="1000" dirty="0">
                <a:ea typeface="Söhne"/>
              </a:rPr>
              <a:t>, </a:t>
            </a:r>
            <a:r>
              <a:rPr lang="ko-KR" altLang="ko-KR" sz="1000" dirty="0" err="1">
                <a:ea typeface="Söhne"/>
              </a:rPr>
              <a:t>cognition</a:t>
            </a:r>
            <a:r>
              <a:rPr lang="ko-KR" altLang="ko-KR" sz="1000" dirty="0">
                <a:ea typeface="Söhne"/>
              </a:rPr>
              <a:t>, </a:t>
            </a:r>
            <a:r>
              <a:rPr lang="ko-KR" altLang="ko-KR" sz="1000" dirty="0" err="1">
                <a:ea typeface="Söhne"/>
              </a:rPr>
              <a:t>philosophy</a:t>
            </a:r>
            <a:r>
              <a:rPr lang="ko-KR" altLang="ko-KR" sz="1000" dirty="0">
                <a:ea typeface="Söhne"/>
              </a:rPr>
              <a:t> of </a:t>
            </a:r>
            <a:r>
              <a:rPr lang="ko-KR" altLang="ko-KR" sz="1000" dirty="0" err="1">
                <a:ea typeface="Söhne"/>
              </a:rPr>
              <a:t>language</a:t>
            </a:r>
            <a:r>
              <a:rPr lang="ko-KR" altLang="ko-KR" sz="1000" dirty="0">
                <a:ea typeface="Söhne"/>
              </a:rPr>
              <a:t>, </a:t>
            </a:r>
            <a:r>
              <a:rPr lang="ko-KR" altLang="ko-KR" sz="1000" dirty="0" err="1">
                <a:ea typeface="Söhne"/>
              </a:rPr>
              <a:t>philosophy</a:t>
            </a:r>
            <a:r>
              <a:rPr lang="ko-KR" altLang="ko-KR" sz="1000" dirty="0">
                <a:ea typeface="Söhne"/>
              </a:rPr>
              <a:t> of </a:t>
            </a:r>
            <a:r>
              <a:rPr lang="ko-KR" altLang="ko-KR" sz="1000" dirty="0" err="1">
                <a:ea typeface="Söhne"/>
              </a:rPr>
              <a:t>psychology</a:t>
            </a:r>
            <a:r>
              <a:rPr lang="ko-KR" altLang="ko-KR" sz="1000" dirty="0">
                <a:ea typeface="Söhne"/>
              </a:rPr>
              <a:t>, and </a:t>
            </a:r>
            <a:r>
              <a:rPr lang="ko-KR" altLang="ko-KR" sz="1000" dirty="0" err="1">
                <a:ea typeface="Söhne"/>
              </a:rPr>
              <a:t>philosophy</a:t>
            </a:r>
            <a:r>
              <a:rPr lang="ko-KR" altLang="ko-KR" sz="1000" dirty="0">
                <a:ea typeface="Söhne"/>
              </a:rPr>
              <a:t> of </a:t>
            </a:r>
            <a:r>
              <a:rPr lang="ko-KR" altLang="ko-KR" sz="1000" dirty="0" err="1">
                <a:ea typeface="Söhne"/>
              </a:rPr>
              <a:t>artificial</a:t>
            </a:r>
            <a:r>
              <a:rPr lang="ko-KR" altLang="ko-KR" sz="1000" dirty="0">
                <a:ea typeface="Söhne"/>
              </a:rPr>
              <a:t> </a:t>
            </a:r>
            <a:r>
              <a:rPr lang="ko-KR" altLang="ko-KR" sz="1000" dirty="0" err="1">
                <a:ea typeface="Söhne"/>
              </a:rPr>
              <a:t>intelligence</a:t>
            </a:r>
            <a:r>
              <a:rPr lang="ko-KR" altLang="ko-KR" sz="1000" dirty="0">
                <a:ea typeface="Söhne"/>
              </a:rPr>
              <a:t>.</a:t>
            </a:r>
            <a:endParaRPr lang="ko-KR" altLang="ko-KR" sz="1000" dirty="0">
              <a:ea typeface="Malgun Gothic" panose="020B0503020000020004" pitchFamily="50" charset="-127"/>
            </a:endParaRPr>
          </a:p>
          <a:p>
            <a:r>
              <a:rPr lang="ko-KR" altLang="ko-KR" sz="1000" i="1" dirty="0">
                <a:ea typeface="Malgun Gothic" panose="020B0503020000020004" pitchFamily="50" charset="-127"/>
              </a:rPr>
              <a:t>출처</a:t>
            </a:r>
            <a:r>
              <a:rPr lang="ko-KR" altLang="ko-KR" sz="1000" i="1" dirty="0">
                <a:ea typeface="Calibri" panose="020F0502020204030204" pitchFamily="34" charset="0"/>
              </a:rPr>
              <a:t>: &lt;</a:t>
            </a:r>
            <a:r>
              <a:rPr lang="ko-KR" altLang="ko-KR" sz="1000" i="1" dirty="0">
                <a:ea typeface="Calibri" panose="020F050202020403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https://philpapers.org/rec/TURCMA</a:t>
            </a:r>
            <a:r>
              <a:rPr lang="ko-KR" altLang="ko-KR" sz="1000" i="1" dirty="0">
                <a:ea typeface="Calibri" panose="020F0502020204030204" pitchFamily="34" charset="0"/>
              </a:rPr>
              <a:t>&gt; </a:t>
            </a:r>
            <a:endParaRPr lang="ko-KR" altLang="ko-KR" sz="1000" dirty="0">
              <a:effectLst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699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image3_11zon.webp">
            <a:extLst>
              <a:ext uri="{FF2B5EF4-FFF2-40B4-BE49-F238E27FC236}">
                <a16:creationId xmlns:a16="http://schemas.microsoft.com/office/drawing/2014/main" id="{C5A2AA32-3ED5-42BC-876D-CEAAA052E04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0" y="251460"/>
            <a:ext cx="9715500" cy="6606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1926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DE1D82-316E-405A-BBBA-30CCA1E16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AI history by chat GPT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D1C2FC-5042-411C-8C5B-F417AC520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endParaRPr lang="ko-KR" altLang="ko-KR" dirty="0"/>
          </a:p>
          <a:p>
            <a:pPr lvl="1" fontAlgn="ctr"/>
            <a:r>
              <a:rPr lang="ko-KR" altLang="ko-KR" sz="8600" dirty="0" err="1"/>
              <a:t>Dartmouth</a:t>
            </a:r>
            <a:r>
              <a:rPr lang="ko-KR" altLang="ko-KR" sz="8600" dirty="0"/>
              <a:t> </a:t>
            </a:r>
            <a:r>
              <a:rPr lang="ko-KR" altLang="ko-KR" sz="8600" dirty="0" err="1"/>
              <a:t>Conference</a:t>
            </a:r>
            <a:r>
              <a:rPr lang="ko-KR" altLang="ko-KR" sz="8600" dirty="0"/>
              <a:t> (1956</a:t>
            </a:r>
            <a:r>
              <a:rPr lang="en-US" altLang="ko-KR" sz="8600" dirty="0"/>
              <a:t>)</a:t>
            </a:r>
            <a:r>
              <a:rPr lang="ko-KR" altLang="ko-KR" dirty="0"/>
              <a:t>: The </a:t>
            </a:r>
            <a:r>
              <a:rPr lang="ko-KR" altLang="ko-KR" sz="7200" dirty="0" err="1"/>
              <a:t>term</a:t>
            </a:r>
            <a:r>
              <a:rPr lang="ko-KR" altLang="ko-KR" sz="7200" dirty="0"/>
              <a:t> "</a:t>
            </a:r>
            <a:r>
              <a:rPr lang="ko-KR" altLang="ko-KR" sz="7200" dirty="0" err="1"/>
              <a:t>artificial</a:t>
            </a:r>
            <a:r>
              <a:rPr lang="ko-KR" altLang="ko-KR" sz="7200" dirty="0"/>
              <a:t> </a:t>
            </a:r>
            <a:r>
              <a:rPr lang="ko-KR" altLang="ko-KR" sz="7200" dirty="0" err="1"/>
              <a:t>intelligence</a:t>
            </a:r>
            <a:r>
              <a:rPr lang="ko-KR" altLang="ko-KR" sz="7200" dirty="0"/>
              <a:t>" </a:t>
            </a:r>
            <a:r>
              <a:rPr lang="ko-KR" altLang="ko-KR" sz="7200" dirty="0" err="1"/>
              <a:t>was</a:t>
            </a:r>
            <a:r>
              <a:rPr lang="ko-KR" altLang="ko-KR" sz="7200" dirty="0"/>
              <a:t> </a:t>
            </a:r>
            <a:r>
              <a:rPr lang="ko-KR" altLang="ko-KR" sz="7200" dirty="0" err="1"/>
              <a:t>coined</a:t>
            </a:r>
            <a:r>
              <a:rPr lang="ko-KR" altLang="ko-KR" dirty="0"/>
              <a:t>, and </a:t>
            </a:r>
            <a:r>
              <a:rPr lang="ko-KR" altLang="ko-KR" dirty="0" err="1"/>
              <a:t>the</a:t>
            </a:r>
            <a:r>
              <a:rPr lang="ko-KR" altLang="ko-KR" dirty="0"/>
              <a:t> </a:t>
            </a:r>
            <a:r>
              <a:rPr lang="ko-KR" altLang="ko-KR" dirty="0" err="1"/>
              <a:t>field</a:t>
            </a:r>
            <a:r>
              <a:rPr lang="ko-KR" altLang="ko-KR" dirty="0"/>
              <a:t> of AI </a:t>
            </a:r>
            <a:r>
              <a:rPr lang="ko-KR" altLang="ko-KR" dirty="0" err="1"/>
              <a:t>was</a:t>
            </a:r>
            <a:r>
              <a:rPr lang="ko-KR" altLang="ko-KR" dirty="0"/>
              <a:t> </a:t>
            </a:r>
            <a:r>
              <a:rPr lang="ko-KR" altLang="ko-KR" dirty="0" err="1"/>
              <a:t>officially</a:t>
            </a:r>
            <a:r>
              <a:rPr lang="ko-KR" altLang="ko-KR" dirty="0"/>
              <a:t> </a:t>
            </a:r>
            <a:r>
              <a:rPr lang="ko-KR" altLang="ko-KR" dirty="0" err="1"/>
              <a:t>established</a:t>
            </a:r>
            <a:r>
              <a:rPr lang="ko-KR" altLang="ko-KR" dirty="0"/>
              <a:t> </a:t>
            </a:r>
            <a:r>
              <a:rPr lang="ko-KR" altLang="ko-KR" dirty="0" err="1"/>
              <a:t>during</a:t>
            </a:r>
            <a:r>
              <a:rPr lang="ko-KR" altLang="ko-KR" dirty="0"/>
              <a:t> </a:t>
            </a:r>
            <a:r>
              <a:rPr lang="ko-KR" altLang="ko-KR" dirty="0" err="1"/>
              <a:t>this</a:t>
            </a:r>
            <a:r>
              <a:rPr lang="ko-KR" altLang="ko-KR" dirty="0"/>
              <a:t> </a:t>
            </a:r>
            <a:r>
              <a:rPr lang="ko-KR" altLang="ko-KR" dirty="0" err="1"/>
              <a:t>conference</a:t>
            </a:r>
            <a:r>
              <a:rPr lang="ko-KR" altLang="ko-KR" dirty="0"/>
              <a:t>.</a:t>
            </a:r>
          </a:p>
          <a:p>
            <a:r>
              <a:rPr lang="en-US" altLang="ko-KR" dirty="0"/>
              <a:t> </a:t>
            </a:r>
          </a:p>
          <a:p>
            <a:pPr lvl="1" fontAlgn="ctr"/>
            <a:r>
              <a:rPr lang="ko-KR" altLang="ko-KR" dirty="0"/>
              <a:t>General </a:t>
            </a:r>
            <a:r>
              <a:rPr lang="ko-KR" altLang="ko-KR" dirty="0" err="1"/>
              <a:t>Problem</a:t>
            </a:r>
            <a:r>
              <a:rPr lang="ko-KR" altLang="ko-KR" dirty="0"/>
              <a:t> </a:t>
            </a:r>
            <a:r>
              <a:rPr lang="ko-KR" altLang="ko-KR" dirty="0" err="1"/>
              <a:t>Solver</a:t>
            </a:r>
            <a:r>
              <a:rPr lang="ko-KR" altLang="ko-KR" dirty="0"/>
              <a:t> (GPS) (1957): </a:t>
            </a:r>
            <a:r>
              <a:rPr lang="ko-KR" altLang="ko-KR" dirty="0" err="1"/>
              <a:t>Also</a:t>
            </a:r>
            <a:r>
              <a:rPr lang="ko-KR" altLang="ko-KR" dirty="0"/>
              <a:t> </a:t>
            </a:r>
            <a:r>
              <a:rPr lang="ko-KR" altLang="ko-KR" dirty="0" err="1"/>
              <a:t>created</a:t>
            </a:r>
            <a:r>
              <a:rPr lang="ko-KR" altLang="ko-KR" dirty="0"/>
              <a:t> </a:t>
            </a:r>
            <a:r>
              <a:rPr lang="ko-KR" altLang="ko-KR" dirty="0" err="1"/>
              <a:t>by</a:t>
            </a:r>
            <a:r>
              <a:rPr lang="ko-KR" altLang="ko-KR" dirty="0"/>
              <a:t> Newell and </a:t>
            </a:r>
            <a:r>
              <a:rPr lang="ko-KR" altLang="ko-KR" dirty="0" err="1"/>
              <a:t>Simon</a:t>
            </a:r>
            <a:r>
              <a:rPr lang="ko-KR" altLang="ko-KR" dirty="0"/>
              <a:t>, GPS </a:t>
            </a:r>
            <a:r>
              <a:rPr lang="ko-KR" altLang="ko-KR" dirty="0" err="1"/>
              <a:t>was</a:t>
            </a:r>
            <a:r>
              <a:rPr lang="ko-KR" altLang="ko-KR" dirty="0"/>
              <a:t> </a:t>
            </a:r>
            <a:r>
              <a:rPr lang="ko-KR" altLang="ko-KR" dirty="0" err="1"/>
              <a:t>a</a:t>
            </a:r>
            <a:r>
              <a:rPr lang="ko-KR" altLang="ko-KR" dirty="0"/>
              <a:t> </a:t>
            </a:r>
            <a:r>
              <a:rPr lang="ko-KR" altLang="ko-KR" dirty="0" err="1"/>
              <a:t>more</a:t>
            </a:r>
            <a:r>
              <a:rPr lang="ko-KR" altLang="ko-KR" dirty="0"/>
              <a:t> </a:t>
            </a:r>
            <a:r>
              <a:rPr lang="ko-KR" altLang="ko-KR" dirty="0" err="1"/>
              <a:t>advanced</a:t>
            </a:r>
            <a:r>
              <a:rPr lang="ko-KR" altLang="ko-KR" dirty="0"/>
              <a:t> </a:t>
            </a:r>
            <a:r>
              <a:rPr lang="ko-KR" altLang="ko-KR" dirty="0" err="1"/>
              <a:t>problem-solving</a:t>
            </a:r>
            <a:r>
              <a:rPr lang="ko-KR" altLang="ko-KR" dirty="0"/>
              <a:t> </a:t>
            </a:r>
            <a:r>
              <a:rPr lang="ko-KR" altLang="ko-KR" dirty="0" err="1"/>
              <a:t>program</a:t>
            </a:r>
            <a:r>
              <a:rPr lang="ko-KR" altLang="ko-KR" dirty="0"/>
              <a:t> </a:t>
            </a:r>
            <a:r>
              <a:rPr lang="ko-KR" altLang="ko-KR" dirty="0" err="1"/>
              <a:t>that</a:t>
            </a:r>
            <a:r>
              <a:rPr lang="ko-KR" altLang="ko-KR" dirty="0"/>
              <a:t> </a:t>
            </a:r>
            <a:r>
              <a:rPr lang="ko-KR" altLang="ko-KR" dirty="0" err="1"/>
              <a:t>could</a:t>
            </a:r>
            <a:r>
              <a:rPr lang="ko-KR" altLang="ko-KR" dirty="0"/>
              <a:t> </a:t>
            </a:r>
            <a:r>
              <a:rPr lang="ko-KR" altLang="ko-KR" dirty="0" err="1"/>
              <a:t>solve</a:t>
            </a:r>
            <a:r>
              <a:rPr lang="ko-KR" altLang="ko-KR" dirty="0"/>
              <a:t> </a:t>
            </a:r>
            <a:r>
              <a:rPr lang="ko-KR" altLang="ko-KR" dirty="0" err="1"/>
              <a:t>a</a:t>
            </a:r>
            <a:r>
              <a:rPr lang="ko-KR" altLang="ko-KR" dirty="0"/>
              <a:t> </a:t>
            </a:r>
            <a:r>
              <a:rPr lang="ko-KR" altLang="ko-KR" dirty="0" err="1"/>
              <a:t>wider</a:t>
            </a:r>
            <a:r>
              <a:rPr lang="ko-KR" altLang="ko-KR" dirty="0"/>
              <a:t> </a:t>
            </a:r>
            <a:r>
              <a:rPr lang="ko-KR" altLang="ko-KR" dirty="0" err="1"/>
              <a:t>range</a:t>
            </a:r>
            <a:r>
              <a:rPr lang="ko-KR" altLang="ko-KR" dirty="0"/>
              <a:t> of </a:t>
            </a:r>
            <a:r>
              <a:rPr lang="ko-KR" altLang="ko-KR" dirty="0" err="1"/>
              <a:t>problems</a:t>
            </a:r>
            <a:r>
              <a:rPr lang="ko-KR" altLang="ko-KR" dirty="0"/>
              <a:t>.</a:t>
            </a:r>
          </a:p>
          <a:p>
            <a:pPr lvl="1" fontAlgn="ctr"/>
            <a:r>
              <a:rPr lang="en-US" altLang="ko-KR" dirty="0"/>
              <a:t> </a:t>
            </a:r>
          </a:p>
          <a:p>
            <a:pPr lvl="1" fontAlgn="ctr"/>
            <a:r>
              <a:rPr lang="ko-KR" altLang="ko-KR" dirty="0"/>
              <a:t>ELIZA (1966): </a:t>
            </a:r>
            <a:r>
              <a:rPr lang="ko-KR" altLang="ko-KR" dirty="0" err="1"/>
              <a:t>Developed</a:t>
            </a:r>
            <a:r>
              <a:rPr lang="ko-KR" altLang="ko-KR" dirty="0"/>
              <a:t> </a:t>
            </a:r>
            <a:r>
              <a:rPr lang="ko-KR" altLang="ko-KR" dirty="0" err="1"/>
              <a:t>by</a:t>
            </a:r>
            <a:r>
              <a:rPr lang="ko-KR" altLang="ko-KR" dirty="0"/>
              <a:t> </a:t>
            </a:r>
            <a:r>
              <a:rPr lang="ko-KR" altLang="ko-KR" dirty="0" err="1"/>
              <a:t>Joseph</a:t>
            </a:r>
            <a:r>
              <a:rPr lang="ko-KR" altLang="ko-KR" dirty="0"/>
              <a:t> </a:t>
            </a:r>
            <a:r>
              <a:rPr lang="ko-KR" altLang="ko-KR" dirty="0" err="1"/>
              <a:t>Weizenbaum</a:t>
            </a:r>
            <a:r>
              <a:rPr lang="ko-KR" altLang="ko-KR" dirty="0"/>
              <a:t>, ELIZA </a:t>
            </a:r>
            <a:r>
              <a:rPr lang="ko-KR" altLang="ko-KR" dirty="0" err="1"/>
              <a:t>was</a:t>
            </a:r>
            <a:r>
              <a:rPr lang="ko-KR" altLang="ko-KR" dirty="0"/>
              <a:t> </a:t>
            </a:r>
            <a:r>
              <a:rPr lang="ko-KR" altLang="ko-KR" dirty="0" err="1"/>
              <a:t>a</a:t>
            </a:r>
            <a:r>
              <a:rPr lang="ko-KR" altLang="ko-KR" dirty="0"/>
              <a:t> </a:t>
            </a:r>
            <a:r>
              <a:rPr lang="ko-KR" altLang="ko-KR" dirty="0" err="1"/>
              <a:t>computer</a:t>
            </a:r>
            <a:r>
              <a:rPr lang="ko-KR" altLang="ko-KR" dirty="0"/>
              <a:t> </a:t>
            </a:r>
            <a:r>
              <a:rPr lang="ko-KR" altLang="ko-KR" dirty="0" err="1"/>
              <a:t>program</a:t>
            </a:r>
            <a:r>
              <a:rPr lang="ko-KR" altLang="ko-KR" dirty="0"/>
              <a:t> </a:t>
            </a:r>
            <a:r>
              <a:rPr lang="ko-KR" altLang="ko-KR" dirty="0" err="1"/>
              <a:t>designed</a:t>
            </a:r>
            <a:r>
              <a:rPr lang="ko-KR" altLang="ko-KR" dirty="0"/>
              <a:t> </a:t>
            </a:r>
            <a:r>
              <a:rPr lang="ko-KR" altLang="ko-KR" dirty="0" err="1"/>
              <a:t>to</a:t>
            </a:r>
            <a:r>
              <a:rPr lang="ko-KR" altLang="ko-KR" dirty="0"/>
              <a:t> </a:t>
            </a:r>
            <a:r>
              <a:rPr lang="ko-KR" altLang="ko-KR" dirty="0" err="1"/>
              <a:t>simulate</a:t>
            </a:r>
            <a:r>
              <a:rPr lang="ko-KR" altLang="ko-KR" dirty="0"/>
              <a:t> </a:t>
            </a:r>
            <a:r>
              <a:rPr lang="ko-KR" altLang="ko-KR" dirty="0" err="1"/>
              <a:t>human</a:t>
            </a:r>
            <a:r>
              <a:rPr lang="ko-KR" altLang="ko-KR" dirty="0"/>
              <a:t> </a:t>
            </a:r>
            <a:r>
              <a:rPr lang="ko-KR" altLang="ko-KR" dirty="0" err="1"/>
              <a:t>conversation</a:t>
            </a:r>
            <a:r>
              <a:rPr lang="ko-KR" altLang="ko-KR" dirty="0"/>
              <a:t>, </a:t>
            </a:r>
            <a:r>
              <a:rPr lang="ko-KR" altLang="ko-KR" dirty="0" err="1"/>
              <a:t>laying</a:t>
            </a:r>
            <a:r>
              <a:rPr lang="ko-KR" altLang="ko-KR" dirty="0"/>
              <a:t> </a:t>
            </a:r>
            <a:r>
              <a:rPr lang="ko-KR" altLang="ko-KR" dirty="0" err="1"/>
              <a:t>the</a:t>
            </a:r>
            <a:r>
              <a:rPr lang="ko-KR" altLang="ko-KR" dirty="0"/>
              <a:t> </a:t>
            </a:r>
            <a:r>
              <a:rPr lang="ko-KR" altLang="ko-KR" dirty="0" err="1"/>
              <a:t>foundation</a:t>
            </a:r>
            <a:r>
              <a:rPr lang="ko-KR" altLang="ko-KR" dirty="0"/>
              <a:t> </a:t>
            </a:r>
            <a:r>
              <a:rPr lang="ko-KR" altLang="ko-KR" dirty="0" err="1"/>
              <a:t>for</a:t>
            </a:r>
            <a:r>
              <a:rPr lang="ko-KR" altLang="ko-KR" dirty="0"/>
              <a:t> </a:t>
            </a:r>
            <a:r>
              <a:rPr lang="ko-KR" altLang="ko-KR" dirty="0" err="1"/>
              <a:t>natural</a:t>
            </a:r>
            <a:r>
              <a:rPr lang="ko-KR" altLang="ko-KR" dirty="0"/>
              <a:t> </a:t>
            </a:r>
            <a:r>
              <a:rPr lang="ko-KR" altLang="ko-KR" dirty="0" err="1"/>
              <a:t>language</a:t>
            </a:r>
            <a:r>
              <a:rPr lang="ko-KR" altLang="ko-KR" dirty="0"/>
              <a:t> </a:t>
            </a:r>
            <a:r>
              <a:rPr lang="ko-KR" altLang="ko-KR" dirty="0" err="1"/>
              <a:t>processing</a:t>
            </a:r>
            <a:r>
              <a:rPr lang="ko-KR" altLang="ko-KR" dirty="0"/>
              <a:t>.</a:t>
            </a:r>
          </a:p>
          <a:p>
            <a:pPr lvl="1" fontAlgn="ctr"/>
            <a:r>
              <a:rPr lang="ko-KR" altLang="ko-KR" dirty="0"/>
              <a:t> </a:t>
            </a:r>
          </a:p>
          <a:p>
            <a:pPr lvl="1" fontAlgn="ctr"/>
            <a:r>
              <a:rPr lang="ko-KR" altLang="ko-KR" dirty="0" err="1"/>
              <a:t>Shakey</a:t>
            </a:r>
            <a:r>
              <a:rPr lang="ko-KR" altLang="ko-KR" dirty="0"/>
              <a:t> </a:t>
            </a:r>
            <a:r>
              <a:rPr lang="ko-KR" altLang="ko-KR" dirty="0" err="1"/>
              <a:t>the</a:t>
            </a:r>
            <a:r>
              <a:rPr lang="ko-KR" altLang="ko-KR" dirty="0"/>
              <a:t> </a:t>
            </a:r>
            <a:r>
              <a:rPr lang="ko-KR" altLang="ko-KR" dirty="0" err="1"/>
              <a:t>Robot</a:t>
            </a:r>
            <a:r>
              <a:rPr lang="ko-KR" altLang="ko-KR" dirty="0"/>
              <a:t> (1966): </a:t>
            </a:r>
            <a:r>
              <a:rPr lang="ko-KR" altLang="ko-KR" dirty="0" err="1"/>
              <a:t>Shakey</a:t>
            </a:r>
            <a:r>
              <a:rPr lang="ko-KR" altLang="ko-KR" dirty="0"/>
              <a:t>, </a:t>
            </a:r>
            <a:r>
              <a:rPr lang="ko-KR" altLang="ko-KR" dirty="0" err="1"/>
              <a:t>developed</a:t>
            </a:r>
            <a:r>
              <a:rPr lang="ko-KR" altLang="ko-KR" dirty="0"/>
              <a:t> </a:t>
            </a:r>
            <a:r>
              <a:rPr lang="ko-KR" altLang="ko-KR" dirty="0" err="1"/>
              <a:t>at</a:t>
            </a:r>
            <a:r>
              <a:rPr lang="ko-KR" altLang="ko-KR" dirty="0"/>
              <a:t> </a:t>
            </a:r>
            <a:r>
              <a:rPr lang="ko-KR" altLang="ko-KR" dirty="0" err="1"/>
              <a:t>Stanford</a:t>
            </a:r>
            <a:r>
              <a:rPr lang="ko-KR" altLang="ko-KR" dirty="0"/>
              <a:t> </a:t>
            </a:r>
            <a:r>
              <a:rPr lang="ko-KR" altLang="ko-KR" dirty="0" err="1"/>
              <a:t>Research</a:t>
            </a:r>
            <a:r>
              <a:rPr lang="ko-KR" altLang="ko-KR" dirty="0"/>
              <a:t> </a:t>
            </a:r>
            <a:r>
              <a:rPr lang="ko-KR" altLang="ko-KR" dirty="0" err="1"/>
              <a:t>Institute</a:t>
            </a:r>
            <a:r>
              <a:rPr lang="ko-KR" altLang="ko-KR" dirty="0"/>
              <a:t>, </a:t>
            </a:r>
            <a:r>
              <a:rPr lang="ko-KR" altLang="ko-KR" dirty="0" err="1"/>
              <a:t>was</a:t>
            </a:r>
            <a:r>
              <a:rPr lang="ko-KR" altLang="ko-KR" dirty="0"/>
              <a:t> </a:t>
            </a:r>
            <a:r>
              <a:rPr lang="ko-KR" altLang="ko-KR" dirty="0" err="1"/>
              <a:t>one</a:t>
            </a:r>
            <a:r>
              <a:rPr lang="ko-KR" altLang="ko-KR" dirty="0"/>
              <a:t> of </a:t>
            </a:r>
            <a:r>
              <a:rPr lang="ko-KR" altLang="ko-KR" dirty="0" err="1"/>
              <a:t>the</a:t>
            </a:r>
            <a:r>
              <a:rPr lang="ko-KR" altLang="ko-KR" dirty="0"/>
              <a:t> </a:t>
            </a:r>
            <a:r>
              <a:rPr lang="ko-KR" altLang="ko-KR" dirty="0" err="1"/>
              <a:t>first</a:t>
            </a:r>
            <a:r>
              <a:rPr lang="ko-KR" altLang="ko-KR" dirty="0"/>
              <a:t> </a:t>
            </a:r>
            <a:r>
              <a:rPr lang="ko-KR" altLang="ko-KR" dirty="0" err="1"/>
              <a:t>mobile</a:t>
            </a:r>
            <a:r>
              <a:rPr lang="ko-KR" altLang="ko-KR" dirty="0"/>
              <a:t> </a:t>
            </a:r>
            <a:r>
              <a:rPr lang="ko-KR" altLang="ko-KR" dirty="0" err="1"/>
              <a:t>robots</a:t>
            </a:r>
            <a:r>
              <a:rPr lang="ko-KR" altLang="ko-KR" dirty="0"/>
              <a:t> </a:t>
            </a:r>
            <a:r>
              <a:rPr lang="ko-KR" altLang="ko-KR" dirty="0" err="1"/>
              <a:t>capable</a:t>
            </a:r>
            <a:r>
              <a:rPr lang="ko-KR" altLang="ko-KR" dirty="0"/>
              <a:t> of </a:t>
            </a:r>
            <a:r>
              <a:rPr lang="ko-KR" altLang="ko-KR" dirty="0" err="1"/>
              <a:t>perceiving</a:t>
            </a:r>
            <a:r>
              <a:rPr lang="ko-KR" altLang="ko-KR" dirty="0"/>
              <a:t> </a:t>
            </a:r>
            <a:r>
              <a:rPr lang="ko-KR" altLang="ko-KR" dirty="0" err="1"/>
              <a:t>its</a:t>
            </a:r>
            <a:r>
              <a:rPr lang="ko-KR" altLang="ko-KR" dirty="0"/>
              <a:t> </a:t>
            </a:r>
            <a:r>
              <a:rPr lang="ko-KR" altLang="ko-KR" dirty="0" err="1"/>
              <a:t>environment</a:t>
            </a:r>
            <a:r>
              <a:rPr lang="ko-KR" altLang="ko-KR" dirty="0"/>
              <a:t> and </a:t>
            </a:r>
            <a:r>
              <a:rPr lang="ko-KR" altLang="ko-KR" dirty="0" err="1"/>
              <a:t>performing</a:t>
            </a:r>
            <a:r>
              <a:rPr lang="ko-KR" altLang="ko-KR" dirty="0"/>
              <a:t> </a:t>
            </a:r>
            <a:r>
              <a:rPr lang="ko-KR" altLang="ko-KR" dirty="0" err="1"/>
              <a:t>tasks</a:t>
            </a:r>
            <a:r>
              <a:rPr lang="ko-KR" altLang="ko-KR" dirty="0"/>
              <a:t> </a:t>
            </a:r>
            <a:r>
              <a:rPr lang="ko-KR" altLang="ko-KR" dirty="0" err="1"/>
              <a:t>autonomously</a:t>
            </a:r>
            <a:r>
              <a:rPr lang="ko-KR" altLang="ko-KR" dirty="0"/>
              <a:t>.</a:t>
            </a:r>
          </a:p>
          <a:p>
            <a:pPr lvl="1" fontAlgn="ctr"/>
            <a:r>
              <a:rPr lang="en-US" altLang="ko-KR" dirty="0"/>
              <a:t> </a:t>
            </a:r>
          </a:p>
          <a:p>
            <a:pPr lvl="1" fontAlgn="ctr"/>
            <a:r>
              <a:rPr lang="ko-KR" altLang="ko-KR" dirty="0" err="1"/>
              <a:t>Expert</a:t>
            </a:r>
            <a:r>
              <a:rPr lang="ko-KR" altLang="ko-KR" dirty="0"/>
              <a:t> Systems (1970s): The </a:t>
            </a:r>
            <a:r>
              <a:rPr lang="ko-KR" altLang="ko-KR" dirty="0" err="1"/>
              <a:t>development</a:t>
            </a:r>
            <a:r>
              <a:rPr lang="ko-KR" altLang="ko-KR" dirty="0"/>
              <a:t> of </a:t>
            </a:r>
            <a:r>
              <a:rPr lang="ko-KR" altLang="ko-KR" dirty="0" err="1"/>
              <a:t>expert</a:t>
            </a:r>
            <a:r>
              <a:rPr lang="ko-KR" altLang="ko-KR" dirty="0"/>
              <a:t> </a:t>
            </a:r>
            <a:r>
              <a:rPr lang="ko-KR" altLang="ko-KR" dirty="0" err="1"/>
              <a:t>systems</a:t>
            </a:r>
            <a:r>
              <a:rPr lang="ko-KR" altLang="ko-KR" dirty="0"/>
              <a:t>, </a:t>
            </a:r>
            <a:r>
              <a:rPr lang="ko-KR" altLang="ko-KR" dirty="0" err="1"/>
              <a:t>such</a:t>
            </a:r>
            <a:r>
              <a:rPr lang="ko-KR" altLang="ko-KR" dirty="0"/>
              <a:t> </a:t>
            </a:r>
            <a:r>
              <a:rPr lang="ko-KR" altLang="ko-KR" dirty="0" err="1"/>
              <a:t>as</a:t>
            </a:r>
            <a:r>
              <a:rPr lang="ko-KR" altLang="ko-KR" dirty="0"/>
              <a:t> MYCIN </a:t>
            </a:r>
            <a:r>
              <a:rPr lang="ko-KR" altLang="ko-KR" dirty="0" err="1"/>
              <a:t>for</a:t>
            </a:r>
            <a:r>
              <a:rPr lang="ko-KR" altLang="ko-KR" dirty="0"/>
              <a:t> </a:t>
            </a:r>
            <a:r>
              <a:rPr lang="ko-KR" altLang="ko-KR" dirty="0" err="1"/>
              <a:t>medical</a:t>
            </a:r>
            <a:r>
              <a:rPr lang="ko-KR" altLang="ko-KR" dirty="0"/>
              <a:t> </a:t>
            </a:r>
            <a:r>
              <a:rPr lang="ko-KR" altLang="ko-KR" dirty="0" err="1"/>
              <a:t>diagnosis</a:t>
            </a:r>
            <a:r>
              <a:rPr lang="ko-KR" altLang="ko-KR" dirty="0"/>
              <a:t>, </a:t>
            </a:r>
            <a:r>
              <a:rPr lang="ko-KR" altLang="ko-KR" dirty="0" err="1"/>
              <a:t>marked</a:t>
            </a:r>
            <a:r>
              <a:rPr lang="ko-KR" altLang="ko-KR" dirty="0"/>
              <a:t> </a:t>
            </a:r>
            <a:r>
              <a:rPr lang="ko-KR" altLang="ko-KR" dirty="0" err="1"/>
              <a:t>a</a:t>
            </a:r>
            <a:r>
              <a:rPr lang="ko-KR" altLang="ko-KR" dirty="0"/>
              <a:t> </a:t>
            </a:r>
            <a:r>
              <a:rPr lang="ko-KR" altLang="ko-KR" dirty="0" err="1"/>
              <a:t>significant</a:t>
            </a:r>
            <a:r>
              <a:rPr lang="ko-KR" altLang="ko-KR" dirty="0"/>
              <a:t> </a:t>
            </a:r>
            <a:r>
              <a:rPr lang="ko-KR" altLang="ko-KR" dirty="0" err="1"/>
              <a:t>advancement</a:t>
            </a:r>
            <a:r>
              <a:rPr lang="ko-KR" altLang="ko-KR" dirty="0"/>
              <a:t> </a:t>
            </a:r>
            <a:r>
              <a:rPr lang="ko-KR" altLang="ko-KR" dirty="0" err="1"/>
              <a:t>in</a:t>
            </a:r>
            <a:r>
              <a:rPr lang="ko-KR" altLang="ko-KR" dirty="0"/>
              <a:t> AI, </a:t>
            </a:r>
            <a:r>
              <a:rPr lang="ko-KR" altLang="ko-KR" dirty="0" err="1"/>
              <a:t>focusing</a:t>
            </a:r>
            <a:r>
              <a:rPr lang="ko-KR" altLang="ko-KR" dirty="0"/>
              <a:t> </a:t>
            </a:r>
            <a:r>
              <a:rPr lang="ko-KR" altLang="ko-KR" dirty="0" err="1"/>
              <a:t>on</a:t>
            </a:r>
            <a:r>
              <a:rPr lang="ko-KR" altLang="ko-KR" dirty="0"/>
              <a:t> </a:t>
            </a:r>
            <a:r>
              <a:rPr lang="ko-KR" altLang="ko-KR" dirty="0" err="1"/>
              <a:t>capturing</a:t>
            </a:r>
            <a:r>
              <a:rPr lang="ko-KR" altLang="ko-KR" dirty="0"/>
              <a:t> and </a:t>
            </a:r>
            <a:r>
              <a:rPr lang="ko-KR" altLang="ko-KR" dirty="0" err="1"/>
              <a:t>using</a:t>
            </a:r>
            <a:r>
              <a:rPr lang="ko-KR" altLang="ko-KR" dirty="0"/>
              <a:t> </a:t>
            </a:r>
            <a:r>
              <a:rPr lang="ko-KR" altLang="ko-KR" dirty="0" err="1"/>
              <a:t>human</a:t>
            </a:r>
            <a:r>
              <a:rPr lang="ko-KR" altLang="ko-KR" dirty="0"/>
              <a:t> </a:t>
            </a:r>
            <a:r>
              <a:rPr lang="ko-KR" altLang="ko-KR" dirty="0" err="1"/>
              <a:t>expertise</a:t>
            </a:r>
            <a:r>
              <a:rPr lang="ko-KR" altLang="ko-KR" dirty="0"/>
              <a:t> </a:t>
            </a:r>
            <a:r>
              <a:rPr lang="ko-KR" altLang="ko-KR" dirty="0" err="1"/>
              <a:t>in</a:t>
            </a:r>
            <a:r>
              <a:rPr lang="ko-KR" altLang="ko-KR" dirty="0"/>
              <a:t> </a:t>
            </a:r>
            <a:r>
              <a:rPr lang="ko-KR" altLang="ko-KR" dirty="0" err="1"/>
              <a:t>specific</a:t>
            </a:r>
            <a:r>
              <a:rPr lang="ko-KR" altLang="ko-KR" dirty="0"/>
              <a:t> </a:t>
            </a:r>
            <a:r>
              <a:rPr lang="ko-KR" altLang="ko-KR" dirty="0" err="1"/>
              <a:t>domains</a:t>
            </a:r>
            <a:r>
              <a:rPr lang="ko-KR" altLang="ko-KR" dirty="0"/>
              <a:t>.</a:t>
            </a:r>
          </a:p>
          <a:p>
            <a:pPr lvl="1" fontAlgn="ctr"/>
            <a:r>
              <a:rPr lang="ko-KR" altLang="ko-KR" dirty="0"/>
              <a:t> </a:t>
            </a:r>
          </a:p>
          <a:p>
            <a:pPr lvl="1" fontAlgn="ctr"/>
            <a:r>
              <a:rPr lang="ko-KR" altLang="ko-KR" dirty="0" err="1"/>
              <a:t>Backpropagation</a:t>
            </a:r>
            <a:r>
              <a:rPr lang="ko-KR" altLang="ko-KR" dirty="0"/>
              <a:t> </a:t>
            </a:r>
            <a:r>
              <a:rPr lang="ko-KR" altLang="ko-KR" dirty="0" err="1"/>
              <a:t>Algorithm</a:t>
            </a:r>
            <a:r>
              <a:rPr lang="ko-KR" altLang="ko-KR" dirty="0"/>
              <a:t> (1986): The </a:t>
            </a:r>
            <a:r>
              <a:rPr lang="ko-KR" altLang="ko-KR" dirty="0" err="1"/>
              <a:t>backpropagation</a:t>
            </a:r>
            <a:r>
              <a:rPr lang="ko-KR" altLang="ko-KR" dirty="0"/>
              <a:t> </a:t>
            </a:r>
            <a:r>
              <a:rPr lang="ko-KR" altLang="ko-KR" dirty="0" err="1"/>
              <a:t>algorithm</a:t>
            </a:r>
            <a:r>
              <a:rPr lang="ko-KR" altLang="ko-KR" dirty="0"/>
              <a:t>, </a:t>
            </a:r>
            <a:r>
              <a:rPr lang="ko-KR" altLang="ko-KR" dirty="0" err="1"/>
              <a:t>developed</a:t>
            </a:r>
            <a:r>
              <a:rPr lang="ko-KR" altLang="ko-KR" dirty="0"/>
              <a:t> </a:t>
            </a:r>
            <a:r>
              <a:rPr lang="ko-KR" altLang="ko-KR" dirty="0" err="1"/>
              <a:t>by</a:t>
            </a:r>
            <a:r>
              <a:rPr lang="ko-KR" altLang="ko-KR" dirty="0"/>
              <a:t> </a:t>
            </a:r>
            <a:r>
              <a:rPr lang="ko-KR" altLang="ko-KR" dirty="0" err="1"/>
              <a:t>Geoffrey</a:t>
            </a:r>
            <a:r>
              <a:rPr lang="ko-KR" altLang="ko-KR" dirty="0"/>
              <a:t> </a:t>
            </a:r>
            <a:r>
              <a:rPr lang="ko-KR" altLang="ko-KR" dirty="0" err="1"/>
              <a:t>Hinton</a:t>
            </a:r>
            <a:r>
              <a:rPr lang="ko-KR" altLang="ko-KR" dirty="0"/>
              <a:t>, </a:t>
            </a:r>
            <a:r>
              <a:rPr lang="ko-KR" altLang="ko-KR" dirty="0" err="1"/>
              <a:t>revolutionized</a:t>
            </a:r>
            <a:r>
              <a:rPr lang="ko-KR" altLang="ko-KR" dirty="0"/>
              <a:t> </a:t>
            </a:r>
            <a:r>
              <a:rPr lang="ko-KR" altLang="ko-KR" dirty="0" err="1"/>
              <a:t>neural</a:t>
            </a:r>
            <a:r>
              <a:rPr lang="ko-KR" altLang="ko-KR" dirty="0"/>
              <a:t> </a:t>
            </a:r>
            <a:r>
              <a:rPr lang="ko-KR" altLang="ko-KR" dirty="0" err="1"/>
              <a:t>network</a:t>
            </a:r>
            <a:r>
              <a:rPr lang="ko-KR" altLang="ko-KR" dirty="0"/>
              <a:t> </a:t>
            </a:r>
            <a:r>
              <a:rPr lang="ko-KR" altLang="ko-KR" dirty="0" err="1"/>
              <a:t>training</a:t>
            </a:r>
            <a:r>
              <a:rPr lang="ko-KR" altLang="ko-KR" dirty="0"/>
              <a:t> and </a:t>
            </a:r>
            <a:r>
              <a:rPr lang="ko-KR" altLang="ko-KR" dirty="0" err="1"/>
              <a:t>contributed</a:t>
            </a:r>
            <a:r>
              <a:rPr lang="ko-KR" altLang="ko-KR" dirty="0"/>
              <a:t> </a:t>
            </a:r>
            <a:r>
              <a:rPr lang="ko-KR" altLang="ko-KR" dirty="0" err="1"/>
              <a:t>to</a:t>
            </a:r>
            <a:r>
              <a:rPr lang="ko-KR" altLang="ko-KR" dirty="0"/>
              <a:t> </a:t>
            </a:r>
            <a:r>
              <a:rPr lang="ko-KR" altLang="ko-KR" dirty="0" err="1"/>
              <a:t>the</a:t>
            </a:r>
            <a:r>
              <a:rPr lang="ko-KR" altLang="ko-KR" dirty="0"/>
              <a:t> </a:t>
            </a:r>
            <a:r>
              <a:rPr lang="ko-KR" altLang="ko-KR" dirty="0" err="1"/>
              <a:t>resurgence</a:t>
            </a:r>
            <a:r>
              <a:rPr lang="ko-KR" altLang="ko-KR" dirty="0"/>
              <a:t> of AI </a:t>
            </a:r>
            <a:r>
              <a:rPr lang="ko-KR" altLang="ko-KR" dirty="0" err="1"/>
              <a:t>research</a:t>
            </a:r>
            <a:r>
              <a:rPr lang="ko-KR" altLang="ko-KR" dirty="0"/>
              <a:t>.</a:t>
            </a:r>
          </a:p>
          <a:p>
            <a:pPr lvl="1" fontAlgn="ctr"/>
            <a:r>
              <a:rPr lang="en-US" altLang="ko-KR" dirty="0"/>
              <a:t> </a:t>
            </a:r>
          </a:p>
          <a:p>
            <a:pPr lvl="1" fontAlgn="ctr"/>
            <a:r>
              <a:rPr lang="ko-KR" altLang="ko-KR" dirty="0" err="1"/>
              <a:t>Deep</a:t>
            </a:r>
            <a:r>
              <a:rPr lang="ko-KR" altLang="ko-KR" dirty="0"/>
              <a:t> </a:t>
            </a:r>
            <a:r>
              <a:rPr lang="ko-KR" altLang="ko-KR" dirty="0" err="1"/>
              <a:t>Blue</a:t>
            </a:r>
            <a:r>
              <a:rPr lang="ko-KR" altLang="ko-KR" dirty="0"/>
              <a:t> </a:t>
            </a:r>
            <a:r>
              <a:rPr lang="ko-KR" altLang="ko-KR" dirty="0" err="1"/>
              <a:t>vs</a:t>
            </a:r>
            <a:r>
              <a:rPr lang="ko-KR" altLang="ko-KR" dirty="0"/>
              <a:t>. </a:t>
            </a:r>
            <a:r>
              <a:rPr lang="ko-KR" altLang="ko-KR" dirty="0" err="1"/>
              <a:t>Garry</a:t>
            </a:r>
            <a:r>
              <a:rPr lang="ko-KR" altLang="ko-KR" dirty="0"/>
              <a:t> </a:t>
            </a:r>
            <a:r>
              <a:rPr lang="ko-KR" altLang="ko-KR" dirty="0" err="1"/>
              <a:t>Kasparov</a:t>
            </a:r>
            <a:r>
              <a:rPr lang="ko-KR" altLang="ko-KR" dirty="0"/>
              <a:t> (1997): </a:t>
            </a:r>
            <a:r>
              <a:rPr lang="ko-KR" altLang="ko-KR" dirty="0" err="1"/>
              <a:t>IBM's</a:t>
            </a:r>
            <a:r>
              <a:rPr lang="ko-KR" altLang="ko-KR" dirty="0"/>
              <a:t> </a:t>
            </a:r>
            <a:r>
              <a:rPr lang="ko-KR" altLang="ko-KR" dirty="0" err="1"/>
              <a:t>Deep</a:t>
            </a:r>
            <a:r>
              <a:rPr lang="ko-KR" altLang="ko-KR" dirty="0"/>
              <a:t> </a:t>
            </a:r>
            <a:r>
              <a:rPr lang="ko-KR" altLang="ko-KR" dirty="0" err="1"/>
              <a:t>Blue</a:t>
            </a:r>
            <a:r>
              <a:rPr lang="ko-KR" altLang="ko-KR" dirty="0"/>
              <a:t> </a:t>
            </a:r>
            <a:r>
              <a:rPr lang="ko-KR" altLang="ko-KR" dirty="0" err="1"/>
              <a:t>defeated</a:t>
            </a:r>
            <a:r>
              <a:rPr lang="ko-KR" altLang="ko-KR" dirty="0"/>
              <a:t> </a:t>
            </a:r>
            <a:r>
              <a:rPr lang="ko-KR" altLang="ko-KR" dirty="0" err="1"/>
              <a:t>world</a:t>
            </a:r>
            <a:r>
              <a:rPr lang="ko-KR" altLang="ko-KR" dirty="0"/>
              <a:t> </a:t>
            </a:r>
            <a:r>
              <a:rPr lang="ko-KR" altLang="ko-KR" dirty="0" err="1"/>
              <a:t>chess</a:t>
            </a:r>
            <a:r>
              <a:rPr lang="ko-KR" altLang="ko-KR" dirty="0"/>
              <a:t> </a:t>
            </a:r>
            <a:r>
              <a:rPr lang="ko-KR" altLang="ko-KR" dirty="0" err="1"/>
              <a:t>champion</a:t>
            </a:r>
            <a:r>
              <a:rPr lang="ko-KR" altLang="ko-KR" dirty="0"/>
              <a:t> </a:t>
            </a:r>
            <a:r>
              <a:rPr lang="ko-KR" altLang="ko-KR" dirty="0" err="1"/>
              <a:t>Garry</a:t>
            </a:r>
            <a:r>
              <a:rPr lang="ko-KR" altLang="ko-KR" dirty="0"/>
              <a:t> </a:t>
            </a:r>
            <a:r>
              <a:rPr lang="ko-KR" altLang="ko-KR" dirty="0" err="1"/>
              <a:t>Kasparov</a:t>
            </a:r>
            <a:r>
              <a:rPr lang="ko-KR" altLang="ko-KR" dirty="0"/>
              <a:t>, </a:t>
            </a:r>
            <a:r>
              <a:rPr lang="ko-KR" altLang="ko-KR" dirty="0" err="1"/>
              <a:t>showcasing</a:t>
            </a:r>
            <a:r>
              <a:rPr lang="ko-KR" altLang="ko-KR" dirty="0"/>
              <a:t> </a:t>
            </a:r>
            <a:r>
              <a:rPr lang="ko-KR" altLang="ko-KR" dirty="0" err="1"/>
              <a:t>the</a:t>
            </a:r>
            <a:r>
              <a:rPr lang="ko-KR" altLang="ko-KR" dirty="0"/>
              <a:t> </a:t>
            </a:r>
            <a:r>
              <a:rPr lang="ko-KR" altLang="ko-KR" dirty="0" err="1"/>
              <a:t>potential</a:t>
            </a:r>
            <a:r>
              <a:rPr lang="ko-KR" altLang="ko-KR" dirty="0"/>
              <a:t> of AI </a:t>
            </a:r>
            <a:r>
              <a:rPr lang="ko-KR" altLang="ko-KR" dirty="0" err="1"/>
              <a:t>in</a:t>
            </a:r>
            <a:r>
              <a:rPr lang="ko-KR" altLang="ko-KR" dirty="0"/>
              <a:t> </a:t>
            </a:r>
            <a:r>
              <a:rPr lang="ko-KR" altLang="ko-KR" dirty="0" err="1"/>
              <a:t>complex</a:t>
            </a:r>
            <a:r>
              <a:rPr lang="ko-KR" altLang="ko-KR" dirty="0"/>
              <a:t> </a:t>
            </a:r>
            <a:r>
              <a:rPr lang="ko-KR" altLang="ko-KR" dirty="0" err="1"/>
              <a:t>strategic</a:t>
            </a:r>
            <a:r>
              <a:rPr lang="ko-KR" altLang="ko-KR" dirty="0"/>
              <a:t> </a:t>
            </a:r>
            <a:r>
              <a:rPr lang="ko-KR" altLang="ko-KR" dirty="0" err="1"/>
              <a:t>games</a:t>
            </a:r>
            <a:r>
              <a:rPr lang="ko-KR" altLang="ko-KR" dirty="0"/>
              <a:t>.</a:t>
            </a:r>
          </a:p>
          <a:p>
            <a:pPr lvl="1" fontAlgn="ctr"/>
            <a:r>
              <a:rPr lang="en-US" altLang="ko-KR" dirty="0"/>
              <a:t> </a:t>
            </a:r>
          </a:p>
          <a:p>
            <a:pPr lvl="1" fontAlgn="ctr"/>
            <a:r>
              <a:rPr lang="ko-KR" altLang="ko-KR" dirty="0"/>
              <a:t>IBM </a:t>
            </a:r>
            <a:r>
              <a:rPr lang="ko-KR" altLang="ko-KR" dirty="0" err="1"/>
              <a:t>Watson</a:t>
            </a:r>
            <a:r>
              <a:rPr lang="ko-KR" altLang="ko-KR" dirty="0"/>
              <a:t> (2011): </a:t>
            </a:r>
            <a:r>
              <a:rPr lang="ko-KR" altLang="ko-KR" dirty="0" err="1"/>
              <a:t>Watson</a:t>
            </a:r>
            <a:r>
              <a:rPr lang="ko-KR" altLang="ko-KR" dirty="0"/>
              <a:t>, </a:t>
            </a:r>
            <a:r>
              <a:rPr lang="ko-KR" altLang="ko-KR" dirty="0" err="1"/>
              <a:t>an</a:t>
            </a:r>
            <a:r>
              <a:rPr lang="ko-KR" altLang="ko-KR" dirty="0"/>
              <a:t> AI </a:t>
            </a:r>
            <a:r>
              <a:rPr lang="ko-KR" altLang="ko-KR" dirty="0" err="1"/>
              <a:t>system</a:t>
            </a:r>
            <a:r>
              <a:rPr lang="ko-KR" altLang="ko-KR" dirty="0"/>
              <a:t> </a:t>
            </a:r>
            <a:r>
              <a:rPr lang="ko-KR" altLang="ko-KR" dirty="0" err="1"/>
              <a:t>developed</a:t>
            </a:r>
            <a:r>
              <a:rPr lang="ko-KR" altLang="ko-KR" dirty="0"/>
              <a:t> </a:t>
            </a:r>
            <a:r>
              <a:rPr lang="ko-KR" altLang="ko-KR" dirty="0" err="1"/>
              <a:t>by</a:t>
            </a:r>
            <a:r>
              <a:rPr lang="ko-KR" altLang="ko-KR" dirty="0"/>
              <a:t> IBM, </a:t>
            </a:r>
            <a:r>
              <a:rPr lang="ko-KR" altLang="ko-KR" dirty="0" err="1"/>
              <a:t>won</a:t>
            </a:r>
            <a:r>
              <a:rPr lang="ko-KR" altLang="ko-KR" dirty="0"/>
              <a:t> </a:t>
            </a:r>
            <a:r>
              <a:rPr lang="ko-KR" altLang="ko-KR" dirty="0" err="1"/>
              <a:t>the</a:t>
            </a:r>
            <a:r>
              <a:rPr lang="ko-KR" altLang="ko-KR" dirty="0"/>
              <a:t> </a:t>
            </a:r>
            <a:r>
              <a:rPr lang="ko-KR" altLang="ko-KR" dirty="0" err="1"/>
              <a:t>game</a:t>
            </a:r>
            <a:r>
              <a:rPr lang="ko-KR" altLang="ko-KR" dirty="0"/>
              <a:t> </a:t>
            </a:r>
            <a:r>
              <a:rPr lang="ko-KR" altLang="ko-KR" dirty="0" err="1"/>
              <a:t>show</a:t>
            </a:r>
            <a:r>
              <a:rPr lang="ko-KR" altLang="ko-KR" dirty="0"/>
              <a:t> </a:t>
            </a:r>
            <a:r>
              <a:rPr lang="ko-KR" altLang="ko-KR" dirty="0" err="1"/>
              <a:t>Jeopardy</a:t>
            </a:r>
            <a:r>
              <a:rPr lang="ko-KR" altLang="ko-KR" dirty="0"/>
              <a:t>! </a:t>
            </a:r>
            <a:r>
              <a:rPr lang="ko-KR" altLang="ko-KR" dirty="0" err="1"/>
              <a:t>by</a:t>
            </a:r>
            <a:r>
              <a:rPr lang="ko-KR" altLang="ko-KR" dirty="0"/>
              <a:t> </a:t>
            </a:r>
            <a:r>
              <a:rPr lang="ko-KR" altLang="ko-KR" dirty="0" err="1"/>
              <a:t>demonstrating</a:t>
            </a:r>
            <a:r>
              <a:rPr lang="ko-KR" altLang="ko-KR" dirty="0"/>
              <a:t> </a:t>
            </a:r>
            <a:r>
              <a:rPr lang="ko-KR" altLang="ko-KR" dirty="0" err="1"/>
              <a:t>natural</a:t>
            </a:r>
            <a:r>
              <a:rPr lang="ko-KR" altLang="ko-KR" dirty="0"/>
              <a:t> </a:t>
            </a:r>
            <a:r>
              <a:rPr lang="ko-KR" altLang="ko-KR" dirty="0" err="1"/>
              <a:t>language</a:t>
            </a:r>
            <a:r>
              <a:rPr lang="ko-KR" altLang="ko-KR" dirty="0"/>
              <a:t> </a:t>
            </a:r>
            <a:r>
              <a:rPr lang="ko-KR" altLang="ko-KR" dirty="0" err="1"/>
              <a:t>processing</a:t>
            </a:r>
            <a:r>
              <a:rPr lang="ko-KR" altLang="ko-KR" dirty="0"/>
              <a:t> and </a:t>
            </a:r>
            <a:r>
              <a:rPr lang="ko-KR" altLang="ko-KR" dirty="0" err="1"/>
              <a:t>knowledge</a:t>
            </a:r>
            <a:r>
              <a:rPr lang="ko-KR" altLang="ko-KR" dirty="0"/>
              <a:t> </a:t>
            </a:r>
            <a:r>
              <a:rPr lang="ko-KR" altLang="ko-KR" dirty="0" err="1"/>
              <a:t>representation</a:t>
            </a:r>
            <a:r>
              <a:rPr lang="ko-KR" altLang="ko-KR" dirty="0"/>
              <a:t> </a:t>
            </a:r>
            <a:r>
              <a:rPr lang="ko-KR" altLang="ko-KR" dirty="0" err="1"/>
              <a:t>capabilities</a:t>
            </a:r>
            <a:r>
              <a:rPr lang="ko-KR" altLang="ko-KR" dirty="0"/>
              <a:t>.</a:t>
            </a:r>
          </a:p>
          <a:p>
            <a:pPr lvl="1" fontAlgn="ctr"/>
            <a:r>
              <a:rPr lang="en-US" altLang="ko-KR" dirty="0"/>
              <a:t> </a:t>
            </a:r>
          </a:p>
          <a:p>
            <a:pPr lvl="1" fontAlgn="ctr"/>
            <a:r>
              <a:rPr lang="ko-KR" altLang="ko-KR" sz="8600" dirty="0" err="1"/>
              <a:t>AlphaGo</a:t>
            </a:r>
            <a:r>
              <a:rPr lang="ko-KR" altLang="ko-KR" sz="8600" dirty="0"/>
              <a:t> </a:t>
            </a:r>
            <a:r>
              <a:rPr lang="ko-KR" altLang="ko-KR" sz="8600" dirty="0" err="1"/>
              <a:t>vs</a:t>
            </a:r>
            <a:r>
              <a:rPr lang="ko-KR" altLang="ko-KR" sz="8600" dirty="0"/>
              <a:t>. Lee </a:t>
            </a:r>
            <a:r>
              <a:rPr lang="ko-KR" altLang="ko-KR" sz="8600" dirty="0" err="1"/>
              <a:t>Sedol</a:t>
            </a:r>
            <a:r>
              <a:rPr lang="ko-KR" altLang="ko-KR" sz="8600" dirty="0"/>
              <a:t> (2016) </a:t>
            </a:r>
            <a:r>
              <a:rPr lang="en-US" altLang="ko-KR" dirty="0"/>
              <a:t>D</a:t>
            </a:r>
            <a:r>
              <a:rPr lang="ko-KR" altLang="ko-KR" dirty="0" err="1"/>
              <a:t>eepMind's</a:t>
            </a:r>
            <a:r>
              <a:rPr lang="ko-KR" altLang="ko-KR" dirty="0"/>
              <a:t> </a:t>
            </a:r>
            <a:r>
              <a:rPr lang="ko-KR" altLang="ko-KR" dirty="0" err="1"/>
              <a:t>AlphaGo</a:t>
            </a:r>
            <a:r>
              <a:rPr lang="ko-KR" altLang="ko-KR" dirty="0"/>
              <a:t> </a:t>
            </a:r>
            <a:r>
              <a:rPr lang="ko-KR" altLang="ko-KR" dirty="0" err="1"/>
              <a:t>defeated</a:t>
            </a:r>
            <a:r>
              <a:rPr lang="ko-KR" altLang="ko-KR" dirty="0"/>
              <a:t> </a:t>
            </a:r>
            <a:r>
              <a:rPr lang="ko-KR" altLang="ko-KR" dirty="0" err="1"/>
              <a:t>world</a:t>
            </a:r>
            <a:r>
              <a:rPr lang="ko-KR" altLang="ko-KR" dirty="0"/>
              <a:t> </a:t>
            </a:r>
            <a:r>
              <a:rPr lang="ko-KR" altLang="ko-KR" dirty="0" err="1"/>
              <a:t>Go</a:t>
            </a:r>
            <a:r>
              <a:rPr lang="ko-KR" altLang="ko-KR" dirty="0"/>
              <a:t> </a:t>
            </a:r>
            <a:r>
              <a:rPr lang="ko-KR" altLang="ko-KR" dirty="0" err="1"/>
              <a:t>champion</a:t>
            </a:r>
            <a:r>
              <a:rPr lang="ko-KR" altLang="ko-KR" dirty="0"/>
              <a:t> Lee </a:t>
            </a:r>
            <a:r>
              <a:rPr lang="ko-KR" altLang="ko-KR" dirty="0" err="1"/>
              <a:t>Sedol</a:t>
            </a:r>
            <a:r>
              <a:rPr lang="ko-KR" altLang="ko-KR" dirty="0"/>
              <a:t>, </a:t>
            </a:r>
            <a:r>
              <a:rPr lang="ko-KR" altLang="ko-KR" dirty="0" err="1"/>
              <a:t>demonstrating</a:t>
            </a:r>
            <a:r>
              <a:rPr lang="ko-KR" altLang="ko-KR" dirty="0"/>
              <a:t> </a:t>
            </a:r>
            <a:r>
              <a:rPr lang="ko-KR" altLang="ko-KR" dirty="0" err="1"/>
              <a:t>AI's</a:t>
            </a:r>
            <a:r>
              <a:rPr lang="ko-KR" altLang="ko-KR" dirty="0"/>
              <a:t> </a:t>
            </a:r>
            <a:r>
              <a:rPr lang="ko-KR" altLang="ko-KR" dirty="0" err="1"/>
              <a:t>ability</a:t>
            </a:r>
            <a:r>
              <a:rPr lang="ko-KR" altLang="ko-KR" dirty="0"/>
              <a:t> </a:t>
            </a:r>
            <a:r>
              <a:rPr lang="ko-KR" altLang="ko-KR" dirty="0" err="1"/>
              <a:t>to</a:t>
            </a:r>
            <a:r>
              <a:rPr lang="ko-KR" altLang="ko-KR" dirty="0"/>
              <a:t> </a:t>
            </a:r>
            <a:r>
              <a:rPr lang="ko-KR" altLang="ko-KR" dirty="0" err="1"/>
              <a:t>master</a:t>
            </a:r>
            <a:r>
              <a:rPr lang="ko-KR" altLang="ko-KR" dirty="0"/>
              <a:t> </a:t>
            </a:r>
            <a:r>
              <a:rPr lang="ko-KR" altLang="ko-KR" dirty="0" err="1"/>
              <a:t>complex</a:t>
            </a:r>
            <a:r>
              <a:rPr lang="ko-KR" altLang="ko-KR" dirty="0"/>
              <a:t> </a:t>
            </a:r>
            <a:r>
              <a:rPr lang="ko-KR" altLang="ko-KR" dirty="0" err="1"/>
              <a:t>board</a:t>
            </a:r>
            <a:r>
              <a:rPr lang="ko-KR" altLang="ko-KR" dirty="0"/>
              <a:t> </a:t>
            </a:r>
            <a:r>
              <a:rPr lang="ko-KR" altLang="ko-KR" dirty="0" err="1"/>
              <a:t>games</a:t>
            </a:r>
            <a:r>
              <a:rPr lang="ko-KR" altLang="ko-KR" dirty="0"/>
              <a:t> </a:t>
            </a:r>
            <a:r>
              <a:rPr lang="ko-KR" altLang="ko-KR" dirty="0" err="1"/>
              <a:t>through</a:t>
            </a:r>
            <a:r>
              <a:rPr lang="ko-KR" altLang="ko-KR" dirty="0"/>
              <a:t> </a:t>
            </a:r>
            <a:r>
              <a:rPr lang="ko-KR" altLang="ko-KR" dirty="0" err="1"/>
              <a:t>reinforcement</a:t>
            </a:r>
            <a:r>
              <a:rPr lang="ko-KR" altLang="ko-KR" dirty="0"/>
              <a:t> </a:t>
            </a:r>
            <a:r>
              <a:rPr lang="ko-KR" altLang="ko-KR" dirty="0" err="1"/>
              <a:t>learning</a:t>
            </a:r>
            <a:r>
              <a:rPr lang="ko-KR" altLang="ko-KR" dirty="0"/>
              <a:t>.</a:t>
            </a:r>
          </a:p>
          <a:p>
            <a:pPr lvl="1" fontAlgn="ctr"/>
            <a:r>
              <a:rPr lang="en-US" altLang="ko-KR" dirty="0"/>
              <a:t> </a:t>
            </a:r>
          </a:p>
          <a:p>
            <a:pPr lvl="1" fontAlgn="ctr"/>
            <a:r>
              <a:rPr lang="ko-KR" altLang="ko-KR" sz="8600" dirty="0" err="1"/>
              <a:t>OpenAI's</a:t>
            </a:r>
            <a:r>
              <a:rPr lang="ko-KR" altLang="ko-KR" sz="8600" dirty="0"/>
              <a:t> GPT-3 (2020</a:t>
            </a:r>
            <a:r>
              <a:rPr lang="en-US" altLang="ko-KR" sz="8600" dirty="0"/>
              <a:t>) </a:t>
            </a:r>
            <a:r>
              <a:rPr lang="ko-KR" altLang="ko-KR" dirty="0"/>
              <a:t> GPT-3, </a:t>
            </a:r>
            <a:r>
              <a:rPr lang="ko-KR" altLang="ko-KR" dirty="0" err="1"/>
              <a:t>developed</a:t>
            </a:r>
            <a:r>
              <a:rPr lang="ko-KR" altLang="ko-KR" dirty="0"/>
              <a:t> </a:t>
            </a:r>
            <a:r>
              <a:rPr lang="ko-KR" altLang="ko-KR" dirty="0" err="1"/>
              <a:t>by</a:t>
            </a:r>
            <a:r>
              <a:rPr lang="ko-KR" altLang="ko-KR" dirty="0"/>
              <a:t> </a:t>
            </a:r>
            <a:r>
              <a:rPr lang="ko-KR" altLang="ko-KR" dirty="0" err="1"/>
              <a:t>OpenAI</a:t>
            </a:r>
            <a:r>
              <a:rPr lang="ko-KR" altLang="ko-KR" dirty="0"/>
              <a:t>, </a:t>
            </a:r>
            <a:r>
              <a:rPr lang="ko-KR" altLang="ko-KR" dirty="0" err="1"/>
              <a:t>is</a:t>
            </a:r>
            <a:r>
              <a:rPr lang="ko-KR" altLang="ko-KR" dirty="0"/>
              <a:t> </a:t>
            </a:r>
            <a:r>
              <a:rPr lang="ko-KR" altLang="ko-KR" dirty="0" err="1"/>
              <a:t>a</a:t>
            </a:r>
            <a:r>
              <a:rPr lang="ko-KR" altLang="ko-KR" dirty="0"/>
              <a:t> </a:t>
            </a:r>
            <a:r>
              <a:rPr lang="ko-KR" altLang="ko-KR" dirty="0" err="1"/>
              <a:t>state</a:t>
            </a:r>
            <a:r>
              <a:rPr lang="ko-KR" altLang="ko-KR" dirty="0"/>
              <a:t>-of-</a:t>
            </a:r>
            <a:r>
              <a:rPr lang="ko-KR" altLang="ko-KR" dirty="0" err="1"/>
              <a:t>the</a:t>
            </a:r>
            <a:r>
              <a:rPr lang="ko-KR" altLang="ko-KR" dirty="0"/>
              <a:t>-</a:t>
            </a:r>
            <a:r>
              <a:rPr lang="ko-KR" altLang="ko-KR" dirty="0" err="1"/>
              <a:t>art</a:t>
            </a:r>
            <a:r>
              <a:rPr lang="ko-KR" altLang="ko-KR" dirty="0"/>
              <a:t> </a:t>
            </a:r>
            <a:r>
              <a:rPr lang="ko-KR" altLang="ko-KR" dirty="0" err="1"/>
              <a:t>language</a:t>
            </a:r>
            <a:r>
              <a:rPr lang="ko-KR" altLang="ko-KR" dirty="0"/>
              <a:t> </a:t>
            </a:r>
            <a:r>
              <a:rPr lang="ko-KR" altLang="ko-KR" dirty="0" err="1"/>
              <a:t>model</a:t>
            </a:r>
            <a:r>
              <a:rPr lang="ko-KR" altLang="ko-KR" dirty="0"/>
              <a:t> </a:t>
            </a:r>
            <a:r>
              <a:rPr lang="ko-KR" altLang="ko-KR" dirty="0" err="1"/>
              <a:t>that</a:t>
            </a:r>
            <a:r>
              <a:rPr lang="ko-KR" altLang="ko-KR" dirty="0"/>
              <a:t> </a:t>
            </a:r>
            <a:r>
              <a:rPr lang="ko-KR" altLang="ko-KR" dirty="0" err="1"/>
              <a:t>showcases</a:t>
            </a:r>
            <a:r>
              <a:rPr lang="ko-KR" altLang="ko-KR" dirty="0"/>
              <a:t> </a:t>
            </a:r>
            <a:r>
              <a:rPr lang="ko-KR" altLang="ko-KR" dirty="0" err="1"/>
              <a:t>the</a:t>
            </a:r>
            <a:r>
              <a:rPr lang="ko-KR" altLang="ko-KR" dirty="0"/>
              <a:t> </a:t>
            </a:r>
            <a:r>
              <a:rPr lang="ko-KR" altLang="ko-KR" dirty="0" err="1"/>
              <a:t>advancements</a:t>
            </a:r>
            <a:r>
              <a:rPr lang="ko-KR" altLang="ko-KR" dirty="0"/>
              <a:t> </a:t>
            </a:r>
            <a:r>
              <a:rPr lang="ko-KR" altLang="ko-KR" dirty="0" err="1"/>
              <a:t>in</a:t>
            </a:r>
            <a:r>
              <a:rPr lang="ko-KR" altLang="ko-KR" dirty="0"/>
              <a:t> </a:t>
            </a:r>
            <a:r>
              <a:rPr lang="ko-KR" altLang="ko-KR" dirty="0" err="1"/>
              <a:t>natural</a:t>
            </a:r>
            <a:r>
              <a:rPr lang="ko-KR" altLang="ko-KR" dirty="0"/>
              <a:t> </a:t>
            </a:r>
            <a:r>
              <a:rPr lang="ko-KR" altLang="ko-KR" dirty="0" err="1"/>
              <a:t>language</a:t>
            </a:r>
            <a:r>
              <a:rPr lang="ko-KR" altLang="ko-KR" dirty="0"/>
              <a:t> </a:t>
            </a:r>
            <a:r>
              <a:rPr lang="ko-KR" altLang="ko-KR" dirty="0" err="1"/>
              <a:t>processing</a:t>
            </a:r>
            <a:r>
              <a:rPr lang="ko-KR" altLang="ko-KR" dirty="0"/>
              <a:t> and </a:t>
            </a:r>
            <a:r>
              <a:rPr lang="ko-KR" altLang="ko-KR" dirty="0" err="1"/>
              <a:t>generation</a:t>
            </a:r>
            <a:r>
              <a:rPr lang="ko-KR" altLang="ko-KR" dirty="0"/>
              <a:t>.</a:t>
            </a:r>
          </a:p>
          <a:p>
            <a:r>
              <a:rPr lang="en-US" altLang="ko-KR" dirty="0"/>
              <a:t> </a:t>
            </a:r>
          </a:p>
          <a:p>
            <a:r>
              <a:rPr lang="ko-KR" altLang="ko-KR" i="1" dirty="0"/>
              <a:t>출처: &lt;</a:t>
            </a:r>
            <a:r>
              <a:rPr lang="ko-KR" altLang="ko-KR" i="1" dirty="0">
                <a:hlinkClick r:id="rId2"/>
              </a:rPr>
              <a:t>https://chat.openai.com/</a:t>
            </a:r>
            <a:r>
              <a:rPr lang="ko-KR" altLang="ko-KR" i="1" dirty="0"/>
              <a:t>&gt; </a:t>
            </a:r>
            <a:endParaRPr lang="ko-KR" altLang="ko-KR" sz="40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8635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745</Words>
  <Application>Microsoft Office PowerPoint</Application>
  <PresentationFormat>와이드스크린</PresentationFormat>
  <Paragraphs>95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Nanum Gothic</vt:lpstr>
      <vt:lpstr>맑은 고딕</vt:lpstr>
      <vt:lpstr>Arial</vt:lpstr>
      <vt:lpstr>Arial</vt:lpstr>
      <vt:lpstr>Office 테마</vt:lpstr>
      <vt:lpstr>chat GPT</vt:lpstr>
      <vt:lpstr>PowerPoint 프레젠테이션</vt:lpstr>
      <vt:lpstr>PowerPoint 프레젠테이션</vt:lpstr>
      <vt:lpstr>Alan Turing </vt:lpstr>
      <vt:lpstr>Alan Mathison Turing </vt:lpstr>
      <vt:lpstr>PowerPoint 프레젠테이션</vt:lpstr>
      <vt:lpstr>Computing machinery and intelligence</vt:lpstr>
      <vt:lpstr>PowerPoint 프레젠테이션</vt:lpstr>
      <vt:lpstr>AI history by chat GPT</vt:lpstr>
      <vt:lpstr>Dartmouth Conference 1956</vt:lpstr>
      <vt:lpstr>AlphaGo vs. Lee Sedol (2016)</vt:lpstr>
      <vt:lpstr>PowerPoint 프레젠테이션</vt:lpstr>
      <vt:lpstr>NVIDIA의 과학시간 - GPU와 CPU의 차이 Https://www.youtube.com/watch?v=1BAZf3PsjWA</vt:lpstr>
      <vt:lpstr>Google shares lose $100 billion  after company’s AI chatbot makes an error during demo 2023.02 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 GPT</dc:title>
  <dc:creator>Koh Jae Joon</dc:creator>
  <cp:lastModifiedBy>Koh Jae Joon</cp:lastModifiedBy>
  <cp:revision>2</cp:revision>
  <dcterms:created xsi:type="dcterms:W3CDTF">2023-07-15T00:49:53Z</dcterms:created>
  <dcterms:modified xsi:type="dcterms:W3CDTF">2023-07-20T01:20:08Z</dcterms:modified>
</cp:coreProperties>
</file>