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56" r:id="rId3"/>
    <p:sldId id="307" r:id="rId4"/>
    <p:sldId id="347" r:id="rId5"/>
    <p:sldId id="350" r:id="rId6"/>
    <p:sldId id="348" r:id="rId7"/>
    <p:sldId id="308" r:id="rId8"/>
    <p:sldId id="349" r:id="rId9"/>
    <p:sldId id="258" r:id="rId10"/>
    <p:sldId id="268" r:id="rId11"/>
    <p:sldId id="269" r:id="rId12"/>
    <p:sldId id="270" r:id="rId13"/>
    <p:sldId id="346" r:id="rId14"/>
    <p:sldId id="295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EB51-9D0E-4D75-900E-9BEEDFAA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4A912-2689-4480-8F55-6E22A2143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5C35B-E770-4F3A-B71B-145E4509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A7B77-D155-4ED5-BB62-D0462835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3544D-5A85-4E66-95B6-23898FA5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23FA-39BF-4472-8AF9-E4CB7083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A0BDB-161D-44CB-9410-03988E17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952E6-A6BA-41D1-A663-A97CCCB5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ACC4B-8866-4DA6-BFE3-CFEE310B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C8E0A-FE9E-4030-82C5-67F606E7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B6DD7-D4D5-4EF2-B5F0-2B4944A4C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B6606-ED3D-4BC0-9296-4D9EC656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3E23-7530-45C1-A40E-6928593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D6A6F-3CFA-4F83-930B-947ED8D5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DED-AABA-453E-88D6-0FED317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6DC66-A531-4B97-97E5-937F5796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D9FBB-1F86-4FFD-A911-6D56691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C7B8B-970B-4E06-9198-739960B2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40495-01D3-4548-A599-B65B2683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3B658-9C39-4CCF-AD56-A157E49B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146F-9A30-4F30-9346-ACA18198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76253-3791-4F24-ACA9-08584935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C0E2-3559-447C-9E0B-C22D3575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4C938-4709-4FC4-9AF2-A60DF6E4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D53DE-07D9-4DC9-9D3B-10E0B539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F6C6D-FC05-49B7-82D6-1C99CB7D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9DA85-E3DE-4890-ADFE-4F7934AF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B071F-B229-47F7-BF55-9CA377BA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A05D3-F929-4731-893B-FF4ECEB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14901-4D0B-4657-A1C6-58C92683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8B749-43E3-45B4-B0AA-D9A70658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7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71A2A-7F49-4E08-8AD8-9C1C76D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20852-4A1C-41BD-94D0-E8E7BD44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33795-B9F0-4B6D-B001-CF8E2E24F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90415-E923-42CF-B06A-FABADB17F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44690-DBBA-476C-8130-E50A62F7A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E7B56-C68E-4230-B9D0-5350D78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6612B-8EC8-488D-8270-BAFBD5F9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55A66-BD47-4844-9EAA-082F03A6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BB328-4EFA-40B1-8267-C9AED6D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7AE603-4D38-4ADB-A9CE-ADAC04F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459449-24B8-4049-8CF2-7F9BA604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B4B797-970C-4DAA-B524-8456C1D8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59BFD-31B0-48F6-B229-9A1C7E00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005B10-7226-4F74-8F22-0B5B881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D39720-0CFC-41C5-8CC5-A9BDCDF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C8B0-37D7-4133-89BD-FE014A31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7B49B-86F1-432A-821E-700E120B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44F3C-9539-4151-89D2-97349BE5D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AD9DD-6337-4465-8E33-92695F17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0808A-601A-41F7-A57D-8E066570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04C64-A5C6-4380-966A-4B47F397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BDF6-E8CD-4CCE-A0EE-1E339FC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533BCE-583A-4DEB-B0CA-CA3C4618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C68EC-7066-4C55-A586-DCB88D2CF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ED5EB-F54F-4CA9-ABEE-5E21DCA1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BE526-EA5D-4D7A-B0CA-A4F830AA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D8FA3-3C41-4F3B-B58C-A69BBBEC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A056CD-A5C5-4F2D-B68D-A9BBD07A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B8483-BE4C-4701-8A92-19334B74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E8405-CAC2-4AE6-B171-4C1F98383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1F79-B335-4574-AC21-FAA5AF98A11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286AF-794C-46BB-9086-3C6F36EA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9B29F-C692-41BD-A3D3-5CE066B3C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4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>
                <a:highlight>
                  <a:srgbClr val="FFFF00"/>
                </a:highlight>
              </a:rPr>
              <a:t>Transformer</a:t>
            </a:r>
            <a:endParaRPr lang="en-US" altLang="ko-KR" b="1" i="1" dirty="0">
              <a:highlight>
                <a:srgbClr val="FFFF00"/>
              </a:highlight>
            </a:endParaRPr>
          </a:p>
          <a:p>
            <a:endParaRPr lang="en-US" altLang="ko-KR" b="1" i="1" dirty="0"/>
          </a:p>
          <a:p>
            <a:r>
              <a:rPr lang="ko-KR" altLang="ko-KR" sz="1600" dirty="0" err="1"/>
              <a:t>In</a:t>
            </a:r>
            <a:r>
              <a:rPr lang="ko-KR" altLang="ko-KR" sz="1600" dirty="0"/>
              <a:t> </a:t>
            </a:r>
            <a:r>
              <a:rPr lang="ko-KR" altLang="ko-KR" sz="1600" dirty="0" err="1"/>
              <a:t>a</a:t>
            </a:r>
            <a:r>
              <a:rPr lang="ko-KR" altLang="ko-KR" sz="1600" dirty="0"/>
              <a:t> </a:t>
            </a:r>
            <a:r>
              <a:rPr lang="ko-KR" altLang="ko-KR" sz="1600" dirty="0" err="1"/>
              <a:t>nutshell</a:t>
            </a:r>
            <a:r>
              <a:rPr lang="ko-KR" altLang="ko-KR" sz="1600" dirty="0"/>
              <a:t>, </a:t>
            </a:r>
            <a:r>
              <a:rPr lang="ko-KR" altLang="ko-KR" sz="1600" dirty="0" err="1"/>
              <a:t>Chat</a:t>
            </a:r>
            <a:r>
              <a:rPr lang="ko-KR" altLang="ko-KR" sz="1600" dirty="0"/>
              <a:t> GPT </a:t>
            </a:r>
            <a:r>
              <a:rPr lang="ko-KR" altLang="ko-KR" sz="1600" dirty="0" err="1"/>
              <a:t>is</a:t>
            </a:r>
            <a:r>
              <a:rPr lang="ko-KR" altLang="ko-KR" sz="1600" dirty="0"/>
              <a:t> </a:t>
            </a:r>
            <a:r>
              <a:rPr lang="ko-KR" altLang="ko-KR" sz="1600" dirty="0" err="1"/>
              <a:t>an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endParaRPr lang="ko-KR" altLang="ko-KR" sz="1600" dirty="0"/>
          </a:p>
          <a:p>
            <a:pPr marL="457200" lvl="1" indent="0">
              <a:buNone/>
            </a:pPr>
            <a:r>
              <a:rPr lang="ko-KR" altLang="ko-KR" sz="1600" dirty="0" err="1">
                <a:highlight>
                  <a:srgbClr val="C0C0C0"/>
                </a:highlight>
              </a:rPr>
              <a:t>artificial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intelligence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/>
              <a:t>(AI) </a:t>
            </a:r>
            <a:r>
              <a:rPr lang="ko-KR" altLang="ko-KR" sz="1600" dirty="0" err="1">
                <a:highlight>
                  <a:srgbClr val="C0C0C0"/>
                </a:highlight>
              </a:rPr>
              <a:t>content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generator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ko-KR" altLang="ko-KR" sz="16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1600" dirty="0" err="1"/>
              <a:t>that</a:t>
            </a:r>
            <a:r>
              <a:rPr lang="ko-KR" altLang="ko-KR" sz="1600" dirty="0"/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semi-autonomously</a:t>
            </a:r>
            <a:r>
              <a:rPr lang="ko-KR" altLang="ko-KR" sz="1600" dirty="0"/>
              <a:t> </a:t>
            </a:r>
            <a:r>
              <a:rPr lang="ko-KR" altLang="ko-KR" sz="1600" dirty="0" err="1"/>
              <a:t>creates</a:t>
            </a:r>
            <a:r>
              <a:rPr lang="ko-KR" altLang="ko-KR" sz="1600" dirty="0"/>
              <a:t> </a:t>
            </a:r>
            <a:r>
              <a:rPr lang="ko-KR" altLang="ko-KR" sz="1600" dirty="0" err="1"/>
              <a:t>phrases</a:t>
            </a:r>
            <a:r>
              <a:rPr lang="ko-KR" altLang="ko-KR" sz="1600" dirty="0"/>
              <a:t> and </a:t>
            </a:r>
            <a:r>
              <a:rPr lang="ko-KR" altLang="ko-KR" sz="1600" dirty="0" err="1"/>
              <a:t>articles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ko-KR" sz="1600" dirty="0" err="1">
                <a:highlight>
                  <a:srgbClr val="C0C0C0"/>
                </a:highlight>
              </a:rPr>
              <a:t>based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on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user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input</a:t>
            </a:r>
            <a:r>
              <a:rPr lang="ko-KR" altLang="ko-KR" sz="1600" dirty="0">
                <a:highlight>
                  <a:srgbClr val="C0C0C0"/>
                </a:highlight>
              </a:rPr>
              <a:t>.</a:t>
            </a:r>
            <a:r>
              <a:rPr lang="en-US" altLang="ko-KR" sz="1600" dirty="0"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36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Key Components of AI_11zon.webp">
            <a:extLst>
              <a:ext uri="{FF2B5EF4-FFF2-40B4-BE49-F238E27FC236}">
                <a16:creationId xmlns:a16="http://schemas.microsoft.com/office/drawing/2014/main" id="{412F265D-654F-4672-B56A-D70E8C5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implifying the Difference: Machine Learning vs Deep Learning - Singapore  Computer Society">
            <a:extLst>
              <a:ext uri="{FF2B5EF4-FFF2-40B4-BE49-F238E27FC236}">
                <a16:creationId xmlns:a16="http://schemas.microsoft.com/office/drawing/2014/main" id="{0A8916D0-1345-42D9-B181-3F61F0C79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08" y="139700"/>
            <a:ext cx="8281392" cy="66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2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Three Stages of AI_11zon.webp">
            <a:extLst>
              <a:ext uri="{FF2B5EF4-FFF2-40B4-BE49-F238E27FC236}">
                <a16:creationId xmlns:a16="http://schemas.microsoft.com/office/drawing/2014/main" id="{E57F9CC6-5C9B-43A6-8ED1-E2146A541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3494"/>
            <a:ext cx="6718300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4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Artificial Intelligence">
            <a:extLst>
              <a:ext uri="{FF2B5EF4-FFF2-40B4-BE49-F238E27FC236}">
                <a16:creationId xmlns:a16="http://schemas.microsoft.com/office/drawing/2014/main" id="{80FDF800-3689-4084-9E2C-46EE0C02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0488"/>
            <a:ext cx="714375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97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artificial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intelligence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/>
              <a:t>(AI) </a:t>
            </a:r>
            <a:r>
              <a:rPr lang="ko-KR" altLang="ko-KR" sz="2800" dirty="0" err="1">
                <a:highlight>
                  <a:srgbClr val="C0C0C0"/>
                </a:highlight>
              </a:rPr>
              <a:t>content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generator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endParaRPr lang="en-US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ko-KR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based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on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user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input</a:t>
            </a:r>
            <a:r>
              <a:rPr lang="ko-KR" altLang="ko-KR" sz="2800" dirty="0">
                <a:highlight>
                  <a:srgbClr val="C0C0C0"/>
                </a:highlight>
              </a:rPr>
              <a:t>.</a:t>
            </a:r>
            <a:r>
              <a:rPr lang="en-US" altLang="ko-KR" sz="2800" dirty="0"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8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spelling Myths: Deep Learning vs. Machine Learning">
            <a:extLst>
              <a:ext uri="{FF2B5EF4-FFF2-40B4-BE49-F238E27FC236}">
                <a16:creationId xmlns:a16="http://schemas.microsoft.com/office/drawing/2014/main" id="{E7650AF9-6EBB-4661-891D-DF32EDE03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784"/>
            <a:ext cx="12111832" cy="6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6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0ACF-8080-40CA-9CA4-61681B7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3DDF1-5770-4A32-BBE9-C58CD398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3" name="Picture 1" descr="data mining machine learning artificial intelligence online">
            <a:extLst>
              <a:ext uri="{FF2B5EF4-FFF2-40B4-BE49-F238E27FC236}">
                <a16:creationId xmlns:a16="http://schemas.microsoft.com/office/drawing/2014/main" id="{F137F0B2-2F9D-4827-B60C-C2882661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114300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&#10;Predictive Analytics &#10;Vision &#10;Speech &#10;Language &#10;Processing &#10;(NLP) &#10;aura &#10;Artificial &#10;Intelligence &#10;Expert &#10;Systems &#10;Machine &#10;Learning &#10;Robotics ">
            <a:extLst>
              <a:ext uri="{FF2B5EF4-FFF2-40B4-BE49-F238E27FC236}">
                <a16:creationId xmlns:a16="http://schemas.microsoft.com/office/drawing/2014/main" id="{8E1DB49F-5453-47DF-A102-78638C10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F289-3391-4F7C-B9DB-953EED4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997CB-8613-45A3-9314-0F705D7E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Machine Learning is a subfield of artificial intelligence (AI) that focuses </a:t>
            </a:r>
          </a:p>
          <a:p>
            <a:pPr marL="0" indent="0">
              <a:buNone/>
            </a:pPr>
            <a:r>
              <a:rPr lang="en-US" altLang="ko-KR" sz="1200" dirty="0"/>
              <a:t>    on the development of </a:t>
            </a:r>
            <a:r>
              <a:rPr lang="en-US" altLang="ko-KR" dirty="0"/>
              <a:t>algorithms and statistical models </a:t>
            </a:r>
            <a:r>
              <a:rPr lang="en-US" altLang="ko-KR" sz="1050" dirty="0"/>
              <a:t>that enable computers to perform tasks 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pPr marL="0" indent="0">
              <a:buNone/>
            </a:pPr>
            <a:r>
              <a:rPr lang="en-US" altLang="ko-KR" dirty="0"/>
              <a:t>  without being explicitly programmed </a:t>
            </a:r>
            <a:r>
              <a:rPr lang="en-US" altLang="ko-KR" sz="1100" dirty="0"/>
              <a:t>to do so</a:t>
            </a:r>
            <a:r>
              <a:rPr lang="en-US" altLang="ko-KR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Machine learning algorithms are designed to identify and learn from patterns in large datasets, enabling them to generalize and make accurate predictions </a:t>
            </a:r>
          </a:p>
          <a:p>
            <a:r>
              <a:rPr lang="en-US" altLang="ko-KR" sz="1100" dirty="0"/>
              <a:t>or take appropriate actions when </a:t>
            </a:r>
            <a:r>
              <a:rPr lang="en-US" altLang="ko-KR" dirty="0"/>
              <a:t>presented with new, unseen data.</a:t>
            </a:r>
          </a:p>
          <a:p>
            <a:endParaRPr lang="en-US" altLang="ko-KR" dirty="0"/>
          </a:p>
        </p:txBody>
      </p:sp>
      <p:pic>
        <p:nvPicPr>
          <p:cNvPr id="3074" name="Picture 2" descr="Download Machine Learning Brain Mind Royalty-Free Stock Illustration Image  - Pixabay">
            <a:extLst>
              <a:ext uri="{FF2B5EF4-FFF2-40B4-BE49-F238E27FC236}">
                <a16:creationId xmlns:a16="http://schemas.microsoft.com/office/drawing/2014/main" id="{6A890EA0-3CC0-4CEC-971C-02D60E24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44" y="4768936"/>
            <a:ext cx="1841263" cy="17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82ABB9-0555-4B3C-A758-EA0212B3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9" y="1205567"/>
            <a:ext cx="11452793" cy="4842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7B83F6-5902-42D5-A956-726B7BBDA171}"/>
              </a:ext>
            </a:extLst>
          </p:cNvPr>
          <p:cNvSpPr/>
          <p:nvPr/>
        </p:nvSpPr>
        <p:spPr>
          <a:xfrm>
            <a:off x="633167" y="392078"/>
            <a:ext cx="391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82828"/>
                </a:solidFill>
                <a:ea typeface="Open Sans"/>
              </a:rPr>
              <a:t>Deep</a:t>
            </a:r>
            <a:r>
              <a:rPr lang="ko-KR" altLang="ko-KR" dirty="0">
                <a:solidFill>
                  <a:srgbClr val="282828"/>
                </a:solidFill>
                <a:ea typeface="Open Sans"/>
              </a:rPr>
              <a:t> </a:t>
            </a:r>
            <a:r>
              <a:rPr lang="ko-KR" altLang="ko-KR" dirty="0" err="1">
                <a:solidFill>
                  <a:srgbClr val="282828"/>
                </a:solidFill>
                <a:ea typeface="Open Sans"/>
              </a:rPr>
              <a:t>Learning</a:t>
            </a:r>
            <a:r>
              <a:rPr lang="en-US" altLang="ko-KR" dirty="0">
                <a:solidFill>
                  <a:srgbClr val="282828"/>
                </a:solidFill>
                <a:ea typeface="Open Sans"/>
              </a:rPr>
              <a:t> ==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57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a Rules Based plus a Machine Learning hybrid approach | 1Spatial">
            <a:extLst>
              <a:ext uri="{FF2B5EF4-FFF2-40B4-BE49-F238E27FC236}">
                <a16:creationId xmlns:a16="http://schemas.microsoft.com/office/drawing/2014/main" id="{7FA40ACD-A26E-4B97-ABD0-701DA238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85" y="568451"/>
            <a:ext cx="7248087" cy="56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3. Subsections of artificial intelligence. Source: generated by the authors. &#10;Reg &#10;Classification &#10;Self Training &#10;Low Density &#10;Se aration Models &#10;Graph Bmd &#10;Algorit h ms &#10;Dynamic programming &#10;Monte Carlo Methods &#10;Heuristic Methods &#10;Deep Feed Forward Networks &#10;Convolution &#10;Neural Networks &#10;Neural Networks &#10;Siamese Neural &#10;Networks &#10;Tra n sformers &#10;Generative &#10;net Wor k s &#10;Graph Neural &#10;Networ &#10;Supervised Learning &#10;Unsupervised &#10;Learning &#10;Dimensiona 'ty &#10;Reduction &#10;Semi Supervised Learning &#10;Reinforcement Learning &#10;Deep Learning &#10;Machine Translation &#10;Content Extraction &#10;Question Answering &#10;Information Retrieval &#10;Sentiment Analysis &#10;Text Generation &#10;Topic Modelin &#10;Image Recognition &#10;Machine Vision &#10;Machine &#10;Learning &#10;Planning &#10;Robotics &#10;Natural Language &#10;Processing &#10;Expert &#10;systems &#10;Speech &#10;Vision &#10;Artificial &#10;intelligence ">
            <a:extLst>
              <a:ext uri="{FF2B5EF4-FFF2-40B4-BE49-F238E27FC236}">
                <a16:creationId xmlns:a16="http://schemas.microsoft.com/office/drawing/2014/main" id="{1DE0A47F-4442-4308-AB10-91A1FBD5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5589EEFB-FD6D-4A8F-A807-52F3CFE6765B}"/>
              </a:ext>
            </a:extLst>
          </p:cNvPr>
          <p:cNvSpPr/>
          <p:nvPr/>
        </p:nvSpPr>
        <p:spPr>
          <a:xfrm>
            <a:off x="117446" y="4043494"/>
            <a:ext cx="2558642" cy="3020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1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255E1-F002-40BB-B569-389DB6C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C75E0-9CED-41CB-994F-F594B951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0" y="1272317"/>
            <a:ext cx="6177791" cy="4901979"/>
          </a:xfrm>
        </p:spPr>
        <p:txBody>
          <a:bodyPr/>
          <a:lstStyle/>
          <a:p>
            <a:endParaRPr lang="en-US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specific</a:t>
            </a:r>
            <a:r>
              <a:rPr lang="ko-KR" altLang="ko-KR" dirty="0"/>
              <a:t> </a:t>
            </a:r>
            <a:r>
              <a:rPr lang="ko-KR" altLang="ko-KR" dirty="0" err="1"/>
              <a:t>type</a:t>
            </a:r>
            <a:r>
              <a:rPr lang="ko-KR" altLang="ko-KR" dirty="0"/>
              <a:t> of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8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deep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learning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model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 err="1"/>
              <a:t>architecture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called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Transformer</a:t>
            </a:r>
            <a:r>
              <a:rPr lang="ko-KR" altLang="ko-KR" dirty="0"/>
              <a:t> </a:t>
            </a:r>
            <a:r>
              <a:rPr lang="ko-KR" altLang="ko-KR" dirty="0" err="1"/>
              <a:t>model</a:t>
            </a:r>
            <a:r>
              <a:rPr lang="ko-KR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A 17–95.6 TOPS/W Deep Learning Inference Accelerator with Per-Vector Scaled  4-bit Quantization for Transformers in 5nm | Research">
            <a:extLst>
              <a:ext uri="{FF2B5EF4-FFF2-40B4-BE49-F238E27FC236}">
                <a16:creationId xmlns:a16="http://schemas.microsoft.com/office/drawing/2014/main" id="{D0EF7245-C5B1-47F4-91AA-56E4E6D5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78" y="1124125"/>
            <a:ext cx="5499688" cy="46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7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와이드스크린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chat GPT</vt:lpstr>
      <vt:lpstr>PowerPoint 프레젠테이션</vt:lpstr>
      <vt:lpstr>PowerPoint 프레젠테이션</vt:lpstr>
      <vt:lpstr>PowerPoint 프레젠테이션</vt:lpstr>
      <vt:lpstr>Machine learning</vt:lpstr>
      <vt:lpstr>PowerPoint 프레젠테이션</vt:lpstr>
      <vt:lpstr>PowerPoint 프레젠테이션</vt:lpstr>
      <vt:lpstr>PowerPoint 프레젠테이션</vt:lpstr>
      <vt:lpstr>Transformer</vt:lpstr>
      <vt:lpstr>PowerPoint 프레젠테이션</vt:lpstr>
      <vt:lpstr>PowerPoint 프레젠테이션</vt:lpstr>
      <vt:lpstr>PowerPoint 프레젠테이션</vt:lpstr>
      <vt:lpstr>PowerPoint 프레젠테이션</vt:lpstr>
      <vt:lpstr>chat GPT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2</cp:revision>
  <dcterms:created xsi:type="dcterms:W3CDTF">2023-07-15T00:56:41Z</dcterms:created>
  <dcterms:modified xsi:type="dcterms:W3CDTF">2023-07-20T01:20:03Z</dcterms:modified>
</cp:coreProperties>
</file>