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272" r:id="rId3"/>
    <p:sldId id="295" r:id="rId4"/>
    <p:sldId id="326" r:id="rId5"/>
    <p:sldId id="324" r:id="rId6"/>
    <p:sldId id="327" r:id="rId7"/>
    <p:sldId id="309" r:id="rId8"/>
    <p:sldId id="298" r:id="rId9"/>
    <p:sldId id="280" r:id="rId10"/>
    <p:sldId id="279" r:id="rId11"/>
    <p:sldId id="312" r:id="rId12"/>
    <p:sldId id="313" r:id="rId13"/>
    <p:sldId id="314" r:id="rId14"/>
    <p:sldId id="335" r:id="rId15"/>
    <p:sldId id="315" r:id="rId16"/>
    <p:sldId id="320"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9599A-D507-4FF0-8346-FD51A82BEC7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D22A7B-127A-48F1-9BE1-B1CBC6C1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CDA3964-7792-4086-8729-BDF86ABD0E3C}"/>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255E4385-12E3-4E58-97A2-FDB74CD6F6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135DF-8FB3-45A5-833F-1C0AE9DD72A6}"/>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720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52832-F554-4690-B292-E7171D19C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A0E7598-6FD9-4AE4-A142-517CE39207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D624C9-2657-4897-BBBF-F553BE864ACD}"/>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7FFBF511-48ED-4DF6-A516-5427ECD6C1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36D958-AA67-4D99-ADBC-75287380D40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23727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01D61B-FEDC-4391-9A20-BD460192E63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949F15-D51A-4356-9D94-AE64010A33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8570FE-3D5E-4383-A978-9A44227310FA}"/>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51B2C6EE-3EE7-4A08-93E4-E264346B1C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7AC5D2-04FD-4375-80B1-D8BA3B6DA38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071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8D327-0D98-4185-AD09-80ECE7158A9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8EEDBAC-A18A-45D5-809E-F829B9D271F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2B5E43-DA52-4FCC-9A54-6D18A948E49A}"/>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FE6B4DDE-618F-4D20-BD8B-CC09CC1883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75E293-78E6-4BF0-A12A-1050A394435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5629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592A2C-0E81-44D0-9DF2-DE25F243E4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A6F87C-20BA-4FC2-8A3E-EA3AEAF00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2C6A4DA-F3CB-4626-8D7F-BF1C689FFD30}"/>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4A25E182-2CBD-4A4B-99F8-23DF888812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867715-B4F9-4033-AFDD-15B545A1344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235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311723-4B0F-4991-A1DE-E048DAF0D08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0105148-CAF8-4FD3-B8BE-107B775E3E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EBA834B-815A-4FFD-9754-68519AFD846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F719231-286F-4583-9689-6F352D49BE68}"/>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0FFB076F-1633-4349-ADF9-96ED98F87F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A38AB4-0DC7-4391-92AC-31DFE31D792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23080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EF698-5461-413A-B6DA-FB5A6D9C060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8EA589B-D755-45F8-BD3F-9FD0F531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BB45F0F-7D0B-4826-99BB-A44575E9459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640CA1D-44B3-4730-83C8-1E836096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14A30F8-467A-4870-8F6A-98A8CA1087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EF09AFF-48C7-4435-995E-7262696AD56D}"/>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8" name="바닥글 개체 틀 7">
            <a:extLst>
              <a:ext uri="{FF2B5EF4-FFF2-40B4-BE49-F238E27FC236}">
                <a16:creationId xmlns:a16="http://schemas.microsoft.com/office/drawing/2014/main" id="{FA11FF42-4FAD-4F30-9306-18420EE4CF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2E43EC1-49C5-4D4C-9CEC-8F533BE85553}"/>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01519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B36AEA-62B1-4C04-80FD-DD14BEEDB20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6FA11DD-B498-4A16-B9D5-E138AAACEB6C}"/>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4" name="바닥글 개체 틀 3">
            <a:extLst>
              <a:ext uri="{FF2B5EF4-FFF2-40B4-BE49-F238E27FC236}">
                <a16:creationId xmlns:a16="http://schemas.microsoft.com/office/drawing/2014/main" id="{9959FB2A-423F-479F-B514-69DBFCA1CD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7456A5-9D75-4C2F-B05F-656047373E0D}"/>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158760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7688BA-0E00-4FB4-B42D-398406118BB1}"/>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3" name="바닥글 개체 틀 2">
            <a:extLst>
              <a:ext uri="{FF2B5EF4-FFF2-40B4-BE49-F238E27FC236}">
                <a16:creationId xmlns:a16="http://schemas.microsoft.com/office/drawing/2014/main" id="{5A18EB25-7139-419E-BD46-7AC237D884A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595F064-8874-40C1-846E-CF48BE7A4049}"/>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864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26F556-CE69-4DFE-8BA6-E9EB2EE643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1454110-488D-4B6E-B4A8-D8CE3243C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C44F289-FD49-43C0-8E91-1AFF7F724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CCE1697-DDA5-4626-B80A-DA0B831FCEBC}"/>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06A71597-951B-4C2B-8A55-89F645F43B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E5E1E5-C79D-4ABD-946A-16ECFFFCE748}"/>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60070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4F20F-BA22-4429-802C-2AB34BEAEF6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983B66E-B6AB-4AE0-B706-7ADC715A7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9597F58-5E46-4A40-BB11-CBF60ABD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F65E29B-06E1-43F7-8A44-6D48378D41FC}"/>
              </a:ext>
            </a:extLst>
          </p:cNvPr>
          <p:cNvSpPr>
            <a:spLocks noGrp="1"/>
          </p:cNvSpPr>
          <p:nvPr>
            <p:ph type="dt" sz="half" idx="10"/>
          </p:nvPr>
        </p:nvSpPr>
        <p:spPr/>
        <p:txBody>
          <a:bodyPr/>
          <a:lstStyle/>
          <a:p>
            <a:fld id="{24D693C2-0685-4A15-9C94-CCA567D461A1}"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614D19D4-7893-4FD1-8C7D-8C8CC77004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93A8F1-49FB-4B23-BF6D-060B1BDE7DC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2392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C63151D-F8DE-41C8-88BA-3B0AE9598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D57F53-7F1C-473B-80BC-4F88540CA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FB964BB-B2BD-41A0-82FC-6D4F66E91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93C2-0685-4A15-9C94-CCA567D461A1}"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D9358BE3-9B8B-41D6-9889-7DD2AF294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6D501C-0CE4-4A6E-AE64-2E65B56B6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83726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oyalsocietypublishing.org/doi/10.1098/rsta.2019.005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rai.2020.00004/ful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3369733-1D7A-413E-ACA1-18D6B4C2A308}"/>
              </a:ext>
            </a:extLst>
          </p:cNvPr>
          <p:cNvSpPr/>
          <p:nvPr/>
        </p:nvSpPr>
        <p:spPr>
          <a:xfrm>
            <a:off x="3102220" y="1138601"/>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DeepMind</a:t>
            </a:r>
            <a:endParaRPr lang="ko-KR" altLang="en-US" dirty="0"/>
          </a:p>
        </p:txBody>
      </p:sp>
      <p:sp>
        <p:nvSpPr>
          <p:cNvPr id="5" name="직사각형 4">
            <a:extLst>
              <a:ext uri="{FF2B5EF4-FFF2-40B4-BE49-F238E27FC236}">
                <a16:creationId xmlns:a16="http://schemas.microsoft.com/office/drawing/2014/main" id="{245D836C-C39E-4F72-B375-9C83FAF66733}"/>
              </a:ext>
            </a:extLst>
          </p:cNvPr>
          <p:cNvSpPr/>
          <p:nvPr/>
        </p:nvSpPr>
        <p:spPr>
          <a:xfrm>
            <a:off x="6048061" y="3550607"/>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OpenAI</a:t>
            </a:r>
            <a:endParaRPr lang="ko-KR" altLang="en-US" dirty="0"/>
          </a:p>
        </p:txBody>
      </p:sp>
      <p:sp>
        <p:nvSpPr>
          <p:cNvPr id="6" name="직사각형 5">
            <a:extLst>
              <a:ext uri="{FF2B5EF4-FFF2-40B4-BE49-F238E27FC236}">
                <a16:creationId xmlns:a16="http://schemas.microsoft.com/office/drawing/2014/main" id="{FBA80506-C03E-4F5E-AE7A-6E84588FC2BB}"/>
              </a:ext>
            </a:extLst>
          </p:cNvPr>
          <p:cNvSpPr/>
          <p:nvPr/>
        </p:nvSpPr>
        <p:spPr>
          <a:xfrm>
            <a:off x="1337066" y="2696348"/>
            <a:ext cx="200323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Google</a:t>
            </a:r>
            <a:endParaRPr lang="ko-KR" altLang="en-US" dirty="0"/>
          </a:p>
        </p:txBody>
      </p:sp>
      <p:sp>
        <p:nvSpPr>
          <p:cNvPr id="7" name="직사각형 6">
            <a:extLst>
              <a:ext uri="{FF2B5EF4-FFF2-40B4-BE49-F238E27FC236}">
                <a16:creationId xmlns:a16="http://schemas.microsoft.com/office/drawing/2014/main" id="{BDB979B4-8A25-4203-8101-D96E9A448E4C}"/>
              </a:ext>
            </a:extLst>
          </p:cNvPr>
          <p:cNvSpPr/>
          <p:nvPr/>
        </p:nvSpPr>
        <p:spPr>
          <a:xfrm>
            <a:off x="9127295" y="4213406"/>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Twitter</a:t>
            </a:r>
            <a:endParaRPr lang="ko-KR" altLang="en-US" dirty="0"/>
          </a:p>
        </p:txBody>
      </p:sp>
      <p:sp>
        <p:nvSpPr>
          <p:cNvPr id="8" name="직사각형 7">
            <a:extLst>
              <a:ext uri="{FF2B5EF4-FFF2-40B4-BE49-F238E27FC236}">
                <a16:creationId xmlns:a16="http://schemas.microsoft.com/office/drawing/2014/main" id="{A498E37E-BB49-4460-B7EA-E28B30712481}"/>
              </a:ext>
            </a:extLst>
          </p:cNvPr>
          <p:cNvSpPr/>
          <p:nvPr/>
        </p:nvSpPr>
        <p:spPr>
          <a:xfrm>
            <a:off x="5080908" y="5116703"/>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Microsoft</a:t>
            </a:r>
            <a:endParaRPr lang="ko-KR" altLang="en-US" dirty="0"/>
          </a:p>
        </p:txBody>
      </p:sp>
      <p:sp>
        <p:nvSpPr>
          <p:cNvPr id="9" name="직사각형 8">
            <a:extLst>
              <a:ext uri="{FF2B5EF4-FFF2-40B4-BE49-F238E27FC236}">
                <a16:creationId xmlns:a16="http://schemas.microsoft.com/office/drawing/2014/main" id="{5BE0D7D7-C452-4BC9-8AF6-BE4A4DF1FB4C}"/>
              </a:ext>
            </a:extLst>
          </p:cNvPr>
          <p:cNvSpPr/>
          <p:nvPr/>
        </p:nvSpPr>
        <p:spPr>
          <a:xfrm>
            <a:off x="9192359"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x.AI</a:t>
            </a:r>
            <a:endParaRPr lang="ko-KR" altLang="en-US" dirty="0"/>
          </a:p>
        </p:txBody>
      </p:sp>
      <p:sp>
        <p:nvSpPr>
          <p:cNvPr id="11" name="직사각형 10">
            <a:extLst>
              <a:ext uri="{FF2B5EF4-FFF2-40B4-BE49-F238E27FC236}">
                <a16:creationId xmlns:a16="http://schemas.microsoft.com/office/drawing/2014/main" id="{49E4D080-F9BE-4251-B85A-35E27D82A95B}"/>
              </a:ext>
            </a:extLst>
          </p:cNvPr>
          <p:cNvSpPr/>
          <p:nvPr/>
        </p:nvSpPr>
        <p:spPr>
          <a:xfrm>
            <a:off x="1282810" y="6069621"/>
            <a:ext cx="200323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Bard</a:t>
            </a:r>
            <a:endParaRPr lang="ko-KR" altLang="en-US" dirty="0"/>
          </a:p>
        </p:txBody>
      </p:sp>
      <p:sp>
        <p:nvSpPr>
          <p:cNvPr id="12" name="화살표: 아래쪽 11">
            <a:extLst>
              <a:ext uri="{FF2B5EF4-FFF2-40B4-BE49-F238E27FC236}">
                <a16:creationId xmlns:a16="http://schemas.microsoft.com/office/drawing/2014/main" id="{36325DDE-FD8F-4C26-A222-8EF91BA62528}"/>
              </a:ext>
            </a:extLst>
          </p:cNvPr>
          <p:cNvSpPr/>
          <p:nvPr/>
        </p:nvSpPr>
        <p:spPr>
          <a:xfrm>
            <a:off x="2214392" y="3237724"/>
            <a:ext cx="110196" cy="271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아래쪽 12">
            <a:extLst>
              <a:ext uri="{FF2B5EF4-FFF2-40B4-BE49-F238E27FC236}">
                <a16:creationId xmlns:a16="http://schemas.microsoft.com/office/drawing/2014/main" id="{07AE824B-2982-4608-9147-BE3EA27E4191}"/>
              </a:ext>
            </a:extLst>
          </p:cNvPr>
          <p:cNvSpPr/>
          <p:nvPr/>
        </p:nvSpPr>
        <p:spPr>
          <a:xfrm flipH="1">
            <a:off x="5881824" y="5538811"/>
            <a:ext cx="110195" cy="43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아래쪽 13">
            <a:extLst>
              <a:ext uri="{FF2B5EF4-FFF2-40B4-BE49-F238E27FC236}">
                <a16:creationId xmlns:a16="http://schemas.microsoft.com/office/drawing/2014/main" id="{5BB53BAA-BB8E-49AC-AF67-486BE119BDBA}"/>
              </a:ext>
            </a:extLst>
          </p:cNvPr>
          <p:cNvSpPr/>
          <p:nvPr/>
        </p:nvSpPr>
        <p:spPr>
          <a:xfrm>
            <a:off x="9960220" y="4760401"/>
            <a:ext cx="110197" cy="1213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00BB09-1286-4653-AA31-39352FD3209D}"/>
              </a:ext>
            </a:extLst>
          </p:cNvPr>
          <p:cNvSpPr/>
          <p:nvPr/>
        </p:nvSpPr>
        <p:spPr>
          <a:xfrm>
            <a:off x="9552843" y="141375"/>
            <a:ext cx="2089638" cy="461665"/>
          </a:xfrm>
          <a:prstGeom prst="rect">
            <a:avLst/>
          </a:prstGeom>
        </p:spPr>
        <p:txBody>
          <a:bodyPr wrap="square">
            <a:spAutoFit/>
          </a:bodyPr>
          <a:lstStyle/>
          <a:p>
            <a:pPr fontAlgn="ctr"/>
            <a:r>
              <a:rPr lang="en-US" altLang="ko-KR" sz="1200" dirty="0"/>
              <a:t>Artificial Intelligence 1950</a:t>
            </a:r>
          </a:p>
          <a:p>
            <a:pPr fontAlgn="ctr"/>
            <a:r>
              <a:rPr lang="en-US" altLang="ko-KR" sz="1200" dirty="0"/>
              <a:t>Machine learning</a:t>
            </a:r>
            <a:endParaRPr lang="ko-KR" altLang="ko-KR" sz="1200" dirty="0"/>
          </a:p>
        </p:txBody>
      </p:sp>
      <p:sp>
        <p:nvSpPr>
          <p:cNvPr id="16" name="직사각형 15">
            <a:extLst>
              <a:ext uri="{FF2B5EF4-FFF2-40B4-BE49-F238E27FC236}">
                <a16:creationId xmlns:a16="http://schemas.microsoft.com/office/drawing/2014/main" id="{E830D79E-A797-4A05-8B8B-BC871E442459}"/>
              </a:ext>
            </a:extLst>
          </p:cNvPr>
          <p:cNvSpPr/>
          <p:nvPr/>
        </p:nvSpPr>
        <p:spPr>
          <a:xfrm>
            <a:off x="517282" y="141374"/>
            <a:ext cx="1485900" cy="646331"/>
          </a:xfrm>
          <a:prstGeom prst="rect">
            <a:avLst/>
          </a:prstGeom>
        </p:spPr>
        <p:txBody>
          <a:bodyPr wrap="square">
            <a:spAutoFit/>
          </a:bodyPr>
          <a:lstStyle/>
          <a:p>
            <a:pPr fontAlgn="ctr"/>
            <a:r>
              <a:rPr lang="en-US" altLang="ko-KR" sz="1200" dirty="0"/>
              <a:t>Perceptron 1957</a:t>
            </a:r>
          </a:p>
          <a:p>
            <a:pPr fontAlgn="ctr"/>
            <a:r>
              <a:rPr lang="en-US" altLang="ko-KR" sz="1200" dirty="0"/>
              <a:t>Neural Networks</a:t>
            </a:r>
          </a:p>
          <a:p>
            <a:pPr fontAlgn="ctr"/>
            <a:r>
              <a:rPr lang="en-US" altLang="ko-KR" sz="1200" dirty="0"/>
              <a:t>Deep Learning</a:t>
            </a:r>
            <a:endParaRPr lang="ko-KR" altLang="ko-KR" sz="1200" dirty="0"/>
          </a:p>
        </p:txBody>
      </p:sp>
      <p:sp>
        <p:nvSpPr>
          <p:cNvPr id="17" name="직사각형 16">
            <a:extLst>
              <a:ext uri="{FF2B5EF4-FFF2-40B4-BE49-F238E27FC236}">
                <a16:creationId xmlns:a16="http://schemas.microsoft.com/office/drawing/2014/main" id="{7EC89886-ED40-4857-BB29-0AB80DB7038F}"/>
              </a:ext>
            </a:extLst>
          </p:cNvPr>
          <p:cNvSpPr/>
          <p:nvPr/>
        </p:nvSpPr>
        <p:spPr>
          <a:xfrm>
            <a:off x="4831374" y="1116619"/>
            <a:ext cx="2089638" cy="276999"/>
          </a:xfrm>
          <a:prstGeom prst="rect">
            <a:avLst/>
          </a:prstGeom>
        </p:spPr>
        <p:txBody>
          <a:bodyPr wrap="square">
            <a:spAutoFit/>
          </a:bodyPr>
          <a:lstStyle/>
          <a:p>
            <a:pPr fontAlgn="ctr"/>
            <a:r>
              <a:rPr lang="en-US" altLang="ko-KR" sz="1200" dirty="0"/>
              <a:t>2010</a:t>
            </a:r>
            <a:endParaRPr lang="ko-KR" altLang="ko-KR" sz="1200" dirty="0"/>
          </a:p>
        </p:txBody>
      </p:sp>
      <p:sp>
        <p:nvSpPr>
          <p:cNvPr id="18" name="직사각형 17">
            <a:extLst>
              <a:ext uri="{FF2B5EF4-FFF2-40B4-BE49-F238E27FC236}">
                <a16:creationId xmlns:a16="http://schemas.microsoft.com/office/drawing/2014/main" id="{D34D4612-5C2F-4C32-B23A-F4337EBAC3D4}"/>
              </a:ext>
            </a:extLst>
          </p:cNvPr>
          <p:cNvSpPr/>
          <p:nvPr/>
        </p:nvSpPr>
        <p:spPr>
          <a:xfrm>
            <a:off x="7824107" y="3506604"/>
            <a:ext cx="2089638" cy="276999"/>
          </a:xfrm>
          <a:prstGeom prst="rect">
            <a:avLst/>
          </a:prstGeom>
        </p:spPr>
        <p:txBody>
          <a:bodyPr wrap="square">
            <a:spAutoFit/>
          </a:bodyPr>
          <a:lstStyle/>
          <a:p>
            <a:pPr fontAlgn="ctr"/>
            <a:r>
              <a:rPr lang="en-US" altLang="ko-KR" sz="1200" dirty="0"/>
              <a:t>2015 Elon Musk</a:t>
            </a:r>
            <a:endParaRPr lang="ko-KR" altLang="ko-KR" sz="1200" dirty="0"/>
          </a:p>
        </p:txBody>
      </p:sp>
      <p:cxnSp>
        <p:nvCxnSpPr>
          <p:cNvPr id="21" name="직선 화살표 연결선 20">
            <a:extLst>
              <a:ext uri="{FF2B5EF4-FFF2-40B4-BE49-F238E27FC236}">
                <a16:creationId xmlns:a16="http://schemas.microsoft.com/office/drawing/2014/main" id="{4DD736BC-91DD-4B3A-A874-7D45FA6A0896}"/>
              </a:ext>
            </a:extLst>
          </p:cNvPr>
          <p:cNvCxnSpPr/>
          <p:nvPr/>
        </p:nvCxnSpPr>
        <p:spPr>
          <a:xfrm>
            <a:off x="1800959" y="668215"/>
            <a:ext cx="1301261" cy="44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A7A9F46-158B-498A-BB4C-0C874FF01FA6}"/>
              </a:ext>
            </a:extLst>
          </p:cNvPr>
          <p:cNvCxnSpPr/>
          <p:nvPr/>
        </p:nvCxnSpPr>
        <p:spPr>
          <a:xfrm flipH="1">
            <a:off x="5370636" y="372207"/>
            <a:ext cx="4097215" cy="8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68A9CB02-02DE-4919-BBE2-B56B18653480}"/>
              </a:ext>
            </a:extLst>
          </p:cNvPr>
          <p:cNvCxnSpPr>
            <a:cxnSpLocks/>
          </p:cNvCxnSpPr>
          <p:nvPr/>
        </p:nvCxnSpPr>
        <p:spPr>
          <a:xfrm flipH="1">
            <a:off x="7217559" y="372207"/>
            <a:ext cx="2250293" cy="3116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700923C-D9AA-448F-99ED-A1B07805DCA9}"/>
              </a:ext>
            </a:extLst>
          </p:cNvPr>
          <p:cNvCxnSpPr>
            <a:cxnSpLocks/>
          </p:cNvCxnSpPr>
          <p:nvPr/>
        </p:nvCxnSpPr>
        <p:spPr>
          <a:xfrm flipH="1">
            <a:off x="2451589" y="1179660"/>
            <a:ext cx="1781798" cy="1434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8977EC8D-1637-4A5F-945D-EAB04B0F25F5}"/>
              </a:ext>
            </a:extLst>
          </p:cNvPr>
          <p:cNvSpPr/>
          <p:nvPr/>
        </p:nvSpPr>
        <p:spPr>
          <a:xfrm>
            <a:off x="3300434" y="2614027"/>
            <a:ext cx="2089638" cy="276999"/>
          </a:xfrm>
          <a:prstGeom prst="rect">
            <a:avLst/>
          </a:prstGeom>
        </p:spPr>
        <p:txBody>
          <a:bodyPr wrap="square">
            <a:spAutoFit/>
          </a:bodyPr>
          <a:lstStyle/>
          <a:p>
            <a:pPr fontAlgn="ctr"/>
            <a:r>
              <a:rPr lang="en-US" altLang="ko-KR" sz="1200" dirty="0"/>
              <a:t>2014</a:t>
            </a:r>
            <a:endParaRPr lang="ko-KR" altLang="ko-KR" sz="1200" dirty="0"/>
          </a:p>
        </p:txBody>
      </p:sp>
      <p:cxnSp>
        <p:nvCxnSpPr>
          <p:cNvPr id="31" name="직선 화살표 연결선 30">
            <a:extLst>
              <a:ext uri="{FF2B5EF4-FFF2-40B4-BE49-F238E27FC236}">
                <a16:creationId xmlns:a16="http://schemas.microsoft.com/office/drawing/2014/main" id="{0E810A58-7F50-47E8-A343-D97CF574995D}"/>
              </a:ext>
            </a:extLst>
          </p:cNvPr>
          <p:cNvCxnSpPr>
            <a:cxnSpLocks/>
          </p:cNvCxnSpPr>
          <p:nvPr/>
        </p:nvCxnSpPr>
        <p:spPr>
          <a:xfrm flipH="1">
            <a:off x="5968931" y="4111435"/>
            <a:ext cx="746374" cy="96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F83B3876-916C-460C-9D11-CBAB94DA5B33}"/>
              </a:ext>
            </a:extLst>
          </p:cNvPr>
          <p:cNvSpPr/>
          <p:nvPr/>
        </p:nvSpPr>
        <p:spPr>
          <a:xfrm>
            <a:off x="787622" y="3929332"/>
            <a:ext cx="1485899" cy="646331"/>
          </a:xfrm>
          <a:prstGeom prst="rect">
            <a:avLst/>
          </a:prstGeom>
        </p:spPr>
        <p:txBody>
          <a:bodyPr wrap="square">
            <a:spAutoFit/>
          </a:bodyPr>
          <a:lstStyle/>
          <a:p>
            <a:pPr algn="r" fontAlgn="ctr"/>
            <a:r>
              <a:rPr lang="en-US" altLang="ko-KR" sz="1200" dirty="0"/>
              <a:t>AlphaGo 2016</a:t>
            </a:r>
          </a:p>
          <a:p>
            <a:pPr algn="r" fontAlgn="ctr"/>
            <a:r>
              <a:rPr lang="en-US" altLang="ko-KR" sz="1200" dirty="0" err="1"/>
              <a:t>AlphaZero</a:t>
            </a:r>
            <a:r>
              <a:rPr lang="en-US" altLang="ko-KR" sz="1200" dirty="0"/>
              <a:t> 2017</a:t>
            </a:r>
          </a:p>
          <a:p>
            <a:pPr algn="r" fontAlgn="ctr"/>
            <a:endParaRPr lang="en-US" altLang="ko-KR" sz="1200" dirty="0"/>
          </a:p>
        </p:txBody>
      </p:sp>
      <p:cxnSp>
        <p:nvCxnSpPr>
          <p:cNvPr id="39" name="직선 화살표 연결선 38">
            <a:extLst>
              <a:ext uri="{FF2B5EF4-FFF2-40B4-BE49-F238E27FC236}">
                <a16:creationId xmlns:a16="http://schemas.microsoft.com/office/drawing/2014/main" id="{9B062B3C-FC24-43BA-9029-6D61C690D5AE}"/>
              </a:ext>
            </a:extLst>
          </p:cNvPr>
          <p:cNvCxnSpPr>
            <a:cxnSpLocks/>
          </p:cNvCxnSpPr>
          <p:nvPr/>
        </p:nvCxnSpPr>
        <p:spPr>
          <a:xfrm flipV="1">
            <a:off x="3637149" y="4838266"/>
            <a:ext cx="2410912"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825166AF-0B64-462F-BCF9-201E29A6571A}"/>
              </a:ext>
            </a:extLst>
          </p:cNvPr>
          <p:cNvSpPr/>
          <p:nvPr/>
        </p:nvSpPr>
        <p:spPr>
          <a:xfrm>
            <a:off x="5144966"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chat GPT</a:t>
            </a:r>
            <a:endParaRPr lang="ko-KR" altLang="en-US" dirty="0"/>
          </a:p>
        </p:txBody>
      </p:sp>
      <p:sp>
        <p:nvSpPr>
          <p:cNvPr id="42" name="직사각형 41">
            <a:extLst>
              <a:ext uri="{FF2B5EF4-FFF2-40B4-BE49-F238E27FC236}">
                <a16:creationId xmlns:a16="http://schemas.microsoft.com/office/drawing/2014/main" id="{8202A562-20DB-43B3-93EC-CC2969CAA740}"/>
              </a:ext>
            </a:extLst>
          </p:cNvPr>
          <p:cNvSpPr/>
          <p:nvPr/>
        </p:nvSpPr>
        <p:spPr>
          <a:xfrm>
            <a:off x="3286046" y="6063263"/>
            <a:ext cx="595489" cy="277000"/>
          </a:xfrm>
          <a:prstGeom prst="rect">
            <a:avLst/>
          </a:prstGeom>
        </p:spPr>
        <p:txBody>
          <a:bodyPr wrap="square">
            <a:spAutoFit/>
          </a:bodyPr>
          <a:lstStyle/>
          <a:p>
            <a:pPr fontAlgn="ctr"/>
            <a:r>
              <a:rPr lang="en-US" altLang="ko-KR" sz="1200" dirty="0"/>
              <a:t>2023</a:t>
            </a:r>
            <a:endParaRPr lang="ko-KR" altLang="ko-KR" sz="1200" dirty="0"/>
          </a:p>
        </p:txBody>
      </p:sp>
      <p:cxnSp>
        <p:nvCxnSpPr>
          <p:cNvPr id="51" name="직선 화살표 연결선 50">
            <a:extLst>
              <a:ext uri="{FF2B5EF4-FFF2-40B4-BE49-F238E27FC236}">
                <a16:creationId xmlns:a16="http://schemas.microsoft.com/office/drawing/2014/main" id="{49C9CCF0-7756-4A04-B369-EA4D4AD2BB62}"/>
              </a:ext>
            </a:extLst>
          </p:cNvPr>
          <p:cNvCxnSpPr>
            <a:cxnSpLocks/>
          </p:cNvCxnSpPr>
          <p:nvPr/>
        </p:nvCxnSpPr>
        <p:spPr>
          <a:xfrm>
            <a:off x="9127295" y="3744961"/>
            <a:ext cx="888023" cy="37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955EF9FE-3CB4-43A5-BDEA-5613EF01D8F8}"/>
              </a:ext>
            </a:extLst>
          </p:cNvPr>
          <p:cNvSpPr/>
          <p:nvPr/>
        </p:nvSpPr>
        <p:spPr>
          <a:xfrm>
            <a:off x="2209745" y="4702465"/>
            <a:ext cx="1404231"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Transformer 2018</a:t>
            </a:r>
            <a:endParaRPr lang="ko-KR" altLang="ko-KR" sz="1200" dirty="0">
              <a:effectLst>
                <a:outerShdw blurRad="38100" dist="38100" dir="2700000" algn="tl">
                  <a:srgbClr val="000000">
                    <a:alpha val="43137"/>
                  </a:srgbClr>
                </a:outerShdw>
              </a:effectLst>
            </a:endParaRPr>
          </a:p>
        </p:txBody>
      </p:sp>
      <p:sp>
        <p:nvSpPr>
          <p:cNvPr id="65" name="직사각형 64">
            <a:extLst>
              <a:ext uri="{FF2B5EF4-FFF2-40B4-BE49-F238E27FC236}">
                <a16:creationId xmlns:a16="http://schemas.microsoft.com/office/drawing/2014/main" id="{9F17BBE1-DB2B-4F29-8BC5-135C4159FB8A}"/>
              </a:ext>
            </a:extLst>
          </p:cNvPr>
          <p:cNvSpPr/>
          <p:nvPr/>
        </p:nvSpPr>
        <p:spPr>
          <a:xfrm>
            <a:off x="3241610" y="1868186"/>
            <a:ext cx="2007281" cy="276999"/>
          </a:xfrm>
          <a:prstGeom prst="rect">
            <a:avLst/>
          </a:prstGeom>
        </p:spPr>
        <p:txBody>
          <a:bodyPr wrap="none">
            <a:spAutoFit/>
          </a:bodyPr>
          <a:lstStyle/>
          <a:p>
            <a:r>
              <a:rPr lang="en-US" altLang="ko-KR" sz="1200" dirty="0"/>
              <a:t>ImageNet Challenge 2012</a:t>
            </a:r>
            <a:endParaRPr lang="ko-KR" altLang="en-US" sz="1200" dirty="0"/>
          </a:p>
        </p:txBody>
      </p:sp>
      <p:sp>
        <p:nvSpPr>
          <p:cNvPr id="32" name="직사각형 31">
            <a:extLst>
              <a:ext uri="{FF2B5EF4-FFF2-40B4-BE49-F238E27FC236}">
                <a16:creationId xmlns:a16="http://schemas.microsoft.com/office/drawing/2014/main" id="{2388F914-7DF8-410C-BB50-B4EA486C2634}"/>
              </a:ext>
            </a:extLst>
          </p:cNvPr>
          <p:cNvSpPr/>
          <p:nvPr/>
        </p:nvSpPr>
        <p:spPr>
          <a:xfrm>
            <a:off x="6833958" y="5073292"/>
            <a:ext cx="2089638" cy="276999"/>
          </a:xfrm>
          <a:prstGeom prst="rect">
            <a:avLst/>
          </a:prstGeom>
        </p:spPr>
        <p:txBody>
          <a:bodyPr wrap="square">
            <a:spAutoFit/>
          </a:bodyPr>
          <a:lstStyle/>
          <a:p>
            <a:pPr fontAlgn="ctr"/>
            <a:r>
              <a:rPr lang="en-US" altLang="ko-KR" sz="1200" dirty="0"/>
              <a:t>2019</a:t>
            </a:r>
            <a:endParaRPr lang="ko-KR" altLang="ko-KR" sz="1200" dirty="0"/>
          </a:p>
        </p:txBody>
      </p:sp>
      <p:sp>
        <p:nvSpPr>
          <p:cNvPr id="36" name="직사각형 35">
            <a:extLst>
              <a:ext uri="{FF2B5EF4-FFF2-40B4-BE49-F238E27FC236}">
                <a16:creationId xmlns:a16="http://schemas.microsoft.com/office/drawing/2014/main" id="{F15E46D8-D6D3-428B-8C6C-EDE6070DCF18}"/>
              </a:ext>
            </a:extLst>
          </p:cNvPr>
          <p:cNvSpPr/>
          <p:nvPr/>
        </p:nvSpPr>
        <p:spPr>
          <a:xfrm>
            <a:off x="2238276" y="3550747"/>
            <a:ext cx="1352165"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TensorFlow 2015</a:t>
            </a:r>
            <a:endParaRPr lang="ko-KR" altLang="ko-KR" sz="1200" dirty="0">
              <a:effectLst>
                <a:outerShdw blurRad="38100" dist="38100" dir="2700000" algn="tl">
                  <a:srgbClr val="000000">
                    <a:alpha val="43137"/>
                  </a:srgbClr>
                </a:outerShdw>
              </a:effectLst>
            </a:endParaRPr>
          </a:p>
        </p:txBody>
      </p:sp>
      <p:sp>
        <p:nvSpPr>
          <p:cNvPr id="43" name="직사각형 42">
            <a:extLst>
              <a:ext uri="{FF2B5EF4-FFF2-40B4-BE49-F238E27FC236}">
                <a16:creationId xmlns:a16="http://schemas.microsoft.com/office/drawing/2014/main" id="{5B47F0F9-5A22-4381-A238-6C4747582A2D}"/>
              </a:ext>
            </a:extLst>
          </p:cNvPr>
          <p:cNvSpPr/>
          <p:nvPr/>
        </p:nvSpPr>
        <p:spPr>
          <a:xfrm>
            <a:off x="10903341" y="4169402"/>
            <a:ext cx="595489" cy="276999"/>
          </a:xfrm>
          <a:prstGeom prst="rect">
            <a:avLst/>
          </a:prstGeom>
        </p:spPr>
        <p:txBody>
          <a:bodyPr wrap="square">
            <a:spAutoFit/>
          </a:bodyPr>
          <a:lstStyle/>
          <a:p>
            <a:pPr fontAlgn="ctr"/>
            <a:r>
              <a:rPr lang="en-US" altLang="ko-KR" sz="1200" dirty="0"/>
              <a:t>2021</a:t>
            </a:r>
            <a:endParaRPr lang="ko-KR" altLang="ko-KR" sz="1200" dirty="0"/>
          </a:p>
        </p:txBody>
      </p:sp>
      <p:sp>
        <p:nvSpPr>
          <p:cNvPr id="44" name="직사각형 43">
            <a:extLst>
              <a:ext uri="{FF2B5EF4-FFF2-40B4-BE49-F238E27FC236}">
                <a16:creationId xmlns:a16="http://schemas.microsoft.com/office/drawing/2014/main" id="{AC19CD2C-CC17-49C6-9F88-D16CF4F93BD6}"/>
              </a:ext>
            </a:extLst>
          </p:cNvPr>
          <p:cNvSpPr/>
          <p:nvPr/>
        </p:nvSpPr>
        <p:spPr>
          <a:xfrm>
            <a:off x="10980846" y="6025617"/>
            <a:ext cx="595489" cy="277000"/>
          </a:xfrm>
          <a:prstGeom prst="rect">
            <a:avLst/>
          </a:prstGeom>
        </p:spPr>
        <p:txBody>
          <a:bodyPr wrap="square">
            <a:spAutoFit/>
          </a:bodyPr>
          <a:lstStyle/>
          <a:p>
            <a:pPr fontAlgn="ctr"/>
            <a:r>
              <a:rPr lang="en-US" altLang="ko-KR" sz="1200" dirty="0"/>
              <a:t>2023</a:t>
            </a:r>
            <a:endParaRPr lang="ko-KR" altLang="ko-KR" sz="1200" dirty="0"/>
          </a:p>
        </p:txBody>
      </p:sp>
      <p:sp>
        <p:nvSpPr>
          <p:cNvPr id="45" name="직사각형 44">
            <a:extLst>
              <a:ext uri="{FF2B5EF4-FFF2-40B4-BE49-F238E27FC236}">
                <a16:creationId xmlns:a16="http://schemas.microsoft.com/office/drawing/2014/main" id="{1A57F181-8FB9-4176-A058-C6F4E09C78B9}"/>
              </a:ext>
            </a:extLst>
          </p:cNvPr>
          <p:cNvSpPr/>
          <p:nvPr/>
        </p:nvSpPr>
        <p:spPr>
          <a:xfrm>
            <a:off x="6933453" y="6025617"/>
            <a:ext cx="2089638" cy="276999"/>
          </a:xfrm>
          <a:prstGeom prst="rect">
            <a:avLst/>
          </a:prstGeom>
        </p:spPr>
        <p:txBody>
          <a:bodyPr wrap="square">
            <a:spAutoFit/>
          </a:bodyPr>
          <a:lstStyle/>
          <a:p>
            <a:pPr fontAlgn="ctr"/>
            <a:r>
              <a:rPr lang="en-US" altLang="ko-KR" sz="1200" dirty="0"/>
              <a:t>2018~</a:t>
            </a:r>
            <a:endParaRPr lang="ko-KR" altLang="ko-KR" sz="1200" dirty="0"/>
          </a:p>
        </p:txBody>
      </p:sp>
      <p:cxnSp>
        <p:nvCxnSpPr>
          <p:cNvPr id="29" name="직선 화살표 연결선 28">
            <a:extLst>
              <a:ext uri="{FF2B5EF4-FFF2-40B4-BE49-F238E27FC236}">
                <a16:creationId xmlns:a16="http://schemas.microsoft.com/office/drawing/2014/main" id="{E7B1D185-59CB-4F9F-AA9B-D807A7C14FEC}"/>
              </a:ext>
            </a:extLst>
          </p:cNvPr>
          <p:cNvCxnSpPr>
            <a:cxnSpLocks/>
          </p:cNvCxnSpPr>
          <p:nvPr/>
        </p:nvCxnSpPr>
        <p:spPr>
          <a:xfrm>
            <a:off x="5144966" y="2145185"/>
            <a:ext cx="1570339" cy="1283815"/>
          </a:xfrm>
          <a:prstGeom prst="straightConnector1">
            <a:avLst/>
          </a:prstGeom>
          <a:ln>
            <a:gradFill>
              <a:gsLst>
                <a:gs pos="41000">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9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13617A-6A80-409A-A9D3-5A38693C3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097" y="810491"/>
            <a:ext cx="9799013" cy="551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Internet | Free Full-Text | Predicting Dog Emotions Based on Posture  Analysis Using DeepLabCut">
            <a:extLst>
              <a:ext uri="{FF2B5EF4-FFF2-40B4-BE49-F238E27FC236}">
                <a16:creationId xmlns:a16="http://schemas.microsoft.com/office/drawing/2014/main" id="{8E62A480-36E6-4063-922A-82A61180D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446" y="108374"/>
            <a:ext cx="7684714" cy="60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9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 analysis on computer vision problems | by Shravan Murali | Shravan's  Blog | Medium">
            <a:extLst>
              <a:ext uri="{FF2B5EF4-FFF2-40B4-BE49-F238E27FC236}">
                <a16:creationId xmlns:a16="http://schemas.microsoft.com/office/drawing/2014/main" id="{0CB1F4C2-2CD5-4C17-BC44-BABD1D1653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292" y="444427"/>
            <a:ext cx="8549969" cy="596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2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8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95848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FDD06B-ED4C-4874-9CEC-6266E17A59B3}"/>
              </a:ext>
            </a:extLst>
          </p:cNvPr>
          <p:cNvSpPr>
            <a:spLocks noGrp="1"/>
          </p:cNvSpPr>
          <p:nvPr>
            <p:ph type="title"/>
          </p:nvPr>
        </p:nvSpPr>
        <p:spPr/>
        <p:txBody>
          <a:bodyPr>
            <a:noAutofit/>
          </a:bodyPr>
          <a:lstStyle/>
          <a:p>
            <a:pPr algn="ctr"/>
            <a:r>
              <a:rPr lang="en-US" altLang="ko-KR" sz="2800" dirty="0"/>
              <a:t>The ML explosion in materials science. </a:t>
            </a:r>
            <a:br>
              <a:rPr lang="en-US" altLang="ko-KR" sz="2800" dirty="0"/>
            </a:br>
            <a:r>
              <a:rPr lang="en-US" altLang="ko-KR" sz="2800" dirty="0"/>
              <a:t>The number of papers containing the terms machine learning</a:t>
            </a:r>
            <a:endParaRPr lang="ko-KR" altLang="en-US" sz="2800" dirty="0"/>
          </a:p>
        </p:txBody>
      </p:sp>
      <p:sp>
        <p:nvSpPr>
          <p:cNvPr id="6" name="AutoShape 6" descr="Figure 4. ">
            <a:extLst>
              <a:ext uri="{FF2B5EF4-FFF2-40B4-BE49-F238E27FC236}">
                <a16:creationId xmlns:a16="http://schemas.microsoft.com/office/drawing/2014/main" id="{C6A2BF5C-1B6D-4045-8A20-3D5E7F8E8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 name="내용 개체 틀 9">
            <a:extLst>
              <a:ext uri="{FF2B5EF4-FFF2-40B4-BE49-F238E27FC236}">
                <a16:creationId xmlns:a16="http://schemas.microsoft.com/office/drawing/2014/main" id="{87A21B1E-763A-4547-98AF-4B652EC8A60A}"/>
              </a:ext>
            </a:extLst>
          </p:cNvPr>
          <p:cNvPicPr>
            <a:picLocks noGrp="1" noChangeAspect="1"/>
          </p:cNvPicPr>
          <p:nvPr>
            <p:ph idx="1"/>
          </p:nvPr>
        </p:nvPicPr>
        <p:blipFill>
          <a:blip r:embed="rId2"/>
          <a:stretch>
            <a:fillRect/>
          </a:stretch>
        </p:blipFill>
        <p:spPr>
          <a:xfrm>
            <a:off x="2413015" y="1611475"/>
            <a:ext cx="7502771" cy="4688454"/>
          </a:xfrm>
          <a:prstGeom prst="rect">
            <a:avLst/>
          </a:prstGeom>
        </p:spPr>
      </p:pic>
      <p:sp>
        <p:nvSpPr>
          <p:cNvPr id="11" name="직사각형 10">
            <a:extLst>
              <a:ext uri="{FF2B5EF4-FFF2-40B4-BE49-F238E27FC236}">
                <a16:creationId xmlns:a16="http://schemas.microsoft.com/office/drawing/2014/main" id="{9879F7F6-A68E-481F-B034-EFF5A36B1827}"/>
              </a:ext>
            </a:extLst>
          </p:cNvPr>
          <p:cNvSpPr/>
          <p:nvPr/>
        </p:nvSpPr>
        <p:spPr>
          <a:xfrm>
            <a:off x="113141" y="6620903"/>
            <a:ext cx="12102518" cy="184666"/>
          </a:xfrm>
          <a:prstGeom prst="rect">
            <a:avLst/>
          </a:prstGeom>
        </p:spPr>
        <p:txBody>
          <a:bodyPr wrap="square">
            <a:spAutoFit/>
          </a:bodyPr>
          <a:lstStyle/>
          <a:p>
            <a:r>
              <a:rPr lang="en-US" altLang="ko-KR" sz="600" b="1" dirty="0">
                <a:solidFill>
                  <a:srgbClr val="333132"/>
                </a:solidFill>
                <a:latin typeface="Proxima Nova Subset"/>
              </a:rPr>
              <a:t>Machine learning and big scientific data </a:t>
            </a:r>
            <a:r>
              <a:rPr lang="en-US" altLang="ko-KR" sz="600" dirty="0">
                <a:solidFill>
                  <a:srgbClr val="000000"/>
                </a:solidFill>
                <a:latin typeface="Proxima Nova Subset"/>
                <a:hlinkClick r:id="rId3" tooltip="Tony Hey"/>
              </a:rPr>
              <a:t>Tony Hey</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Keith Butler"/>
              </a:rPr>
              <a:t>Keith Butler</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Sam Jackson"/>
              </a:rPr>
              <a:t>Sam Jackson</a:t>
            </a:r>
            <a:r>
              <a:rPr lang="en-US" altLang="ko-KR" sz="600" dirty="0">
                <a:solidFill>
                  <a:srgbClr val="000000"/>
                </a:solidFill>
                <a:latin typeface="Proxima Nova Subset"/>
              </a:rPr>
              <a:t> </a:t>
            </a:r>
            <a:r>
              <a:rPr lang="en-US" altLang="ko-KR" sz="600" dirty="0">
                <a:solidFill>
                  <a:srgbClr val="333132"/>
                </a:solidFill>
                <a:latin typeface="Proxima Nova Subset"/>
              </a:rPr>
              <a:t>and </a:t>
            </a:r>
            <a:r>
              <a:rPr lang="en-US" altLang="ko-KR" sz="600" dirty="0" err="1">
                <a:solidFill>
                  <a:srgbClr val="000000"/>
                </a:solidFill>
                <a:latin typeface="Proxima Nova Subset"/>
                <a:hlinkClick r:id="rId3" tooltip="Jeyarajan Thiyagalingam"/>
              </a:rPr>
              <a:t>Jeyarajan</a:t>
            </a:r>
            <a:r>
              <a:rPr lang="en-US" altLang="ko-KR" sz="600" dirty="0">
                <a:solidFill>
                  <a:srgbClr val="000000"/>
                </a:solidFill>
                <a:latin typeface="Proxima Nova Subset"/>
                <a:hlinkClick r:id="rId3" tooltip="Jeyarajan Thiyagalingam"/>
              </a:rPr>
              <a:t> </a:t>
            </a:r>
            <a:r>
              <a:rPr lang="en-US" altLang="ko-KR" sz="600" dirty="0" err="1">
                <a:solidFill>
                  <a:srgbClr val="000000"/>
                </a:solidFill>
                <a:latin typeface="Proxima Nova Subset"/>
                <a:hlinkClick r:id="rId3" tooltip="Jeyarajan Thiyagalingam"/>
              </a:rPr>
              <a:t>Thiyagalingam</a:t>
            </a:r>
            <a:r>
              <a:rPr lang="en-US" altLang="ko-KR" sz="600" dirty="0">
                <a:solidFill>
                  <a:srgbClr val="000000"/>
                </a:solidFill>
                <a:latin typeface="Proxima Nova Subset"/>
              </a:rPr>
              <a:t> </a:t>
            </a:r>
            <a:r>
              <a:rPr lang="en-US" altLang="ko-KR" sz="600" dirty="0">
                <a:solidFill>
                  <a:srgbClr val="333132"/>
                </a:solidFill>
                <a:latin typeface="Proxima Nova Subset"/>
              </a:rPr>
              <a:t>Published:</a:t>
            </a:r>
            <a:r>
              <a:rPr lang="en-US" altLang="ko-KR" sz="600" b="1" dirty="0">
                <a:solidFill>
                  <a:srgbClr val="333132"/>
                </a:solidFill>
                <a:latin typeface="Proxima Nova Subset"/>
              </a:rPr>
              <a:t>20 January 2020</a:t>
            </a:r>
            <a:endParaRPr lang="en-US" altLang="ko-KR" sz="600" b="0" i="0" dirty="0">
              <a:solidFill>
                <a:srgbClr val="333132"/>
              </a:solidFill>
              <a:effectLst/>
              <a:latin typeface="Proxima Nova Subset"/>
            </a:endParaRPr>
          </a:p>
        </p:txBody>
      </p:sp>
    </p:spTree>
    <p:extLst>
      <p:ext uri="{BB962C8B-B14F-4D97-AF65-F5344CB8AC3E}">
        <p14:creationId xmlns:p14="http://schemas.microsoft.com/office/powerpoint/2010/main" val="111893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A7CCC1-3A7F-4618-84CE-B095DA748B69}"/>
              </a:ext>
            </a:extLst>
          </p:cNvPr>
          <p:cNvSpPr>
            <a:spLocks noGrp="1"/>
          </p:cNvSpPr>
          <p:nvPr>
            <p:ph type="title"/>
          </p:nvPr>
        </p:nvSpPr>
        <p:spPr/>
        <p:txBody>
          <a:bodyPr>
            <a:normAutofit/>
          </a:bodyPr>
          <a:lstStyle/>
          <a:p>
            <a:pPr algn="ctr"/>
            <a:r>
              <a:rPr lang="en-US" altLang="ko-KR" sz="2400" dirty="0"/>
              <a:t>Number of publications in dependence </a:t>
            </a:r>
            <a:br>
              <a:rPr lang="en-US" altLang="ko-KR" sz="2400" dirty="0"/>
            </a:br>
            <a:r>
              <a:rPr lang="en-US" altLang="ko-KR" sz="2400" dirty="0"/>
              <a:t>on the publication year for DL, deep learning;</a:t>
            </a:r>
            <a:endParaRPr lang="ko-KR" altLang="en-US" sz="2400" dirty="0"/>
          </a:p>
        </p:txBody>
      </p:sp>
      <p:pic>
        <p:nvPicPr>
          <p:cNvPr id="10242" name="Picture 2">
            <a:extLst>
              <a:ext uri="{FF2B5EF4-FFF2-40B4-BE49-F238E27FC236}">
                <a16:creationId xmlns:a16="http://schemas.microsoft.com/office/drawing/2014/main" id="{E95F5A67-0967-4E5E-953C-F657D643C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450" y="1999798"/>
            <a:ext cx="65151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789A4F46-E1D4-4BDC-8378-7CD634AD66DB}"/>
              </a:ext>
            </a:extLst>
          </p:cNvPr>
          <p:cNvSpPr/>
          <p:nvPr/>
        </p:nvSpPr>
        <p:spPr>
          <a:xfrm>
            <a:off x="89042" y="6169709"/>
            <a:ext cx="12102957" cy="261610"/>
          </a:xfrm>
          <a:prstGeom prst="rect">
            <a:avLst/>
          </a:prstGeom>
        </p:spPr>
        <p:txBody>
          <a:bodyPr wrap="square">
            <a:spAutoFit/>
          </a:bodyPr>
          <a:lstStyle/>
          <a:p>
            <a:pPr algn="ctr"/>
            <a:r>
              <a:rPr lang="en-US" altLang="ko-KR" sz="1100" dirty="0">
                <a:hlinkClick r:id="rId3"/>
              </a:rPr>
              <a:t>Frontiers | An Introductory Review of Deep Learning for Prediction Models With Big Data (frontiersin.org)</a:t>
            </a:r>
            <a:endParaRPr lang="ko-KR" altLang="en-US" sz="1100" dirty="0"/>
          </a:p>
        </p:txBody>
      </p:sp>
    </p:spTree>
    <p:extLst>
      <p:ext uri="{BB962C8B-B14F-4D97-AF65-F5344CB8AC3E}">
        <p14:creationId xmlns:p14="http://schemas.microsoft.com/office/powerpoint/2010/main" val="201340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7A97A-9677-4628-B5DA-A9F8E8C16FEE}"/>
              </a:ext>
            </a:extLst>
          </p:cNvPr>
          <p:cNvSpPr>
            <a:spLocks noGrp="1"/>
          </p:cNvSpPr>
          <p:nvPr>
            <p:ph type="title"/>
          </p:nvPr>
        </p:nvSpPr>
        <p:spPr/>
        <p:txBody>
          <a:bodyPr>
            <a:normAutofit/>
          </a:bodyPr>
          <a:lstStyle/>
          <a:p>
            <a:pPr algn="ctr"/>
            <a:r>
              <a:rPr lang="en-US" altLang="ko-KR" sz="1200" dirty="0"/>
              <a:t>Error rate in the </a:t>
            </a:r>
            <a:r>
              <a:rPr lang="en-US" altLang="ko-KR" sz="2200" dirty="0"/>
              <a:t>ImageNet Large Scale Visual Recognition Challenge. </a:t>
            </a:r>
            <a:r>
              <a:rPr lang="en-US" altLang="ko-KR" sz="500" dirty="0"/>
              <a:t>Data for AI performance from </a:t>
            </a:r>
            <a:r>
              <a:rPr lang="en-US" altLang="ko-KR" sz="500" dirty="0" err="1"/>
              <a:t>Shoham</a:t>
            </a:r>
            <a:r>
              <a:rPr lang="en-US" altLang="ko-KR" sz="500" dirty="0"/>
              <a:t> et al. (2018, p. 90), for human performance from </a:t>
            </a:r>
            <a:r>
              <a:rPr lang="en-US" altLang="ko-KR" sz="500" dirty="0" err="1"/>
              <a:t>Russakovsky</a:t>
            </a:r>
            <a:r>
              <a:rPr lang="en-US" altLang="ko-KR" sz="500" dirty="0"/>
              <a:t> et al. (2015, pp. 241&amp;242).</a:t>
            </a:r>
            <a:br>
              <a:rPr lang="en-US" altLang="ko-KR" sz="1000" dirty="0"/>
            </a:br>
            <a:endParaRPr lang="ko-KR" altLang="en-US" dirty="0"/>
          </a:p>
        </p:txBody>
      </p:sp>
      <p:pic>
        <p:nvPicPr>
          <p:cNvPr id="7" name="내용 개체 틀 6">
            <a:extLst>
              <a:ext uri="{FF2B5EF4-FFF2-40B4-BE49-F238E27FC236}">
                <a16:creationId xmlns:a16="http://schemas.microsoft.com/office/drawing/2014/main" id="{B5156492-3148-4F0E-9ED8-775A6E97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9207" y="1933969"/>
            <a:ext cx="10054593" cy="367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9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1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83335-4B5A-428E-90FC-174D2BEED0B5}"/>
              </a:ext>
            </a:extLst>
          </p:cNvPr>
          <p:cNvSpPr>
            <a:spLocks noGrp="1"/>
          </p:cNvSpPr>
          <p:nvPr>
            <p:ph type="title"/>
          </p:nvPr>
        </p:nvSpPr>
        <p:spPr/>
        <p:txBody>
          <a:bodyPr>
            <a:normAutofit fontScale="90000"/>
          </a:bodyPr>
          <a:lstStyle/>
          <a:p>
            <a:pPr algn="ctr"/>
            <a:r>
              <a:rPr lang="en-US" altLang="ko-KR" dirty="0"/>
              <a:t>Leonhard Euler</a:t>
            </a:r>
            <a:br>
              <a:rPr lang="en-US" altLang="ko-KR" dirty="0"/>
            </a:br>
            <a:r>
              <a:rPr lang="en-US" altLang="ko-KR" sz="3200" i="1" dirty="0"/>
              <a:t> </a:t>
            </a:r>
            <a:r>
              <a:rPr lang="en-US" altLang="ko-KR" sz="3200" i="1" dirty="0" err="1"/>
              <a:t>Introductio</a:t>
            </a:r>
            <a:r>
              <a:rPr lang="en-US" altLang="ko-KR" sz="3200" i="1" dirty="0"/>
              <a:t> in </a:t>
            </a:r>
            <a:r>
              <a:rPr lang="en-US" altLang="ko-KR" sz="3200" i="1" dirty="0" err="1"/>
              <a:t>Analysin</a:t>
            </a:r>
            <a:r>
              <a:rPr lang="en-US" altLang="ko-KR" sz="3200" i="1" dirty="0"/>
              <a:t> </a:t>
            </a:r>
            <a:r>
              <a:rPr lang="en-US" altLang="ko-KR" sz="3200" i="1" dirty="0" err="1"/>
              <a:t>Infinitorum</a:t>
            </a:r>
            <a:r>
              <a:rPr lang="en-US" altLang="ko-KR" sz="3200" i="1" dirty="0"/>
              <a:t>. 1748</a:t>
            </a:r>
            <a:br>
              <a:rPr lang="en-US" altLang="ko-KR" sz="3200" dirty="0"/>
            </a:br>
            <a:endParaRPr lang="ko-KR" altLang="en-US" sz="3200" dirty="0"/>
          </a:p>
        </p:txBody>
      </p:sp>
      <p:pic>
        <p:nvPicPr>
          <p:cNvPr id="4" name="내용 개체 틀 3">
            <a:extLst>
              <a:ext uri="{FF2B5EF4-FFF2-40B4-BE49-F238E27FC236}">
                <a16:creationId xmlns:a16="http://schemas.microsoft.com/office/drawing/2014/main" id="{870CCDD9-40F3-4B0B-8ECC-6D048EB9FCB8}"/>
              </a:ext>
            </a:extLst>
          </p:cNvPr>
          <p:cNvPicPr>
            <a:picLocks noGrp="1" noChangeAspect="1"/>
          </p:cNvPicPr>
          <p:nvPr>
            <p:ph idx="1"/>
          </p:nvPr>
        </p:nvPicPr>
        <p:blipFill>
          <a:blip r:embed="rId2"/>
          <a:stretch>
            <a:fillRect/>
          </a:stretch>
        </p:blipFill>
        <p:spPr>
          <a:xfrm>
            <a:off x="78144" y="2142461"/>
            <a:ext cx="6362700" cy="3400425"/>
          </a:xfrm>
          <a:prstGeom prst="rect">
            <a:avLst/>
          </a:prstGeom>
        </p:spPr>
      </p:pic>
      <p:pic>
        <p:nvPicPr>
          <p:cNvPr id="6148" name="Picture 4">
            <a:extLst>
              <a:ext uri="{FF2B5EF4-FFF2-40B4-BE49-F238E27FC236}">
                <a16:creationId xmlns:a16="http://schemas.microsoft.com/office/drawing/2014/main" id="{AD20EB6F-87D4-4AE8-B628-8157E99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1" y="1690688"/>
            <a:ext cx="3537857" cy="45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7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207</Words>
  <Application>Microsoft Office PowerPoint</Application>
  <PresentationFormat>와이드스크린</PresentationFormat>
  <Paragraphs>46</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Proxima Nova Subset</vt:lpstr>
      <vt:lpstr>맑은 고딕</vt:lpstr>
      <vt:lpstr>Arial</vt:lpstr>
      <vt:lpstr>Office 테마</vt:lpstr>
      <vt:lpstr>PowerPoint 프레젠테이션</vt:lpstr>
      <vt:lpstr>PowerPoint 프레젠테이션</vt:lpstr>
      <vt:lpstr>chat GPT</vt:lpstr>
      <vt:lpstr>The ML explosion in materials science.  The number of papers containing the terms machine learning</vt:lpstr>
      <vt:lpstr>Number of publications in dependence  on the publication year for DL, deep learning;</vt:lpstr>
      <vt:lpstr>Error rate in the ImageNet Large Scale Visual Recognition Challenge. Data for AI performance from Shoham et al. (2018, p. 90), for human performance from Russakovsky et al. (2015, pp. 241&amp;242). </vt:lpstr>
      <vt:lpstr>Function</vt:lpstr>
      <vt:lpstr>Leonhard Euler  Introductio in Analysin Infinitorum. 1748 </vt:lpstr>
      <vt:lpstr>function</vt:lpstr>
      <vt:lpstr>Function</vt:lpstr>
      <vt:lpstr>PowerPoint 프레젠테이션</vt:lpstr>
      <vt:lpstr>PowerPoint 프레젠테이션</vt:lpstr>
      <vt:lpstr>PowerPoint 프레젠테이션</vt:lpstr>
      <vt:lpstr>PowerPoint 프레젠테이션</vt:lpstr>
      <vt:lpstr>PowerPoint 프레젠테이션</vt:lpstr>
      <vt:lpstr>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Koh Jae Joon</dc:creator>
  <cp:lastModifiedBy>Koh Jae Joon</cp:lastModifiedBy>
  <cp:revision>3</cp:revision>
  <dcterms:created xsi:type="dcterms:W3CDTF">2023-07-15T00:59:39Z</dcterms:created>
  <dcterms:modified xsi:type="dcterms:W3CDTF">2023-07-20T01:19:59Z</dcterms:modified>
</cp:coreProperties>
</file>