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310" r:id="rId3"/>
    <p:sldId id="304" r:id="rId4"/>
    <p:sldId id="285" r:id="rId5"/>
    <p:sldId id="281" r:id="rId6"/>
    <p:sldId id="273" r:id="rId7"/>
    <p:sldId id="282" r:id="rId8"/>
    <p:sldId id="321" r:id="rId9"/>
    <p:sldId id="283" r:id="rId10"/>
    <p:sldId id="329" r:id="rId11"/>
    <p:sldId id="330" r:id="rId12"/>
    <p:sldId id="274" r:id="rId13"/>
    <p:sldId id="27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8B210E-751C-4AF0-85F0-89034CE7B18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397FE27-26F6-4C72-8523-52DE64AC4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8328C3A-192F-4680-BF9E-8EC29E9AE1BE}"/>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E90F8E05-A093-48EF-BB55-C2B828FCFF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2C8982-F2FA-4202-BBEA-CC46B0DFDB5D}"/>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7764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777F0F-21C4-4B72-9B0F-1D666A32B92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F45E8DF-A6CB-45DC-8DDD-C3A9DB2576D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636EE40-B8A7-4014-AE0A-9EF5CAD67350}"/>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113171CD-B715-45E8-89D8-BB3F0E90B8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E8DF3C-BE73-41EC-8EE8-D4B00790D8C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3289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47CDE9-EC27-453C-A224-552082B49CB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93FA2C-0F2A-4842-9C4C-E73F1D4C947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813895-F7AD-4BD9-8C94-068C31808833}"/>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2429C6E6-F688-452B-A108-2512A14969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1DC383-E194-4690-9AE3-6114482FD1F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017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DE8A5C-6213-4E4B-AB74-919D6319BC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9C14E3-2FAA-4A44-9A4E-69D086AB830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C9CE84-2C06-4299-A64A-4455A75C4814}"/>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7FE7B765-0C4D-4AFD-9D8B-9D7338FA4B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725837-A332-4199-A8BF-57C8C75C202F}"/>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364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85A1DE-529C-4963-BCC1-206A53CE2C7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0C27D02-445D-46FB-B1FF-B2CA3208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103614E-7983-4A31-B008-0E6B61ED0075}"/>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F33C7049-ADBB-463C-AADE-29A2C68B60B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8B8B1D-F409-4EEC-9FFA-A34FBD14D02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4265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D9914-51FE-4AFA-A388-4839FEF4EE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D0B1043-BEBC-453E-A54B-39806B24074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45AFC8E-2223-422A-90C6-41470A80C7D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D05DD48-F983-4B97-B6C3-9F0ECDFD3B6A}"/>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6" name="바닥글 개체 틀 5">
            <a:extLst>
              <a:ext uri="{FF2B5EF4-FFF2-40B4-BE49-F238E27FC236}">
                <a16:creationId xmlns:a16="http://schemas.microsoft.com/office/drawing/2014/main" id="{6E449783-1AEE-42A9-8D75-F28094613A4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B551FB-E68C-4E8F-9351-247105483B83}"/>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431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8DD63-41C1-4B1B-8966-585E95A8067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3FDA797-B1CB-4BFD-8116-AC2FC628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61AFBBC-45B6-488C-81C5-C711EC08A05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7D557F6-2B75-4F9F-A819-DF3903527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14109A-F273-4514-9DB5-CAF7BB29B2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30D081-F521-4385-B176-6280F2F67286}"/>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8" name="바닥글 개체 틀 7">
            <a:extLst>
              <a:ext uri="{FF2B5EF4-FFF2-40B4-BE49-F238E27FC236}">
                <a16:creationId xmlns:a16="http://schemas.microsoft.com/office/drawing/2014/main" id="{5826B827-73A6-4805-8E10-8BA521835B6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41B2953-60E4-4286-B2AF-52FCDACF11F4}"/>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44765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6C4809-77D9-4030-B02A-984643DA260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0DFC30A-3030-4D62-BE22-FFB28FF16395}"/>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4" name="바닥글 개체 틀 3">
            <a:extLst>
              <a:ext uri="{FF2B5EF4-FFF2-40B4-BE49-F238E27FC236}">
                <a16:creationId xmlns:a16="http://schemas.microsoft.com/office/drawing/2014/main" id="{A39E3ABC-F20A-4000-A235-2F423F323F3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4C1D620-E512-41FC-BBC5-70795B200666}"/>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1798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B50A14C-0579-4373-BC67-819DE0E4D3D2}"/>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3" name="바닥글 개체 틀 2">
            <a:extLst>
              <a:ext uri="{FF2B5EF4-FFF2-40B4-BE49-F238E27FC236}">
                <a16:creationId xmlns:a16="http://schemas.microsoft.com/office/drawing/2014/main" id="{F103DFDB-1DB3-4F6D-BA2A-B3F27155B74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F42928B-DC7D-4464-9DF2-16F89D1958F7}"/>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80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00C1D5-94A8-452C-AA21-F8068DB9C3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9B5D733-5C2C-4DBC-8F3D-2F510B50A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51506D5-B12B-4692-8957-46860DA01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D822F9F-6DDA-4369-BE6B-479102AD3411}"/>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6" name="바닥글 개체 틀 5">
            <a:extLst>
              <a:ext uri="{FF2B5EF4-FFF2-40B4-BE49-F238E27FC236}">
                <a16:creationId xmlns:a16="http://schemas.microsoft.com/office/drawing/2014/main" id="{70CBCC8E-A2B0-4589-AFA6-90069D667B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1294D3-D56D-45AF-AE17-51DE1308C91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893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C8D9F-3615-4F87-995A-DF3FF4F2783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F933CCC-4547-4389-8579-366604A77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7B1A7CA-72E0-4D77-A0B1-E8485B3C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CB551A6-4F34-48AF-9D93-BBF5954A3326}"/>
              </a:ext>
            </a:extLst>
          </p:cNvPr>
          <p:cNvSpPr>
            <a:spLocks noGrp="1"/>
          </p:cNvSpPr>
          <p:nvPr>
            <p:ph type="dt" sz="half" idx="10"/>
          </p:nvPr>
        </p:nvSpPr>
        <p:spPr/>
        <p:txBody>
          <a:bodyPr/>
          <a:lstStyle/>
          <a:p>
            <a:fld id="{540D3AE8-6E24-4761-B759-FAC073BBF59C}" type="datetimeFigureOut">
              <a:rPr lang="ko-KR" altLang="en-US" smtClean="0"/>
              <a:t>2023-07-20</a:t>
            </a:fld>
            <a:endParaRPr lang="ko-KR" altLang="en-US"/>
          </a:p>
        </p:txBody>
      </p:sp>
      <p:sp>
        <p:nvSpPr>
          <p:cNvPr id="6" name="바닥글 개체 틀 5">
            <a:extLst>
              <a:ext uri="{FF2B5EF4-FFF2-40B4-BE49-F238E27FC236}">
                <a16:creationId xmlns:a16="http://schemas.microsoft.com/office/drawing/2014/main" id="{C3779B31-C1AD-4C2F-961B-401988F850A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DFC5D6-2665-4F7A-BA21-16526658374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28866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4ED173-2F7E-4ED9-8C47-82224FC61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B06A52-AA7A-4AFC-9FEB-E35412530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0CF9A2-7317-4A72-871D-EDA6DB566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3AE8-6E24-4761-B759-FAC073BBF59C}" type="datetimeFigureOut">
              <a:rPr lang="ko-KR" altLang="en-US" smtClean="0"/>
              <a:t>2023-07-20</a:t>
            </a:fld>
            <a:endParaRPr lang="ko-KR" altLang="en-US"/>
          </a:p>
        </p:txBody>
      </p:sp>
      <p:sp>
        <p:nvSpPr>
          <p:cNvPr id="5" name="바닥글 개체 틀 4">
            <a:extLst>
              <a:ext uri="{FF2B5EF4-FFF2-40B4-BE49-F238E27FC236}">
                <a16:creationId xmlns:a16="http://schemas.microsoft.com/office/drawing/2014/main" id="{9F9307BA-E917-4334-A9A9-2D16DD7CF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3AFC58C-C3D5-4791-B6CA-9134B0C7E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9689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kyennis.top/products.aspx?cid=23&amp;cname=neural+network+character+recognition+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3369733-1D7A-413E-ACA1-18D6B4C2A308}"/>
              </a:ext>
            </a:extLst>
          </p:cNvPr>
          <p:cNvSpPr/>
          <p:nvPr/>
        </p:nvSpPr>
        <p:spPr>
          <a:xfrm>
            <a:off x="3102220" y="1138601"/>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DeepMind</a:t>
            </a:r>
            <a:endParaRPr lang="ko-KR" altLang="en-US" dirty="0"/>
          </a:p>
        </p:txBody>
      </p:sp>
      <p:sp>
        <p:nvSpPr>
          <p:cNvPr id="5" name="직사각형 4">
            <a:extLst>
              <a:ext uri="{FF2B5EF4-FFF2-40B4-BE49-F238E27FC236}">
                <a16:creationId xmlns:a16="http://schemas.microsoft.com/office/drawing/2014/main" id="{245D836C-C39E-4F72-B375-9C83FAF66733}"/>
              </a:ext>
            </a:extLst>
          </p:cNvPr>
          <p:cNvSpPr/>
          <p:nvPr/>
        </p:nvSpPr>
        <p:spPr>
          <a:xfrm>
            <a:off x="6048061" y="3550607"/>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OpenAI</a:t>
            </a:r>
            <a:endParaRPr lang="ko-KR" altLang="en-US" dirty="0"/>
          </a:p>
        </p:txBody>
      </p:sp>
      <p:sp>
        <p:nvSpPr>
          <p:cNvPr id="6" name="직사각형 5">
            <a:extLst>
              <a:ext uri="{FF2B5EF4-FFF2-40B4-BE49-F238E27FC236}">
                <a16:creationId xmlns:a16="http://schemas.microsoft.com/office/drawing/2014/main" id="{FBA80506-C03E-4F5E-AE7A-6E84588FC2BB}"/>
              </a:ext>
            </a:extLst>
          </p:cNvPr>
          <p:cNvSpPr/>
          <p:nvPr/>
        </p:nvSpPr>
        <p:spPr>
          <a:xfrm>
            <a:off x="1337066" y="2696348"/>
            <a:ext cx="200323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Google</a:t>
            </a:r>
            <a:endParaRPr lang="ko-KR" altLang="en-US" dirty="0"/>
          </a:p>
        </p:txBody>
      </p:sp>
      <p:sp>
        <p:nvSpPr>
          <p:cNvPr id="7" name="직사각형 6">
            <a:extLst>
              <a:ext uri="{FF2B5EF4-FFF2-40B4-BE49-F238E27FC236}">
                <a16:creationId xmlns:a16="http://schemas.microsoft.com/office/drawing/2014/main" id="{BDB979B4-8A25-4203-8101-D96E9A448E4C}"/>
              </a:ext>
            </a:extLst>
          </p:cNvPr>
          <p:cNvSpPr/>
          <p:nvPr/>
        </p:nvSpPr>
        <p:spPr>
          <a:xfrm>
            <a:off x="9127295" y="4213406"/>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Twitter</a:t>
            </a:r>
            <a:endParaRPr lang="ko-KR" altLang="en-US" dirty="0"/>
          </a:p>
        </p:txBody>
      </p:sp>
      <p:sp>
        <p:nvSpPr>
          <p:cNvPr id="8" name="직사각형 7">
            <a:extLst>
              <a:ext uri="{FF2B5EF4-FFF2-40B4-BE49-F238E27FC236}">
                <a16:creationId xmlns:a16="http://schemas.microsoft.com/office/drawing/2014/main" id="{A498E37E-BB49-4460-B7EA-E28B30712481}"/>
              </a:ext>
            </a:extLst>
          </p:cNvPr>
          <p:cNvSpPr/>
          <p:nvPr/>
        </p:nvSpPr>
        <p:spPr>
          <a:xfrm>
            <a:off x="5080908" y="5116703"/>
            <a:ext cx="1776046" cy="465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Microsoft</a:t>
            </a:r>
            <a:endParaRPr lang="ko-KR" altLang="en-US" dirty="0"/>
          </a:p>
        </p:txBody>
      </p:sp>
      <p:sp>
        <p:nvSpPr>
          <p:cNvPr id="9" name="직사각형 8">
            <a:extLst>
              <a:ext uri="{FF2B5EF4-FFF2-40B4-BE49-F238E27FC236}">
                <a16:creationId xmlns:a16="http://schemas.microsoft.com/office/drawing/2014/main" id="{5BE0D7D7-C452-4BC9-8AF6-BE4A4DF1FB4C}"/>
              </a:ext>
            </a:extLst>
          </p:cNvPr>
          <p:cNvSpPr/>
          <p:nvPr/>
        </p:nvSpPr>
        <p:spPr>
          <a:xfrm>
            <a:off x="9192359"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x.AI</a:t>
            </a:r>
            <a:endParaRPr lang="ko-KR" altLang="en-US" dirty="0"/>
          </a:p>
        </p:txBody>
      </p:sp>
      <p:sp>
        <p:nvSpPr>
          <p:cNvPr id="11" name="직사각형 10">
            <a:extLst>
              <a:ext uri="{FF2B5EF4-FFF2-40B4-BE49-F238E27FC236}">
                <a16:creationId xmlns:a16="http://schemas.microsoft.com/office/drawing/2014/main" id="{49E4D080-F9BE-4251-B85A-35E27D82A95B}"/>
              </a:ext>
            </a:extLst>
          </p:cNvPr>
          <p:cNvSpPr/>
          <p:nvPr/>
        </p:nvSpPr>
        <p:spPr>
          <a:xfrm>
            <a:off x="1282810" y="6069621"/>
            <a:ext cx="200323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Bard</a:t>
            </a:r>
            <a:endParaRPr lang="ko-KR" altLang="en-US" dirty="0"/>
          </a:p>
        </p:txBody>
      </p:sp>
      <p:sp>
        <p:nvSpPr>
          <p:cNvPr id="12" name="화살표: 아래쪽 11">
            <a:extLst>
              <a:ext uri="{FF2B5EF4-FFF2-40B4-BE49-F238E27FC236}">
                <a16:creationId xmlns:a16="http://schemas.microsoft.com/office/drawing/2014/main" id="{36325DDE-FD8F-4C26-A222-8EF91BA62528}"/>
              </a:ext>
            </a:extLst>
          </p:cNvPr>
          <p:cNvSpPr/>
          <p:nvPr/>
        </p:nvSpPr>
        <p:spPr>
          <a:xfrm>
            <a:off x="2214392" y="3237724"/>
            <a:ext cx="110196" cy="271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아래쪽 12">
            <a:extLst>
              <a:ext uri="{FF2B5EF4-FFF2-40B4-BE49-F238E27FC236}">
                <a16:creationId xmlns:a16="http://schemas.microsoft.com/office/drawing/2014/main" id="{07AE824B-2982-4608-9147-BE3EA27E4191}"/>
              </a:ext>
            </a:extLst>
          </p:cNvPr>
          <p:cNvSpPr/>
          <p:nvPr/>
        </p:nvSpPr>
        <p:spPr>
          <a:xfrm flipH="1">
            <a:off x="5881824" y="5538811"/>
            <a:ext cx="110195" cy="43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아래쪽 13">
            <a:extLst>
              <a:ext uri="{FF2B5EF4-FFF2-40B4-BE49-F238E27FC236}">
                <a16:creationId xmlns:a16="http://schemas.microsoft.com/office/drawing/2014/main" id="{5BB53BAA-BB8E-49AC-AF67-486BE119BDBA}"/>
              </a:ext>
            </a:extLst>
          </p:cNvPr>
          <p:cNvSpPr/>
          <p:nvPr/>
        </p:nvSpPr>
        <p:spPr>
          <a:xfrm>
            <a:off x="9960220" y="4760401"/>
            <a:ext cx="110197" cy="1213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00BB09-1286-4653-AA31-39352FD3209D}"/>
              </a:ext>
            </a:extLst>
          </p:cNvPr>
          <p:cNvSpPr/>
          <p:nvPr/>
        </p:nvSpPr>
        <p:spPr>
          <a:xfrm>
            <a:off x="9552843" y="141375"/>
            <a:ext cx="2089638" cy="461665"/>
          </a:xfrm>
          <a:prstGeom prst="rect">
            <a:avLst/>
          </a:prstGeom>
        </p:spPr>
        <p:txBody>
          <a:bodyPr wrap="square">
            <a:spAutoFit/>
          </a:bodyPr>
          <a:lstStyle/>
          <a:p>
            <a:pPr fontAlgn="ctr"/>
            <a:r>
              <a:rPr lang="en-US" altLang="ko-KR" sz="1200" dirty="0"/>
              <a:t>Artificial Intelligence 1950</a:t>
            </a:r>
          </a:p>
          <a:p>
            <a:pPr fontAlgn="ctr"/>
            <a:r>
              <a:rPr lang="en-US" altLang="ko-KR" sz="1200" dirty="0"/>
              <a:t>Machine learning</a:t>
            </a:r>
            <a:endParaRPr lang="ko-KR" altLang="ko-KR" sz="1200" dirty="0"/>
          </a:p>
        </p:txBody>
      </p:sp>
      <p:sp>
        <p:nvSpPr>
          <p:cNvPr id="16" name="직사각형 15">
            <a:extLst>
              <a:ext uri="{FF2B5EF4-FFF2-40B4-BE49-F238E27FC236}">
                <a16:creationId xmlns:a16="http://schemas.microsoft.com/office/drawing/2014/main" id="{E830D79E-A797-4A05-8B8B-BC871E442459}"/>
              </a:ext>
            </a:extLst>
          </p:cNvPr>
          <p:cNvSpPr/>
          <p:nvPr/>
        </p:nvSpPr>
        <p:spPr>
          <a:xfrm>
            <a:off x="517282" y="141374"/>
            <a:ext cx="1485900" cy="646331"/>
          </a:xfrm>
          <a:prstGeom prst="rect">
            <a:avLst/>
          </a:prstGeom>
        </p:spPr>
        <p:txBody>
          <a:bodyPr wrap="square">
            <a:spAutoFit/>
          </a:bodyPr>
          <a:lstStyle/>
          <a:p>
            <a:pPr fontAlgn="ctr"/>
            <a:r>
              <a:rPr lang="en-US" altLang="ko-KR" sz="1200" dirty="0"/>
              <a:t>Perceptron 1957</a:t>
            </a:r>
          </a:p>
          <a:p>
            <a:pPr fontAlgn="ctr"/>
            <a:r>
              <a:rPr lang="en-US" altLang="ko-KR" sz="1200" dirty="0"/>
              <a:t>Neural Networks</a:t>
            </a:r>
          </a:p>
          <a:p>
            <a:pPr fontAlgn="ctr"/>
            <a:r>
              <a:rPr lang="en-US" altLang="ko-KR" sz="1200" dirty="0"/>
              <a:t>Deep Learning</a:t>
            </a:r>
            <a:endParaRPr lang="ko-KR" altLang="ko-KR" sz="1200" dirty="0"/>
          </a:p>
        </p:txBody>
      </p:sp>
      <p:sp>
        <p:nvSpPr>
          <p:cNvPr id="17" name="직사각형 16">
            <a:extLst>
              <a:ext uri="{FF2B5EF4-FFF2-40B4-BE49-F238E27FC236}">
                <a16:creationId xmlns:a16="http://schemas.microsoft.com/office/drawing/2014/main" id="{7EC89886-ED40-4857-BB29-0AB80DB7038F}"/>
              </a:ext>
            </a:extLst>
          </p:cNvPr>
          <p:cNvSpPr/>
          <p:nvPr/>
        </p:nvSpPr>
        <p:spPr>
          <a:xfrm>
            <a:off x="4831374" y="1116619"/>
            <a:ext cx="2089638" cy="276999"/>
          </a:xfrm>
          <a:prstGeom prst="rect">
            <a:avLst/>
          </a:prstGeom>
        </p:spPr>
        <p:txBody>
          <a:bodyPr wrap="square">
            <a:spAutoFit/>
          </a:bodyPr>
          <a:lstStyle/>
          <a:p>
            <a:pPr fontAlgn="ctr"/>
            <a:r>
              <a:rPr lang="en-US" altLang="ko-KR" sz="1200" dirty="0"/>
              <a:t>2010</a:t>
            </a:r>
            <a:endParaRPr lang="ko-KR" altLang="ko-KR" sz="1200" dirty="0"/>
          </a:p>
        </p:txBody>
      </p:sp>
      <p:sp>
        <p:nvSpPr>
          <p:cNvPr id="18" name="직사각형 17">
            <a:extLst>
              <a:ext uri="{FF2B5EF4-FFF2-40B4-BE49-F238E27FC236}">
                <a16:creationId xmlns:a16="http://schemas.microsoft.com/office/drawing/2014/main" id="{D34D4612-5C2F-4C32-B23A-F4337EBAC3D4}"/>
              </a:ext>
            </a:extLst>
          </p:cNvPr>
          <p:cNvSpPr/>
          <p:nvPr/>
        </p:nvSpPr>
        <p:spPr>
          <a:xfrm>
            <a:off x="7824107" y="3506604"/>
            <a:ext cx="2089638" cy="276999"/>
          </a:xfrm>
          <a:prstGeom prst="rect">
            <a:avLst/>
          </a:prstGeom>
        </p:spPr>
        <p:txBody>
          <a:bodyPr wrap="square">
            <a:spAutoFit/>
          </a:bodyPr>
          <a:lstStyle/>
          <a:p>
            <a:pPr fontAlgn="ctr"/>
            <a:r>
              <a:rPr lang="en-US" altLang="ko-KR" sz="1200" dirty="0"/>
              <a:t>2015 Elon Musk</a:t>
            </a:r>
            <a:endParaRPr lang="ko-KR" altLang="ko-KR" sz="1200" dirty="0"/>
          </a:p>
        </p:txBody>
      </p:sp>
      <p:cxnSp>
        <p:nvCxnSpPr>
          <p:cNvPr id="21" name="직선 화살표 연결선 20">
            <a:extLst>
              <a:ext uri="{FF2B5EF4-FFF2-40B4-BE49-F238E27FC236}">
                <a16:creationId xmlns:a16="http://schemas.microsoft.com/office/drawing/2014/main" id="{4DD736BC-91DD-4B3A-A874-7D45FA6A0896}"/>
              </a:ext>
            </a:extLst>
          </p:cNvPr>
          <p:cNvCxnSpPr/>
          <p:nvPr/>
        </p:nvCxnSpPr>
        <p:spPr>
          <a:xfrm>
            <a:off x="1800959" y="668215"/>
            <a:ext cx="1301261" cy="44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A7A9F46-158B-498A-BB4C-0C874FF01FA6}"/>
              </a:ext>
            </a:extLst>
          </p:cNvPr>
          <p:cNvCxnSpPr/>
          <p:nvPr/>
        </p:nvCxnSpPr>
        <p:spPr>
          <a:xfrm flipH="1">
            <a:off x="5370636" y="372207"/>
            <a:ext cx="4097215" cy="88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68A9CB02-02DE-4919-BBE2-B56B18653480}"/>
              </a:ext>
            </a:extLst>
          </p:cNvPr>
          <p:cNvCxnSpPr>
            <a:cxnSpLocks/>
          </p:cNvCxnSpPr>
          <p:nvPr/>
        </p:nvCxnSpPr>
        <p:spPr>
          <a:xfrm flipH="1">
            <a:off x="7217559" y="372207"/>
            <a:ext cx="2250293" cy="3116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0700923C-D9AA-448F-99ED-A1B07805DCA9}"/>
              </a:ext>
            </a:extLst>
          </p:cNvPr>
          <p:cNvCxnSpPr>
            <a:cxnSpLocks/>
          </p:cNvCxnSpPr>
          <p:nvPr/>
        </p:nvCxnSpPr>
        <p:spPr>
          <a:xfrm flipH="1">
            <a:off x="2451589" y="1179660"/>
            <a:ext cx="1781798" cy="1434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8977EC8D-1637-4A5F-945D-EAB04B0F25F5}"/>
              </a:ext>
            </a:extLst>
          </p:cNvPr>
          <p:cNvSpPr/>
          <p:nvPr/>
        </p:nvSpPr>
        <p:spPr>
          <a:xfrm>
            <a:off x="3300434" y="2614027"/>
            <a:ext cx="2089638" cy="276999"/>
          </a:xfrm>
          <a:prstGeom prst="rect">
            <a:avLst/>
          </a:prstGeom>
        </p:spPr>
        <p:txBody>
          <a:bodyPr wrap="square">
            <a:spAutoFit/>
          </a:bodyPr>
          <a:lstStyle/>
          <a:p>
            <a:pPr fontAlgn="ctr"/>
            <a:r>
              <a:rPr lang="en-US" altLang="ko-KR" sz="1200" dirty="0"/>
              <a:t>2014</a:t>
            </a:r>
            <a:endParaRPr lang="ko-KR" altLang="ko-KR" sz="1200" dirty="0"/>
          </a:p>
        </p:txBody>
      </p:sp>
      <p:cxnSp>
        <p:nvCxnSpPr>
          <p:cNvPr id="31" name="직선 화살표 연결선 30">
            <a:extLst>
              <a:ext uri="{FF2B5EF4-FFF2-40B4-BE49-F238E27FC236}">
                <a16:creationId xmlns:a16="http://schemas.microsoft.com/office/drawing/2014/main" id="{0E810A58-7F50-47E8-A343-D97CF574995D}"/>
              </a:ext>
            </a:extLst>
          </p:cNvPr>
          <p:cNvCxnSpPr>
            <a:cxnSpLocks/>
          </p:cNvCxnSpPr>
          <p:nvPr/>
        </p:nvCxnSpPr>
        <p:spPr>
          <a:xfrm flipH="1">
            <a:off x="5968931" y="4111435"/>
            <a:ext cx="746374" cy="96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F83B3876-916C-460C-9D11-CBAB94DA5B33}"/>
              </a:ext>
            </a:extLst>
          </p:cNvPr>
          <p:cNvSpPr/>
          <p:nvPr/>
        </p:nvSpPr>
        <p:spPr>
          <a:xfrm>
            <a:off x="787622" y="3929332"/>
            <a:ext cx="1485899" cy="646331"/>
          </a:xfrm>
          <a:prstGeom prst="rect">
            <a:avLst/>
          </a:prstGeom>
        </p:spPr>
        <p:txBody>
          <a:bodyPr wrap="square">
            <a:spAutoFit/>
          </a:bodyPr>
          <a:lstStyle/>
          <a:p>
            <a:pPr algn="r" fontAlgn="ctr"/>
            <a:r>
              <a:rPr lang="en-US" altLang="ko-KR" sz="1200" dirty="0"/>
              <a:t>AlphaGo 2016</a:t>
            </a:r>
          </a:p>
          <a:p>
            <a:pPr algn="r" fontAlgn="ctr"/>
            <a:r>
              <a:rPr lang="en-US" altLang="ko-KR" sz="1200" dirty="0" err="1"/>
              <a:t>AlphaZero</a:t>
            </a:r>
            <a:r>
              <a:rPr lang="en-US" altLang="ko-KR" sz="1200" dirty="0"/>
              <a:t> 2017</a:t>
            </a:r>
          </a:p>
          <a:p>
            <a:pPr algn="r" fontAlgn="ctr"/>
            <a:endParaRPr lang="en-US" altLang="ko-KR" sz="1200" dirty="0"/>
          </a:p>
        </p:txBody>
      </p:sp>
      <p:cxnSp>
        <p:nvCxnSpPr>
          <p:cNvPr id="39" name="직선 화살표 연결선 38">
            <a:extLst>
              <a:ext uri="{FF2B5EF4-FFF2-40B4-BE49-F238E27FC236}">
                <a16:creationId xmlns:a16="http://schemas.microsoft.com/office/drawing/2014/main" id="{9B062B3C-FC24-43BA-9029-6D61C690D5AE}"/>
              </a:ext>
            </a:extLst>
          </p:cNvPr>
          <p:cNvCxnSpPr>
            <a:cxnSpLocks/>
          </p:cNvCxnSpPr>
          <p:nvPr/>
        </p:nvCxnSpPr>
        <p:spPr>
          <a:xfrm flipV="1">
            <a:off x="3637149" y="4838266"/>
            <a:ext cx="2410912" cy="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825166AF-0B64-462F-BCF9-201E29A6571A}"/>
              </a:ext>
            </a:extLst>
          </p:cNvPr>
          <p:cNvSpPr/>
          <p:nvPr/>
        </p:nvSpPr>
        <p:spPr>
          <a:xfrm>
            <a:off x="5144966" y="6069621"/>
            <a:ext cx="1776046" cy="4659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chat GPT</a:t>
            </a:r>
            <a:endParaRPr lang="ko-KR" altLang="en-US" dirty="0"/>
          </a:p>
        </p:txBody>
      </p:sp>
      <p:sp>
        <p:nvSpPr>
          <p:cNvPr id="42" name="직사각형 41">
            <a:extLst>
              <a:ext uri="{FF2B5EF4-FFF2-40B4-BE49-F238E27FC236}">
                <a16:creationId xmlns:a16="http://schemas.microsoft.com/office/drawing/2014/main" id="{8202A562-20DB-43B3-93EC-CC2969CAA740}"/>
              </a:ext>
            </a:extLst>
          </p:cNvPr>
          <p:cNvSpPr/>
          <p:nvPr/>
        </p:nvSpPr>
        <p:spPr>
          <a:xfrm>
            <a:off x="3286046" y="6063263"/>
            <a:ext cx="595489" cy="277000"/>
          </a:xfrm>
          <a:prstGeom prst="rect">
            <a:avLst/>
          </a:prstGeom>
        </p:spPr>
        <p:txBody>
          <a:bodyPr wrap="square">
            <a:spAutoFit/>
          </a:bodyPr>
          <a:lstStyle/>
          <a:p>
            <a:pPr fontAlgn="ctr"/>
            <a:r>
              <a:rPr lang="en-US" altLang="ko-KR" sz="1200" dirty="0"/>
              <a:t>2023</a:t>
            </a:r>
            <a:endParaRPr lang="ko-KR" altLang="ko-KR" sz="1200" dirty="0"/>
          </a:p>
        </p:txBody>
      </p:sp>
      <p:cxnSp>
        <p:nvCxnSpPr>
          <p:cNvPr id="51" name="직선 화살표 연결선 50">
            <a:extLst>
              <a:ext uri="{FF2B5EF4-FFF2-40B4-BE49-F238E27FC236}">
                <a16:creationId xmlns:a16="http://schemas.microsoft.com/office/drawing/2014/main" id="{49C9CCF0-7756-4A04-B369-EA4D4AD2BB62}"/>
              </a:ext>
            </a:extLst>
          </p:cNvPr>
          <p:cNvCxnSpPr>
            <a:cxnSpLocks/>
          </p:cNvCxnSpPr>
          <p:nvPr/>
        </p:nvCxnSpPr>
        <p:spPr>
          <a:xfrm>
            <a:off x="9127295" y="3744961"/>
            <a:ext cx="888023" cy="377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직사각형 51">
            <a:extLst>
              <a:ext uri="{FF2B5EF4-FFF2-40B4-BE49-F238E27FC236}">
                <a16:creationId xmlns:a16="http://schemas.microsoft.com/office/drawing/2014/main" id="{955EF9FE-3CB4-43A5-BDEA-5613EF01D8F8}"/>
              </a:ext>
            </a:extLst>
          </p:cNvPr>
          <p:cNvSpPr/>
          <p:nvPr/>
        </p:nvSpPr>
        <p:spPr>
          <a:xfrm>
            <a:off x="2209745" y="4702465"/>
            <a:ext cx="1404231"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Transformer 2018</a:t>
            </a:r>
            <a:endParaRPr lang="ko-KR" altLang="ko-KR" sz="1200" dirty="0">
              <a:effectLst>
                <a:outerShdw blurRad="38100" dist="38100" dir="2700000" algn="tl">
                  <a:srgbClr val="000000">
                    <a:alpha val="43137"/>
                  </a:srgbClr>
                </a:outerShdw>
              </a:effectLst>
            </a:endParaRPr>
          </a:p>
        </p:txBody>
      </p:sp>
      <p:sp>
        <p:nvSpPr>
          <p:cNvPr id="65" name="직사각형 64">
            <a:extLst>
              <a:ext uri="{FF2B5EF4-FFF2-40B4-BE49-F238E27FC236}">
                <a16:creationId xmlns:a16="http://schemas.microsoft.com/office/drawing/2014/main" id="{9F17BBE1-DB2B-4F29-8BC5-135C4159FB8A}"/>
              </a:ext>
            </a:extLst>
          </p:cNvPr>
          <p:cNvSpPr/>
          <p:nvPr/>
        </p:nvSpPr>
        <p:spPr>
          <a:xfrm>
            <a:off x="3241610" y="1868186"/>
            <a:ext cx="2007281" cy="276999"/>
          </a:xfrm>
          <a:prstGeom prst="rect">
            <a:avLst/>
          </a:prstGeom>
        </p:spPr>
        <p:txBody>
          <a:bodyPr wrap="none">
            <a:spAutoFit/>
          </a:bodyPr>
          <a:lstStyle/>
          <a:p>
            <a:r>
              <a:rPr lang="en-US" altLang="ko-KR" sz="1200" dirty="0"/>
              <a:t>ImageNet Challenge 2012</a:t>
            </a:r>
            <a:endParaRPr lang="ko-KR" altLang="en-US" sz="1200" dirty="0"/>
          </a:p>
        </p:txBody>
      </p:sp>
      <p:sp>
        <p:nvSpPr>
          <p:cNvPr id="32" name="직사각형 31">
            <a:extLst>
              <a:ext uri="{FF2B5EF4-FFF2-40B4-BE49-F238E27FC236}">
                <a16:creationId xmlns:a16="http://schemas.microsoft.com/office/drawing/2014/main" id="{2388F914-7DF8-410C-BB50-B4EA486C2634}"/>
              </a:ext>
            </a:extLst>
          </p:cNvPr>
          <p:cNvSpPr/>
          <p:nvPr/>
        </p:nvSpPr>
        <p:spPr>
          <a:xfrm>
            <a:off x="6833958" y="5073292"/>
            <a:ext cx="2089638" cy="276999"/>
          </a:xfrm>
          <a:prstGeom prst="rect">
            <a:avLst/>
          </a:prstGeom>
        </p:spPr>
        <p:txBody>
          <a:bodyPr wrap="square">
            <a:spAutoFit/>
          </a:bodyPr>
          <a:lstStyle/>
          <a:p>
            <a:pPr fontAlgn="ctr"/>
            <a:r>
              <a:rPr lang="en-US" altLang="ko-KR" sz="1200" dirty="0"/>
              <a:t>2019</a:t>
            </a:r>
            <a:endParaRPr lang="ko-KR" altLang="ko-KR" sz="1200" dirty="0"/>
          </a:p>
        </p:txBody>
      </p:sp>
      <p:sp>
        <p:nvSpPr>
          <p:cNvPr id="36" name="직사각형 35">
            <a:extLst>
              <a:ext uri="{FF2B5EF4-FFF2-40B4-BE49-F238E27FC236}">
                <a16:creationId xmlns:a16="http://schemas.microsoft.com/office/drawing/2014/main" id="{F15E46D8-D6D3-428B-8C6C-EDE6070DCF18}"/>
              </a:ext>
            </a:extLst>
          </p:cNvPr>
          <p:cNvSpPr/>
          <p:nvPr/>
        </p:nvSpPr>
        <p:spPr>
          <a:xfrm>
            <a:off x="2238276" y="3550747"/>
            <a:ext cx="1352165" cy="276999"/>
          </a:xfrm>
          <a:prstGeom prst="rect">
            <a:avLst/>
          </a:prstGeom>
        </p:spPr>
        <p:txBody>
          <a:bodyPr wrap="none">
            <a:spAutoFit/>
          </a:bodyPr>
          <a:lstStyle/>
          <a:p>
            <a:pPr algn="r" fontAlgn="ctr"/>
            <a:r>
              <a:rPr lang="en-US" altLang="ko-KR" sz="1200" dirty="0">
                <a:effectLst>
                  <a:outerShdw blurRad="38100" dist="38100" dir="2700000" algn="tl">
                    <a:srgbClr val="000000">
                      <a:alpha val="43137"/>
                    </a:srgbClr>
                  </a:outerShdw>
                </a:effectLst>
              </a:rPr>
              <a:t>TensorFlow 2015</a:t>
            </a:r>
            <a:endParaRPr lang="ko-KR" altLang="ko-KR" sz="1200" dirty="0">
              <a:effectLst>
                <a:outerShdw blurRad="38100" dist="38100" dir="2700000" algn="tl">
                  <a:srgbClr val="000000">
                    <a:alpha val="43137"/>
                  </a:srgbClr>
                </a:outerShdw>
              </a:effectLst>
            </a:endParaRPr>
          </a:p>
        </p:txBody>
      </p:sp>
      <p:sp>
        <p:nvSpPr>
          <p:cNvPr id="43" name="직사각형 42">
            <a:extLst>
              <a:ext uri="{FF2B5EF4-FFF2-40B4-BE49-F238E27FC236}">
                <a16:creationId xmlns:a16="http://schemas.microsoft.com/office/drawing/2014/main" id="{5B47F0F9-5A22-4381-A238-6C4747582A2D}"/>
              </a:ext>
            </a:extLst>
          </p:cNvPr>
          <p:cNvSpPr/>
          <p:nvPr/>
        </p:nvSpPr>
        <p:spPr>
          <a:xfrm>
            <a:off x="10903341" y="4169402"/>
            <a:ext cx="595489" cy="276999"/>
          </a:xfrm>
          <a:prstGeom prst="rect">
            <a:avLst/>
          </a:prstGeom>
        </p:spPr>
        <p:txBody>
          <a:bodyPr wrap="square">
            <a:spAutoFit/>
          </a:bodyPr>
          <a:lstStyle/>
          <a:p>
            <a:pPr fontAlgn="ctr"/>
            <a:r>
              <a:rPr lang="en-US" altLang="ko-KR" sz="1200" dirty="0"/>
              <a:t>2021</a:t>
            </a:r>
            <a:endParaRPr lang="ko-KR" altLang="ko-KR" sz="1200" dirty="0"/>
          </a:p>
        </p:txBody>
      </p:sp>
      <p:sp>
        <p:nvSpPr>
          <p:cNvPr id="44" name="직사각형 43">
            <a:extLst>
              <a:ext uri="{FF2B5EF4-FFF2-40B4-BE49-F238E27FC236}">
                <a16:creationId xmlns:a16="http://schemas.microsoft.com/office/drawing/2014/main" id="{AC19CD2C-CC17-49C6-9F88-D16CF4F93BD6}"/>
              </a:ext>
            </a:extLst>
          </p:cNvPr>
          <p:cNvSpPr/>
          <p:nvPr/>
        </p:nvSpPr>
        <p:spPr>
          <a:xfrm>
            <a:off x="10980846" y="6025617"/>
            <a:ext cx="595489" cy="277000"/>
          </a:xfrm>
          <a:prstGeom prst="rect">
            <a:avLst/>
          </a:prstGeom>
        </p:spPr>
        <p:txBody>
          <a:bodyPr wrap="square">
            <a:spAutoFit/>
          </a:bodyPr>
          <a:lstStyle/>
          <a:p>
            <a:pPr fontAlgn="ctr"/>
            <a:r>
              <a:rPr lang="en-US" altLang="ko-KR" sz="1200" dirty="0"/>
              <a:t>2023</a:t>
            </a:r>
            <a:endParaRPr lang="ko-KR" altLang="ko-KR" sz="1200" dirty="0"/>
          </a:p>
        </p:txBody>
      </p:sp>
      <p:sp>
        <p:nvSpPr>
          <p:cNvPr id="45" name="직사각형 44">
            <a:extLst>
              <a:ext uri="{FF2B5EF4-FFF2-40B4-BE49-F238E27FC236}">
                <a16:creationId xmlns:a16="http://schemas.microsoft.com/office/drawing/2014/main" id="{1A57F181-8FB9-4176-A058-C6F4E09C78B9}"/>
              </a:ext>
            </a:extLst>
          </p:cNvPr>
          <p:cNvSpPr/>
          <p:nvPr/>
        </p:nvSpPr>
        <p:spPr>
          <a:xfrm>
            <a:off x="6933453" y="6025617"/>
            <a:ext cx="2089638" cy="276999"/>
          </a:xfrm>
          <a:prstGeom prst="rect">
            <a:avLst/>
          </a:prstGeom>
        </p:spPr>
        <p:txBody>
          <a:bodyPr wrap="square">
            <a:spAutoFit/>
          </a:bodyPr>
          <a:lstStyle/>
          <a:p>
            <a:pPr fontAlgn="ctr"/>
            <a:r>
              <a:rPr lang="en-US" altLang="ko-KR" sz="1200" dirty="0"/>
              <a:t>2018~</a:t>
            </a:r>
            <a:endParaRPr lang="ko-KR" altLang="ko-KR" sz="1200" dirty="0"/>
          </a:p>
        </p:txBody>
      </p:sp>
      <p:cxnSp>
        <p:nvCxnSpPr>
          <p:cNvPr id="29" name="직선 화살표 연결선 28">
            <a:extLst>
              <a:ext uri="{FF2B5EF4-FFF2-40B4-BE49-F238E27FC236}">
                <a16:creationId xmlns:a16="http://schemas.microsoft.com/office/drawing/2014/main" id="{E7B1D185-59CB-4F9F-AA9B-D807A7C14FEC}"/>
              </a:ext>
            </a:extLst>
          </p:cNvPr>
          <p:cNvCxnSpPr>
            <a:cxnSpLocks/>
          </p:cNvCxnSpPr>
          <p:nvPr/>
        </p:nvCxnSpPr>
        <p:spPr>
          <a:xfrm>
            <a:off x="5144966" y="2145185"/>
            <a:ext cx="1570339" cy="1283815"/>
          </a:xfrm>
          <a:prstGeom prst="straightConnector1">
            <a:avLst/>
          </a:prstGeom>
          <a:ln>
            <a:gradFill>
              <a:gsLst>
                <a:gs pos="41000">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9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r>
              <a:rPr lang="en-US" altLang="ko-KR" b="1" dirty="0"/>
              <a:t>Gradient Descent</a:t>
            </a:r>
            <a:br>
              <a:rPr lang="en-US" altLang="ko-KR" b="1" dirty="0"/>
            </a:br>
            <a:endParaRPr lang="ko-KR" altLang="en-US" dirty="0"/>
          </a:p>
        </p:txBody>
      </p:sp>
      <p:pic>
        <p:nvPicPr>
          <p:cNvPr id="13314" name="Picture 2" descr="Backpropagation">
            <a:extLst>
              <a:ext uri="{FF2B5EF4-FFF2-40B4-BE49-F238E27FC236}">
                <a16:creationId xmlns:a16="http://schemas.microsoft.com/office/drawing/2014/main" id="{A861CC64-CE1F-4057-B054-23C6A950E2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3338" y="2567581"/>
            <a:ext cx="5725324" cy="28674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spTree>
    <p:extLst>
      <p:ext uri="{BB962C8B-B14F-4D97-AF65-F5344CB8AC3E}">
        <p14:creationId xmlns:p14="http://schemas.microsoft.com/office/powerpoint/2010/main" val="216462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br>
              <a:rPr lang="en-US" altLang="ko-KR" b="1" dirty="0"/>
            </a:br>
            <a:endParaRPr lang="ko-KR" altLang="en-US" dirty="0"/>
          </a:p>
        </p:txBody>
      </p:sp>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pic>
        <p:nvPicPr>
          <p:cNvPr id="14338" name="Picture 2" descr="Backpropagation">
            <a:extLst>
              <a:ext uri="{FF2B5EF4-FFF2-40B4-BE49-F238E27FC236}">
                <a16:creationId xmlns:a16="http://schemas.microsoft.com/office/drawing/2014/main" id="{A39449A3-213A-44BC-AA79-ECDEF3E16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23" y="1344802"/>
            <a:ext cx="9209102" cy="4560698"/>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2BE607E-FCC1-41D1-98C6-FB99DB40CF03}"/>
              </a:ext>
            </a:extLst>
          </p:cNvPr>
          <p:cNvPicPr>
            <a:picLocks noChangeAspect="1"/>
          </p:cNvPicPr>
          <p:nvPr/>
        </p:nvPicPr>
        <p:blipFill>
          <a:blip r:embed="rId3"/>
          <a:stretch>
            <a:fillRect/>
          </a:stretch>
        </p:blipFill>
        <p:spPr>
          <a:xfrm>
            <a:off x="0" y="153186"/>
            <a:ext cx="3790950" cy="1933575"/>
          </a:xfrm>
          <a:prstGeom prst="rect">
            <a:avLst/>
          </a:prstGeom>
        </p:spPr>
      </p:pic>
    </p:spTree>
    <p:extLst>
      <p:ext uri="{BB962C8B-B14F-4D97-AF65-F5344CB8AC3E}">
        <p14:creationId xmlns:p14="http://schemas.microsoft.com/office/powerpoint/2010/main" val="92977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The mostly complete chart of Neural Networks, explained | by Andrew Tch |  Towards Data Science">
            <a:extLst>
              <a:ext uri="{FF2B5EF4-FFF2-40B4-BE49-F238E27FC236}">
                <a16:creationId xmlns:a16="http://schemas.microsoft.com/office/drawing/2014/main" id="{EAB5A7BD-9B1B-47DA-926E-6B9BB9D963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4400" y="38892"/>
            <a:ext cx="4533900" cy="680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3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gure thumbnail gr5">
            <a:extLst>
              <a:ext uri="{FF2B5EF4-FFF2-40B4-BE49-F238E27FC236}">
                <a16:creationId xmlns:a16="http://schemas.microsoft.com/office/drawing/2014/main" id="{BA88D438-0E3C-4559-AD89-A7CCE6AE1F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312" y="413957"/>
            <a:ext cx="6599136" cy="576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24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8A389-2EE2-4F7D-9280-10CE630C00D5}"/>
              </a:ext>
            </a:extLst>
          </p:cNvPr>
          <p:cNvSpPr>
            <a:spLocks noGrp="1"/>
          </p:cNvSpPr>
          <p:nvPr>
            <p:ph type="title"/>
          </p:nvPr>
        </p:nvSpPr>
        <p:spPr/>
        <p:txBody>
          <a:bodyPr/>
          <a:lstStyle/>
          <a:p>
            <a:r>
              <a:rPr lang="en-US" altLang="ko-KR" dirty="0"/>
              <a:t>Neural networks</a:t>
            </a:r>
            <a:endParaRPr lang="ko-KR" altLang="en-US" dirty="0"/>
          </a:p>
        </p:txBody>
      </p:sp>
      <p:pic>
        <p:nvPicPr>
          <p:cNvPr id="4098" name="Picture 2" descr="artificial neuron structure">
            <a:extLst>
              <a:ext uri="{FF2B5EF4-FFF2-40B4-BE49-F238E27FC236}">
                <a16:creationId xmlns:a16="http://schemas.microsoft.com/office/drawing/2014/main" id="{0628F27A-F84D-46B1-BE4D-3BFB40E030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590" y="1981561"/>
            <a:ext cx="8553796" cy="406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5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7E3DB-F337-4280-BB4C-A1E1B549C69B}"/>
              </a:ext>
            </a:extLst>
          </p:cNvPr>
          <p:cNvSpPr>
            <a:spLocks noGrp="1"/>
          </p:cNvSpPr>
          <p:nvPr>
            <p:ph type="title"/>
          </p:nvPr>
        </p:nvSpPr>
        <p:spPr/>
        <p:txBody>
          <a:bodyPr/>
          <a:lstStyle/>
          <a:p>
            <a:r>
              <a:rPr lang="en-US" altLang="ko-KR" dirty="0">
                <a:hlinkClick r:id="rId2"/>
              </a:rPr>
              <a:t>Neural Network Character Recognition</a:t>
            </a:r>
            <a:br>
              <a:rPr lang="en-US" altLang="ko-KR" dirty="0"/>
            </a:br>
            <a:endParaRPr lang="ko-KR" altLang="en-US" dirty="0"/>
          </a:p>
        </p:txBody>
      </p:sp>
      <p:pic>
        <p:nvPicPr>
          <p:cNvPr id="4" name="내용 개체 틀 3">
            <a:extLst>
              <a:ext uri="{FF2B5EF4-FFF2-40B4-BE49-F238E27FC236}">
                <a16:creationId xmlns:a16="http://schemas.microsoft.com/office/drawing/2014/main" id="{D15F08A2-5262-4FBA-899F-6C7057B80241}"/>
              </a:ext>
            </a:extLst>
          </p:cNvPr>
          <p:cNvPicPr>
            <a:picLocks noGrp="1" noChangeAspect="1"/>
          </p:cNvPicPr>
          <p:nvPr>
            <p:ph idx="1"/>
          </p:nvPr>
        </p:nvPicPr>
        <p:blipFill>
          <a:blip r:embed="rId3"/>
          <a:stretch>
            <a:fillRect/>
          </a:stretch>
        </p:blipFill>
        <p:spPr>
          <a:xfrm>
            <a:off x="2545773" y="1860767"/>
            <a:ext cx="6791325" cy="5153891"/>
          </a:xfrm>
          <a:prstGeom prst="rect">
            <a:avLst/>
          </a:prstGeom>
        </p:spPr>
      </p:pic>
    </p:spTree>
    <p:extLst>
      <p:ext uri="{BB962C8B-B14F-4D97-AF65-F5344CB8AC3E}">
        <p14:creationId xmlns:p14="http://schemas.microsoft.com/office/powerpoint/2010/main" val="21720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F6026-84F3-430A-95FF-8F538B80704C}"/>
              </a:ext>
            </a:extLst>
          </p:cNvPr>
          <p:cNvSpPr>
            <a:spLocks noGrp="1"/>
          </p:cNvSpPr>
          <p:nvPr>
            <p:ph type="title"/>
          </p:nvPr>
        </p:nvSpPr>
        <p:spPr/>
        <p:txBody>
          <a:bodyPr/>
          <a:lstStyle/>
          <a:p>
            <a:pPr algn="ctr"/>
            <a:r>
              <a:rPr lang="en-US" altLang="ko-KR" dirty="0"/>
              <a:t>Neural networks</a:t>
            </a:r>
            <a:br>
              <a:rPr lang="en-US" altLang="ko-KR" dirty="0"/>
            </a:br>
            <a:endParaRPr lang="ko-KR" altLang="en-US" dirty="0"/>
          </a:p>
        </p:txBody>
      </p:sp>
      <p:pic>
        <p:nvPicPr>
          <p:cNvPr id="3074" name="Picture 2" descr="nodes layer">
            <a:extLst>
              <a:ext uri="{FF2B5EF4-FFF2-40B4-BE49-F238E27FC236}">
                <a16:creationId xmlns:a16="http://schemas.microsoft.com/office/drawing/2014/main" id="{44846040-C83C-4D70-A340-2CB9E80D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782" y="1027906"/>
            <a:ext cx="10666435" cy="53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34439-6F26-4A93-AF03-F09FE18799BE}"/>
              </a:ext>
            </a:extLst>
          </p:cNvPr>
          <p:cNvSpPr>
            <a:spLocks noGrp="1"/>
          </p:cNvSpPr>
          <p:nvPr>
            <p:ph type="title"/>
          </p:nvPr>
        </p:nvSpPr>
        <p:spPr/>
        <p:txBody>
          <a:bodyPr/>
          <a:lstStyle/>
          <a:p>
            <a:r>
              <a:rPr lang="en-US" altLang="ko-KR" dirty="0"/>
              <a:t>Neural networks</a:t>
            </a:r>
            <a:endParaRPr lang="ko-KR" altLang="en-US" dirty="0"/>
          </a:p>
        </p:txBody>
      </p:sp>
      <p:pic>
        <p:nvPicPr>
          <p:cNvPr id="11266" name="Picture 2" descr="3 (a) Typical Architecture of Deep Learning Neural Network with One Output, One Input, and K Hidden Layers; (b) Artifcial Neuron: Basic Computational Building Block for Neural Networks">
            <a:extLst>
              <a:ext uri="{FF2B5EF4-FFF2-40B4-BE49-F238E27FC236}">
                <a16:creationId xmlns:a16="http://schemas.microsoft.com/office/drawing/2014/main" id="{74C1AE5F-2BAC-47FE-9610-D87880D38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72506"/>
            <a:ext cx="80962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E6899-8703-4368-8B63-F06365EB0A27}"/>
              </a:ext>
            </a:extLst>
          </p:cNvPr>
          <p:cNvSpPr>
            <a:spLocks noGrp="1"/>
          </p:cNvSpPr>
          <p:nvPr>
            <p:ph type="title"/>
          </p:nvPr>
        </p:nvSpPr>
        <p:spPr/>
        <p:txBody>
          <a:bodyPr/>
          <a:lstStyle/>
          <a:p>
            <a:r>
              <a:rPr lang="en-US" altLang="ko-KR" dirty="0"/>
              <a:t>Neural network</a:t>
            </a:r>
            <a:endParaRPr lang="ko-KR" altLang="en-US" dirty="0"/>
          </a:p>
        </p:txBody>
      </p:sp>
      <p:pic>
        <p:nvPicPr>
          <p:cNvPr id="4098" name="Picture 2" descr="perception">
            <a:extLst>
              <a:ext uri="{FF2B5EF4-FFF2-40B4-BE49-F238E27FC236}">
                <a16:creationId xmlns:a16="http://schemas.microsoft.com/office/drawing/2014/main" id="{4B243009-9A27-4A47-BAD1-FEEC9E59D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09525"/>
            <a:ext cx="8549837" cy="468335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65157697-6D67-4F00-B7B3-094F8AFF5F14}"/>
              </a:ext>
            </a:extLst>
          </p:cNvPr>
          <p:cNvSpPr/>
          <p:nvPr/>
        </p:nvSpPr>
        <p:spPr>
          <a:xfrm>
            <a:off x="7857259" y="684474"/>
            <a:ext cx="4031673" cy="2092881"/>
          </a:xfrm>
          <a:prstGeom prst="rect">
            <a:avLst/>
          </a:prstGeom>
        </p:spPr>
        <p:txBody>
          <a:bodyPr wrap="square">
            <a:spAutoFit/>
          </a:bodyPr>
          <a:lstStyle/>
          <a:p>
            <a:pPr>
              <a:buFont typeface="+mj-lt"/>
              <a:buAutoNum type="arabicPeriod"/>
            </a:pPr>
            <a:r>
              <a:rPr lang="en-US" altLang="ko-KR" sz="1000" dirty="0">
                <a:solidFill>
                  <a:srgbClr val="D1D5DB"/>
                </a:solidFill>
                <a:latin typeface="Söhne"/>
              </a:rPr>
              <a:t>Weights: Weights are numerical values assigned to the connections between neurons in different layers of a neural network. Each connection has an associated weight that determines the strength and significance of the signal it carries. During training, these weights are updated through a process called backpropagation, which adjusts them to minimize the difference between the predicted output and the actual output. The weights essentially define the network's ability to capture and represent patterns in the data.</a:t>
            </a:r>
          </a:p>
          <a:p>
            <a:pPr>
              <a:buFont typeface="+mj-lt"/>
              <a:buAutoNum type="arabicPeriod"/>
            </a:pPr>
            <a:r>
              <a:rPr lang="en-US" altLang="ko-KR" sz="1000" dirty="0">
                <a:solidFill>
                  <a:srgbClr val="D1D5DB"/>
                </a:solidFill>
                <a:latin typeface="Söhne"/>
              </a:rPr>
              <a:t>Biases: Biases are additional learnable parameters in a neural network. They act as an offset, allowing the network to adjust the output of each neuron independently. Biases help the network to model more complex relationships in the data by introducing non-linearity. Similar to weights, biases are adjusted during training to improve the network's performance.</a:t>
            </a:r>
            <a:endParaRPr lang="en-US" altLang="ko-KR" sz="1000" b="0" i="0" dirty="0">
              <a:solidFill>
                <a:srgbClr val="D1D5DB"/>
              </a:solidFill>
              <a:effectLst/>
              <a:latin typeface="Söhne"/>
            </a:endParaRPr>
          </a:p>
        </p:txBody>
      </p:sp>
    </p:spTree>
    <p:extLst>
      <p:ext uri="{BB962C8B-B14F-4D97-AF65-F5344CB8AC3E}">
        <p14:creationId xmlns:p14="http://schemas.microsoft.com/office/powerpoint/2010/main" val="407358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C7E7C69-4230-4E95-B516-B2DB5232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15" y="4723893"/>
            <a:ext cx="4810125" cy="21099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45E0047-0E3B-4BC1-AACB-0382DDD2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78932"/>
            <a:ext cx="6667500" cy="1972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erception">
            <a:extLst>
              <a:ext uri="{FF2B5EF4-FFF2-40B4-BE49-F238E27FC236}">
                <a16:creationId xmlns:a16="http://schemas.microsoft.com/office/drawing/2014/main" id="{09FDE72C-BF75-4A09-A344-42714F04C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2" y="101134"/>
            <a:ext cx="4504449" cy="246740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7CB8965-0C52-4E59-9886-369FD7B9D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537" y="212330"/>
            <a:ext cx="5334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E27F0-CC42-439C-9938-C80AAC1D7351}"/>
              </a:ext>
            </a:extLst>
          </p:cNvPr>
          <p:cNvSpPr>
            <a:spLocks noGrp="1"/>
          </p:cNvSpPr>
          <p:nvPr>
            <p:ph type="title"/>
          </p:nvPr>
        </p:nvSpPr>
        <p:spPr/>
        <p:txBody>
          <a:bodyPr>
            <a:normAutofit/>
          </a:bodyPr>
          <a:lstStyle/>
          <a:p>
            <a:r>
              <a:rPr lang="en-US" altLang="ko-KR" dirty="0"/>
              <a:t>Mathematical logics of neural networks:</a:t>
            </a:r>
            <a:br>
              <a:rPr lang="en-US" altLang="ko-KR" dirty="0"/>
            </a:br>
            <a:endParaRPr lang="ko-KR" altLang="en-US" dirty="0"/>
          </a:p>
        </p:txBody>
      </p:sp>
      <p:sp>
        <p:nvSpPr>
          <p:cNvPr id="3" name="내용 개체 틀 2">
            <a:extLst>
              <a:ext uri="{FF2B5EF4-FFF2-40B4-BE49-F238E27FC236}">
                <a16:creationId xmlns:a16="http://schemas.microsoft.com/office/drawing/2014/main" id="{D6987995-501D-4050-BCED-CAA0514D8AE1}"/>
              </a:ext>
            </a:extLst>
          </p:cNvPr>
          <p:cNvSpPr>
            <a:spLocks noGrp="1"/>
          </p:cNvSpPr>
          <p:nvPr>
            <p:ph idx="1"/>
          </p:nvPr>
        </p:nvSpPr>
        <p:spPr/>
        <p:txBody>
          <a:bodyPr>
            <a:normAutofit fontScale="92500" lnSpcReduction="20000"/>
          </a:bodyPr>
          <a:lstStyle/>
          <a:p>
            <a:r>
              <a:rPr lang="ko-KR" altLang="en-US" dirty="0"/>
              <a:t>명제 논리 </a:t>
            </a:r>
            <a:r>
              <a:rPr lang="en-US" altLang="ko-KR" dirty="0"/>
              <a:t>(Propositional Logic)</a:t>
            </a:r>
          </a:p>
          <a:p>
            <a:r>
              <a:rPr lang="ko-KR" altLang="en-US" dirty="0"/>
              <a:t>서술 논리 </a:t>
            </a:r>
            <a:r>
              <a:rPr lang="en-US" altLang="ko-KR" dirty="0"/>
              <a:t>(Predicate Logic)</a:t>
            </a:r>
          </a:p>
          <a:p>
            <a:r>
              <a:rPr lang="ko-KR" altLang="en-US" dirty="0"/>
              <a:t>퍼지 논리 </a:t>
            </a:r>
            <a:r>
              <a:rPr lang="en-US" altLang="ko-KR" dirty="0"/>
              <a:t>(Fuzzy Logic)</a:t>
            </a:r>
          </a:p>
          <a:p>
            <a:endParaRPr lang="en-US" altLang="ko-KR" dirty="0"/>
          </a:p>
          <a:p>
            <a:r>
              <a:rPr lang="ko-KR" altLang="en-US" dirty="0">
                <a:solidFill>
                  <a:schemeClr val="accent4">
                    <a:lumMod val="20000"/>
                    <a:lumOff val="80000"/>
                  </a:schemeClr>
                </a:solidFill>
                <a:highlight>
                  <a:srgbClr val="000080"/>
                </a:highlight>
              </a:rPr>
              <a:t>확률 논리 </a:t>
            </a:r>
            <a:r>
              <a:rPr lang="en-US" altLang="ko-KR" dirty="0">
                <a:solidFill>
                  <a:schemeClr val="accent4">
                    <a:lumMod val="20000"/>
                    <a:lumOff val="80000"/>
                  </a:schemeClr>
                </a:solidFill>
                <a:highlight>
                  <a:srgbClr val="000080"/>
                </a:highlight>
              </a:rPr>
              <a:t>(Probabilistic Logic)</a:t>
            </a:r>
          </a:p>
          <a:p>
            <a:r>
              <a:rPr lang="ko-KR" altLang="en-US" dirty="0">
                <a:solidFill>
                  <a:schemeClr val="accent4">
                    <a:lumMod val="20000"/>
                    <a:lumOff val="80000"/>
                  </a:schemeClr>
                </a:solidFill>
                <a:highlight>
                  <a:srgbClr val="000080"/>
                </a:highlight>
              </a:rPr>
              <a:t>선형 대수 </a:t>
            </a:r>
            <a:r>
              <a:rPr lang="en-US" altLang="ko-KR" dirty="0">
                <a:solidFill>
                  <a:schemeClr val="accent4">
                    <a:lumMod val="20000"/>
                    <a:lumOff val="80000"/>
                  </a:schemeClr>
                </a:solidFill>
                <a:highlight>
                  <a:srgbClr val="000080"/>
                </a:highlight>
              </a:rPr>
              <a:t>(Linear Algebra)</a:t>
            </a:r>
          </a:p>
          <a:p>
            <a:r>
              <a:rPr lang="ko-KR" altLang="en-US" dirty="0">
                <a:solidFill>
                  <a:schemeClr val="accent4">
                    <a:lumMod val="20000"/>
                    <a:lumOff val="80000"/>
                  </a:schemeClr>
                </a:solidFill>
                <a:highlight>
                  <a:srgbClr val="000080"/>
                </a:highlight>
              </a:rPr>
              <a:t>미적분학 </a:t>
            </a:r>
            <a:r>
              <a:rPr lang="en-US" altLang="ko-KR" dirty="0">
                <a:solidFill>
                  <a:schemeClr val="accent4">
                    <a:lumMod val="20000"/>
                    <a:lumOff val="80000"/>
                  </a:schemeClr>
                </a:solidFill>
                <a:highlight>
                  <a:srgbClr val="000080"/>
                </a:highlight>
              </a:rPr>
              <a:t>(Calculus)</a:t>
            </a:r>
          </a:p>
          <a:p>
            <a:endParaRPr lang="en-US" altLang="ko-KR" dirty="0"/>
          </a:p>
          <a:p>
            <a:r>
              <a:rPr lang="ko-KR" altLang="en-US" dirty="0"/>
              <a:t>집합론 </a:t>
            </a:r>
            <a:r>
              <a:rPr lang="en-US" altLang="ko-KR" dirty="0"/>
              <a:t>(Set Theory)</a:t>
            </a:r>
          </a:p>
          <a:p>
            <a:r>
              <a:rPr lang="ko-KR" altLang="en-US" dirty="0"/>
              <a:t>그래프 이론 </a:t>
            </a:r>
            <a:r>
              <a:rPr lang="en-US" altLang="ko-KR" dirty="0"/>
              <a:t>(Graph Theory)</a:t>
            </a:r>
          </a:p>
          <a:p>
            <a:endParaRPr lang="ko-KR" altLang="en-US" dirty="0"/>
          </a:p>
        </p:txBody>
      </p:sp>
    </p:spTree>
    <p:extLst>
      <p:ext uri="{BB962C8B-B14F-4D97-AF65-F5344CB8AC3E}">
        <p14:creationId xmlns:p14="http://schemas.microsoft.com/office/powerpoint/2010/main" val="4796450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262</Words>
  <Application>Microsoft Office PowerPoint</Application>
  <PresentationFormat>와이드스크린</PresentationFormat>
  <Paragraphs>48</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Lato</vt:lpstr>
      <vt:lpstr>Söhne</vt:lpstr>
      <vt:lpstr>맑은 고딕</vt:lpstr>
      <vt:lpstr>Arial</vt:lpstr>
      <vt:lpstr>Office 테마</vt:lpstr>
      <vt:lpstr>PowerPoint 프레젠테이션</vt:lpstr>
      <vt:lpstr>PowerPoint 프레젠테이션</vt:lpstr>
      <vt:lpstr>Neural networks</vt:lpstr>
      <vt:lpstr>Neural Network Character Recognition </vt:lpstr>
      <vt:lpstr>Neural networks </vt:lpstr>
      <vt:lpstr>Neural networks</vt:lpstr>
      <vt:lpstr>Neural network</vt:lpstr>
      <vt:lpstr>PowerPoint 프레젠테이션</vt:lpstr>
      <vt:lpstr>Mathematical logics of neural networks: </vt:lpstr>
      <vt:lpstr>Gradient Descent </vt:lpstr>
      <vt:lpstr>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Koh Jae Joon</dc:creator>
  <cp:lastModifiedBy>Koh Jae Joon</cp:lastModifiedBy>
  <cp:revision>4</cp:revision>
  <dcterms:created xsi:type="dcterms:W3CDTF">2023-07-15T01:01:16Z</dcterms:created>
  <dcterms:modified xsi:type="dcterms:W3CDTF">2023-07-20T01:19:57Z</dcterms:modified>
</cp:coreProperties>
</file>