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87" r:id="rId5"/>
    <p:sldId id="288" r:id="rId6"/>
    <p:sldId id="261" r:id="rId7"/>
    <p:sldId id="260" r:id="rId8"/>
    <p:sldId id="289" r:id="rId9"/>
    <p:sldId id="258" r:id="rId10"/>
    <p:sldId id="290" r:id="rId11"/>
    <p:sldId id="263" r:id="rId12"/>
    <p:sldId id="264" r:id="rId13"/>
    <p:sldId id="291" r:id="rId14"/>
    <p:sldId id="265" r:id="rId15"/>
    <p:sldId id="266" r:id="rId16"/>
    <p:sldId id="271" r:id="rId17"/>
    <p:sldId id="267" r:id="rId18"/>
    <p:sldId id="292" r:id="rId19"/>
    <p:sldId id="293" r:id="rId20"/>
    <p:sldId id="268" r:id="rId21"/>
    <p:sldId id="269" r:id="rId22"/>
    <p:sldId id="270" r:id="rId23"/>
    <p:sldId id="294" r:id="rId24"/>
    <p:sldId id="295" r:id="rId25"/>
    <p:sldId id="296" r:id="rId26"/>
    <p:sldId id="272" r:id="rId27"/>
    <p:sldId id="285" r:id="rId28"/>
    <p:sldId id="281" r:id="rId29"/>
    <p:sldId id="273" r:id="rId30"/>
    <p:sldId id="282" r:id="rId31"/>
    <p:sldId id="283" r:id="rId32"/>
    <p:sldId id="274" r:id="rId33"/>
    <p:sldId id="279" r:id="rId34"/>
    <p:sldId id="280" r:id="rId35"/>
    <p:sldId id="298" r:id="rId36"/>
    <p:sldId id="277" r:id="rId37"/>
    <p:sldId id="275" r:id="rId38"/>
    <p:sldId id="276" r:id="rId39"/>
    <p:sldId id="297" r:id="rId40"/>
    <p:sldId id="284" r:id="rId41"/>
    <p:sldId id="278" r:id="rId42"/>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9EDC58A-8098-4D69-8017-DB872D30827B}"/>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844D8957-7C00-4E77-9E87-E9FF2B3576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E2F6DA90-6E0A-4316-A456-A42C3989D86D}"/>
              </a:ext>
            </a:extLst>
          </p:cNvPr>
          <p:cNvSpPr>
            <a:spLocks noGrp="1"/>
          </p:cNvSpPr>
          <p:nvPr>
            <p:ph type="dt" sz="half" idx="10"/>
          </p:nvPr>
        </p:nvSpPr>
        <p:spPr/>
        <p:txBody>
          <a:bodyPr/>
          <a:lstStyle/>
          <a:p>
            <a:fld id="{BB789E1C-4929-4D74-917C-88CF2680D5EC}" type="datetimeFigureOut">
              <a:rPr lang="ko-KR" altLang="en-US" smtClean="0"/>
              <a:t>2023-07-01</a:t>
            </a:fld>
            <a:endParaRPr lang="ko-KR" altLang="en-US"/>
          </a:p>
        </p:txBody>
      </p:sp>
      <p:sp>
        <p:nvSpPr>
          <p:cNvPr id="5" name="바닥글 개체 틀 4">
            <a:extLst>
              <a:ext uri="{FF2B5EF4-FFF2-40B4-BE49-F238E27FC236}">
                <a16:creationId xmlns:a16="http://schemas.microsoft.com/office/drawing/2014/main" id="{619FD230-C480-4C39-85D4-4078C5B98825}"/>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FAA568A5-63D1-4D7E-BD62-81CB46F78F23}"/>
              </a:ext>
            </a:extLst>
          </p:cNvPr>
          <p:cNvSpPr>
            <a:spLocks noGrp="1"/>
          </p:cNvSpPr>
          <p:nvPr>
            <p:ph type="sldNum" sz="quarter" idx="12"/>
          </p:nvPr>
        </p:nvSpPr>
        <p:spPr/>
        <p:txBody>
          <a:bodyPr/>
          <a:lstStyle/>
          <a:p>
            <a:fld id="{634147BF-3B7D-474A-A66A-E24886517F4E}" type="slidenum">
              <a:rPr lang="ko-KR" altLang="en-US" smtClean="0"/>
              <a:t>‹#›</a:t>
            </a:fld>
            <a:endParaRPr lang="ko-KR" altLang="en-US"/>
          </a:p>
        </p:txBody>
      </p:sp>
    </p:spTree>
    <p:extLst>
      <p:ext uri="{BB962C8B-B14F-4D97-AF65-F5344CB8AC3E}">
        <p14:creationId xmlns:p14="http://schemas.microsoft.com/office/powerpoint/2010/main" val="1148378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B92B33B-11F7-40FA-912C-3AFB9950447B}"/>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BA2AE0D6-154A-4509-9297-5415AF64C754}"/>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6610ABFB-78E4-400A-A4AF-A1AC223B69CE}"/>
              </a:ext>
            </a:extLst>
          </p:cNvPr>
          <p:cNvSpPr>
            <a:spLocks noGrp="1"/>
          </p:cNvSpPr>
          <p:nvPr>
            <p:ph type="dt" sz="half" idx="10"/>
          </p:nvPr>
        </p:nvSpPr>
        <p:spPr/>
        <p:txBody>
          <a:bodyPr/>
          <a:lstStyle/>
          <a:p>
            <a:fld id="{BB789E1C-4929-4D74-917C-88CF2680D5EC}" type="datetimeFigureOut">
              <a:rPr lang="ko-KR" altLang="en-US" smtClean="0"/>
              <a:t>2023-07-01</a:t>
            </a:fld>
            <a:endParaRPr lang="ko-KR" altLang="en-US"/>
          </a:p>
        </p:txBody>
      </p:sp>
      <p:sp>
        <p:nvSpPr>
          <p:cNvPr id="5" name="바닥글 개체 틀 4">
            <a:extLst>
              <a:ext uri="{FF2B5EF4-FFF2-40B4-BE49-F238E27FC236}">
                <a16:creationId xmlns:a16="http://schemas.microsoft.com/office/drawing/2014/main" id="{5E986C35-F170-4C2D-A34E-CEF5F6F296C3}"/>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18C9CC23-4055-479B-B3F2-B3C7F10F8D3A}"/>
              </a:ext>
            </a:extLst>
          </p:cNvPr>
          <p:cNvSpPr>
            <a:spLocks noGrp="1"/>
          </p:cNvSpPr>
          <p:nvPr>
            <p:ph type="sldNum" sz="quarter" idx="12"/>
          </p:nvPr>
        </p:nvSpPr>
        <p:spPr/>
        <p:txBody>
          <a:bodyPr/>
          <a:lstStyle/>
          <a:p>
            <a:fld id="{634147BF-3B7D-474A-A66A-E24886517F4E}" type="slidenum">
              <a:rPr lang="ko-KR" altLang="en-US" smtClean="0"/>
              <a:t>‹#›</a:t>
            </a:fld>
            <a:endParaRPr lang="ko-KR" altLang="en-US"/>
          </a:p>
        </p:txBody>
      </p:sp>
    </p:spTree>
    <p:extLst>
      <p:ext uri="{BB962C8B-B14F-4D97-AF65-F5344CB8AC3E}">
        <p14:creationId xmlns:p14="http://schemas.microsoft.com/office/powerpoint/2010/main" val="6050582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40DE063D-BDB5-4FD0-8E44-8A1E1C215C93}"/>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C954D55B-B919-4FC6-9340-8DCC19CF4F02}"/>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08999DF9-BA71-4DF9-89AB-8393FB51B574}"/>
              </a:ext>
            </a:extLst>
          </p:cNvPr>
          <p:cNvSpPr>
            <a:spLocks noGrp="1"/>
          </p:cNvSpPr>
          <p:nvPr>
            <p:ph type="dt" sz="half" idx="10"/>
          </p:nvPr>
        </p:nvSpPr>
        <p:spPr/>
        <p:txBody>
          <a:bodyPr/>
          <a:lstStyle/>
          <a:p>
            <a:fld id="{BB789E1C-4929-4D74-917C-88CF2680D5EC}" type="datetimeFigureOut">
              <a:rPr lang="ko-KR" altLang="en-US" smtClean="0"/>
              <a:t>2023-07-01</a:t>
            </a:fld>
            <a:endParaRPr lang="ko-KR" altLang="en-US"/>
          </a:p>
        </p:txBody>
      </p:sp>
      <p:sp>
        <p:nvSpPr>
          <p:cNvPr id="5" name="바닥글 개체 틀 4">
            <a:extLst>
              <a:ext uri="{FF2B5EF4-FFF2-40B4-BE49-F238E27FC236}">
                <a16:creationId xmlns:a16="http://schemas.microsoft.com/office/drawing/2014/main" id="{4380653D-6641-4A18-BF7A-BF3ACAC11970}"/>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C9B196C6-B9BC-4C52-967A-3674C7AAEC40}"/>
              </a:ext>
            </a:extLst>
          </p:cNvPr>
          <p:cNvSpPr>
            <a:spLocks noGrp="1"/>
          </p:cNvSpPr>
          <p:nvPr>
            <p:ph type="sldNum" sz="quarter" idx="12"/>
          </p:nvPr>
        </p:nvSpPr>
        <p:spPr/>
        <p:txBody>
          <a:bodyPr/>
          <a:lstStyle/>
          <a:p>
            <a:fld id="{634147BF-3B7D-474A-A66A-E24886517F4E}" type="slidenum">
              <a:rPr lang="ko-KR" altLang="en-US" smtClean="0"/>
              <a:t>‹#›</a:t>
            </a:fld>
            <a:endParaRPr lang="ko-KR" altLang="en-US"/>
          </a:p>
        </p:txBody>
      </p:sp>
    </p:spTree>
    <p:extLst>
      <p:ext uri="{BB962C8B-B14F-4D97-AF65-F5344CB8AC3E}">
        <p14:creationId xmlns:p14="http://schemas.microsoft.com/office/powerpoint/2010/main" val="32469837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3F1C1A9-6C07-4D1D-B10C-066EE7AD40C4}"/>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7226E45E-55CB-46A4-9C1D-852769FE3DFB}"/>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444395ED-2E31-4804-8F63-DED3F22EE1D3}"/>
              </a:ext>
            </a:extLst>
          </p:cNvPr>
          <p:cNvSpPr>
            <a:spLocks noGrp="1"/>
          </p:cNvSpPr>
          <p:nvPr>
            <p:ph type="dt" sz="half" idx="10"/>
          </p:nvPr>
        </p:nvSpPr>
        <p:spPr/>
        <p:txBody>
          <a:bodyPr/>
          <a:lstStyle/>
          <a:p>
            <a:fld id="{BB789E1C-4929-4D74-917C-88CF2680D5EC}" type="datetimeFigureOut">
              <a:rPr lang="ko-KR" altLang="en-US" smtClean="0"/>
              <a:t>2023-07-01</a:t>
            </a:fld>
            <a:endParaRPr lang="ko-KR" altLang="en-US"/>
          </a:p>
        </p:txBody>
      </p:sp>
      <p:sp>
        <p:nvSpPr>
          <p:cNvPr id="5" name="바닥글 개체 틀 4">
            <a:extLst>
              <a:ext uri="{FF2B5EF4-FFF2-40B4-BE49-F238E27FC236}">
                <a16:creationId xmlns:a16="http://schemas.microsoft.com/office/drawing/2014/main" id="{04C3AC46-A502-4D8B-9302-5BC85C651EE8}"/>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45D40783-163F-4F3A-B520-623BD27F0143}"/>
              </a:ext>
            </a:extLst>
          </p:cNvPr>
          <p:cNvSpPr>
            <a:spLocks noGrp="1"/>
          </p:cNvSpPr>
          <p:nvPr>
            <p:ph type="sldNum" sz="quarter" idx="12"/>
          </p:nvPr>
        </p:nvSpPr>
        <p:spPr/>
        <p:txBody>
          <a:bodyPr/>
          <a:lstStyle/>
          <a:p>
            <a:fld id="{634147BF-3B7D-474A-A66A-E24886517F4E}" type="slidenum">
              <a:rPr lang="ko-KR" altLang="en-US" smtClean="0"/>
              <a:t>‹#›</a:t>
            </a:fld>
            <a:endParaRPr lang="ko-KR" altLang="en-US"/>
          </a:p>
        </p:txBody>
      </p:sp>
    </p:spTree>
    <p:extLst>
      <p:ext uri="{BB962C8B-B14F-4D97-AF65-F5344CB8AC3E}">
        <p14:creationId xmlns:p14="http://schemas.microsoft.com/office/powerpoint/2010/main" val="14346502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159B2F2-78BD-4251-845E-D6889581C35D}"/>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0F563686-5FA8-4557-BCD9-287B56436DC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D5B57293-CADC-4697-B5F6-CC4AB736E6C0}"/>
              </a:ext>
            </a:extLst>
          </p:cNvPr>
          <p:cNvSpPr>
            <a:spLocks noGrp="1"/>
          </p:cNvSpPr>
          <p:nvPr>
            <p:ph type="dt" sz="half" idx="10"/>
          </p:nvPr>
        </p:nvSpPr>
        <p:spPr/>
        <p:txBody>
          <a:bodyPr/>
          <a:lstStyle/>
          <a:p>
            <a:fld id="{BB789E1C-4929-4D74-917C-88CF2680D5EC}" type="datetimeFigureOut">
              <a:rPr lang="ko-KR" altLang="en-US" smtClean="0"/>
              <a:t>2023-07-01</a:t>
            </a:fld>
            <a:endParaRPr lang="ko-KR" altLang="en-US"/>
          </a:p>
        </p:txBody>
      </p:sp>
      <p:sp>
        <p:nvSpPr>
          <p:cNvPr id="5" name="바닥글 개체 틀 4">
            <a:extLst>
              <a:ext uri="{FF2B5EF4-FFF2-40B4-BE49-F238E27FC236}">
                <a16:creationId xmlns:a16="http://schemas.microsoft.com/office/drawing/2014/main" id="{EC54618D-78E9-49DC-8A43-36737D520B5F}"/>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87950A8F-BF18-4BB5-A2FC-955BADCF6776}"/>
              </a:ext>
            </a:extLst>
          </p:cNvPr>
          <p:cNvSpPr>
            <a:spLocks noGrp="1"/>
          </p:cNvSpPr>
          <p:nvPr>
            <p:ph type="sldNum" sz="quarter" idx="12"/>
          </p:nvPr>
        </p:nvSpPr>
        <p:spPr/>
        <p:txBody>
          <a:bodyPr/>
          <a:lstStyle/>
          <a:p>
            <a:fld id="{634147BF-3B7D-474A-A66A-E24886517F4E}" type="slidenum">
              <a:rPr lang="ko-KR" altLang="en-US" smtClean="0"/>
              <a:t>‹#›</a:t>
            </a:fld>
            <a:endParaRPr lang="ko-KR" altLang="en-US"/>
          </a:p>
        </p:txBody>
      </p:sp>
    </p:spTree>
    <p:extLst>
      <p:ext uri="{BB962C8B-B14F-4D97-AF65-F5344CB8AC3E}">
        <p14:creationId xmlns:p14="http://schemas.microsoft.com/office/powerpoint/2010/main" val="13891371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3F92458-D84C-4F24-A75C-4152F28C8B7A}"/>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7BF0E1F6-5D62-4D9C-BBA3-282FC4D23A82}"/>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A050EF69-A650-447E-881F-D97636183EEF}"/>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39EB7E8B-D5FF-46A3-9043-9966AB9C72BC}"/>
              </a:ext>
            </a:extLst>
          </p:cNvPr>
          <p:cNvSpPr>
            <a:spLocks noGrp="1"/>
          </p:cNvSpPr>
          <p:nvPr>
            <p:ph type="dt" sz="half" idx="10"/>
          </p:nvPr>
        </p:nvSpPr>
        <p:spPr/>
        <p:txBody>
          <a:bodyPr/>
          <a:lstStyle/>
          <a:p>
            <a:fld id="{BB789E1C-4929-4D74-917C-88CF2680D5EC}" type="datetimeFigureOut">
              <a:rPr lang="ko-KR" altLang="en-US" smtClean="0"/>
              <a:t>2023-07-01</a:t>
            </a:fld>
            <a:endParaRPr lang="ko-KR" altLang="en-US"/>
          </a:p>
        </p:txBody>
      </p:sp>
      <p:sp>
        <p:nvSpPr>
          <p:cNvPr id="6" name="바닥글 개체 틀 5">
            <a:extLst>
              <a:ext uri="{FF2B5EF4-FFF2-40B4-BE49-F238E27FC236}">
                <a16:creationId xmlns:a16="http://schemas.microsoft.com/office/drawing/2014/main" id="{87668766-D4B2-409D-9C41-4B3670A31774}"/>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BFAADAD2-F0A4-449B-99E1-76B26C788DCA}"/>
              </a:ext>
            </a:extLst>
          </p:cNvPr>
          <p:cNvSpPr>
            <a:spLocks noGrp="1"/>
          </p:cNvSpPr>
          <p:nvPr>
            <p:ph type="sldNum" sz="quarter" idx="12"/>
          </p:nvPr>
        </p:nvSpPr>
        <p:spPr/>
        <p:txBody>
          <a:bodyPr/>
          <a:lstStyle/>
          <a:p>
            <a:fld id="{634147BF-3B7D-474A-A66A-E24886517F4E}" type="slidenum">
              <a:rPr lang="ko-KR" altLang="en-US" smtClean="0"/>
              <a:t>‹#›</a:t>
            </a:fld>
            <a:endParaRPr lang="ko-KR" altLang="en-US"/>
          </a:p>
        </p:txBody>
      </p:sp>
    </p:spTree>
    <p:extLst>
      <p:ext uri="{BB962C8B-B14F-4D97-AF65-F5344CB8AC3E}">
        <p14:creationId xmlns:p14="http://schemas.microsoft.com/office/powerpoint/2010/main" val="2996339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833804D-07ED-45A6-A6D4-3FBD2335B292}"/>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47B6C416-1B31-4E08-8EF1-5821DBEFD2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2F3692BA-30FD-4032-9A22-612132C78CB7}"/>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8EF0D470-76C5-4971-914A-950E83C3B85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574FC106-B5EC-4618-ADFE-C3F1EBA78EE3}"/>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7703908A-2A40-402E-A532-15477FF1F7A6}"/>
              </a:ext>
            </a:extLst>
          </p:cNvPr>
          <p:cNvSpPr>
            <a:spLocks noGrp="1"/>
          </p:cNvSpPr>
          <p:nvPr>
            <p:ph type="dt" sz="half" idx="10"/>
          </p:nvPr>
        </p:nvSpPr>
        <p:spPr/>
        <p:txBody>
          <a:bodyPr/>
          <a:lstStyle/>
          <a:p>
            <a:fld id="{BB789E1C-4929-4D74-917C-88CF2680D5EC}" type="datetimeFigureOut">
              <a:rPr lang="ko-KR" altLang="en-US" smtClean="0"/>
              <a:t>2023-07-01</a:t>
            </a:fld>
            <a:endParaRPr lang="ko-KR" altLang="en-US"/>
          </a:p>
        </p:txBody>
      </p:sp>
      <p:sp>
        <p:nvSpPr>
          <p:cNvPr id="8" name="바닥글 개체 틀 7">
            <a:extLst>
              <a:ext uri="{FF2B5EF4-FFF2-40B4-BE49-F238E27FC236}">
                <a16:creationId xmlns:a16="http://schemas.microsoft.com/office/drawing/2014/main" id="{FE2BC352-4D89-41C7-8CD1-6BC4A7509A6E}"/>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F537359D-7DB3-4D7E-B123-A5536BD58106}"/>
              </a:ext>
            </a:extLst>
          </p:cNvPr>
          <p:cNvSpPr>
            <a:spLocks noGrp="1"/>
          </p:cNvSpPr>
          <p:nvPr>
            <p:ph type="sldNum" sz="quarter" idx="12"/>
          </p:nvPr>
        </p:nvSpPr>
        <p:spPr/>
        <p:txBody>
          <a:bodyPr/>
          <a:lstStyle/>
          <a:p>
            <a:fld id="{634147BF-3B7D-474A-A66A-E24886517F4E}" type="slidenum">
              <a:rPr lang="ko-KR" altLang="en-US" smtClean="0"/>
              <a:t>‹#›</a:t>
            </a:fld>
            <a:endParaRPr lang="ko-KR" altLang="en-US"/>
          </a:p>
        </p:txBody>
      </p:sp>
    </p:spTree>
    <p:extLst>
      <p:ext uri="{BB962C8B-B14F-4D97-AF65-F5344CB8AC3E}">
        <p14:creationId xmlns:p14="http://schemas.microsoft.com/office/powerpoint/2010/main" val="3796273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3D08EB5-6A3C-42CD-BA68-DC695882DB60}"/>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A3D59C67-9195-4A0F-9F7A-866925F19F2D}"/>
              </a:ext>
            </a:extLst>
          </p:cNvPr>
          <p:cNvSpPr>
            <a:spLocks noGrp="1"/>
          </p:cNvSpPr>
          <p:nvPr>
            <p:ph type="dt" sz="half" idx="10"/>
          </p:nvPr>
        </p:nvSpPr>
        <p:spPr/>
        <p:txBody>
          <a:bodyPr/>
          <a:lstStyle/>
          <a:p>
            <a:fld id="{BB789E1C-4929-4D74-917C-88CF2680D5EC}" type="datetimeFigureOut">
              <a:rPr lang="ko-KR" altLang="en-US" smtClean="0"/>
              <a:t>2023-07-01</a:t>
            </a:fld>
            <a:endParaRPr lang="ko-KR" altLang="en-US"/>
          </a:p>
        </p:txBody>
      </p:sp>
      <p:sp>
        <p:nvSpPr>
          <p:cNvPr id="4" name="바닥글 개체 틀 3">
            <a:extLst>
              <a:ext uri="{FF2B5EF4-FFF2-40B4-BE49-F238E27FC236}">
                <a16:creationId xmlns:a16="http://schemas.microsoft.com/office/drawing/2014/main" id="{7F9DA246-7D32-43F4-AE90-C7CA66D0AF98}"/>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DB32DECB-5795-400E-B19C-9604630B0FAE}"/>
              </a:ext>
            </a:extLst>
          </p:cNvPr>
          <p:cNvSpPr>
            <a:spLocks noGrp="1"/>
          </p:cNvSpPr>
          <p:nvPr>
            <p:ph type="sldNum" sz="quarter" idx="12"/>
          </p:nvPr>
        </p:nvSpPr>
        <p:spPr/>
        <p:txBody>
          <a:bodyPr/>
          <a:lstStyle/>
          <a:p>
            <a:fld id="{634147BF-3B7D-474A-A66A-E24886517F4E}" type="slidenum">
              <a:rPr lang="ko-KR" altLang="en-US" smtClean="0"/>
              <a:t>‹#›</a:t>
            </a:fld>
            <a:endParaRPr lang="ko-KR" altLang="en-US"/>
          </a:p>
        </p:txBody>
      </p:sp>
    </p:spTree>
    <p:extLst>
      <p:ext uri="{BB962C8B-B14F-4D97-AF65-F5344CB8AC3E}">
        <p14:creationId xmlns:p14="http://schemas.microsoft.com/office/powerpoint/2010/main" val="10363629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455C77B3-14CE-4D65-A809-0A243D79C5AD}"/>
              </a:ext>
            </a:extLst>
          </p:cNvPr>
          <p:cNvSpPr>
            <a:spLocks noGrp="1"/>
          </p:cNvSpPr>
          <p:nvPr>
            <p:ph type="dt" sz="half" idx="10"/>
          </p:nvPr>
        </p:nvSpPr>
        <p:spPr/>
        <p:txBody>
          <a:bodyPr/>
          <a:lstStyle/>
          <a:p>
            <a:fld id="{BB789E1C-4929-4D74-917C-88CF2680D5EC}" type="datetimeFigureOut">
              <a:rPr lang="ko-KR" altLang="en-US" smtClean="0"/>
              <a:t>2023-07-01</a:t>
            </a:fld>
            <a:endParaRPr lang="ko-KR" altLang="en-US"/>
          </a:p>
        </p:txBody>
      </p:sp>
      <p:sp>
        <p:nvSpPr>
          <p:cNvPr id="3" name="바닥글 개체 틀 2">
            <a:extLst>
              <a:ext uri="{FF2B5EF4-FFF2-40B4-BE49-F238E27FC236}">
                <a16:creationId xmlns:a16="http://schemas.microsoft.com/office/drawing/2014/main" id="{CFD7CBDC-7184-40EE-963C-E23F92E39F93}"/>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55874227-0BDD-4E53-983C-FBA4B6512ABF}"/>
              </a:ext>
            </a:extLst>
          </p:cNvPr>
          <p:cNvSpPr>
            <a:spLocks noGrp="1"/>
          </p:cNvSpPr>
          <p:nvPr>
            <p:ph type="sldNum" sz="quarter" idx="12"/>
          </p:nvPr>
        </p:nvSpPr>
        <p:spPr/>
        <p:txBody>
          <a:bodyPr/>
          <a:lstStyle/>
          <a:p>
            <a:fld id="{634147BF-3B7D-474A-A66A-E24886517F4E}" type="slidenum">
              <a:rPr lang="ko-KR" altLang="en-US" smtClean="0"/>
              <a:t>‹#›</a:t>
            </a:fld>
            <a:endParaRPr lang="ko-KR" altLang="en-US"/>
          </a:p>
        </p:txBody>
      </p:sp>
    </p:spTree>
    <p:extLst>
      <p:ext uri="{BB962C8B-B14F-4D97-AF65-F5344CB8AC3E}">
        <p14:creationId xmlns:p14="http://schemas.microsoft.com/office/powerpoint/2010/main" val="29755691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377B639-B2AB-4ACF-A1DE-9C9CDC7D24E1}"/>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C26AD6FA-C1BD-4043-A900-F6B415E577E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A9CF2146-014A-4B93-A109-8E14B8F7FB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B670776B-1C40-4A4F-B3F0-DD8D1B2176E9}"/>
              </a:ext>
            </a:extLst>
          </p:cNvPr>
          <p:cNvSpPr>
            <a:spLocks noGrp="1"/>
          </p:cNvSpPr>
          <p:nvPr>
            <p:ph type="dt" sz="half" idx="10"/>
          </p:nvPr>
        </p:nvSpPr>
        <p:spPr/>
        <p:txBody>
          <a:bodyPr/>
          <a:lstStyle/>
          <a:p>
            <a:fld id="{BB789E1C-4929-4D74-917C-88CF2680D5EC}" type="datetimeFigureOut">
              <a:rPr lang="ko-KR" altLang="en-US" smtClean="0"/>
              <a:t>2023-07-01</a:t>
            </a:fld>
            <a:endParaRPr lang="ko-KR" altLang="en-US"/>
          </a:p>
        </p:txBody>
      </p:sp>
      <p:sp>
        <p:nvSpPr>
          <p:cNvPr id="6" name="바닥글 개체 틀 5">
            <a:extLst>
              <a:ext uri="{FF2B5EF4-FFF2-40B4-BE49-F238E27FC236}">
                <a16:creationId xmlns:a16="http://schemas.microsoft.com/office/drawing/2014/main" id="{BC9FC6D8-6CA5-4356-BC66-AE9BDA012DCC}"/>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F3046A64-1EA4-46D9-85A4-D7D51DABB249}"/>
              </a:ext>
            </a:extLst>
          </p:cNvPr>
          <p:cNvSpPr>
            <a:spLocks noGrp="1"/>
          </p:cNvSpPr>
          <p:nvPr>
            <p:ph type="sldNum" sz="quarter" idx="12"/>
          </p:nvPr>
        </p:nvSpPr>
        <p:spPr/>
        <p:txBody>
          <a:bodyPr/>
          <a:lstStyle/>
          <a:p>
            <a:fld id="{634147BF-3B7D-474A-A66A-E24886517F4E}" type="slidenum">
              <a:rPr lang="ko-KR" altLang="en-US" smtClean="0"/>
              <a:t>‹#›</a:t>
            </a:fld>
            <a:endParaRPr lang="ko-KR" altLang="en-US"/>
          </a:p>
        </p:txBody>
      </p:sp>
    </p:spTree>
    <p:extLst>
      <p:ext uri="{BB962C8B-B14F-4D97-AF65-F5344CB8AC3E}">
        <p14:creationId xmlns:p14="http://schemas.microsoft.com/office/powerpoint/2010/main" val="3030041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4CD8FB4-23ED-4913-94BA-CE2FBEC7024E}"/>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6B9D478A-4C11-4BCF-98FE-60BFD045F3B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E86E3671-C2D6-4625-BFF2-24E032C83D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F5CE4C94-ECC6-4576-B9B3-DBD539A5446B}"/>
              </a:ext>
            </a:extLst>
          </p:cNvPr>
          <p:cNvSpPr>
            <a:spLocks noGrp="1"/>
          </p:cNvSpPr>
          <p:nvPr>
            <p:ph type="dt" sz="half" idx="10"/>
          </p:nvPr>
        </p:nvSpPr>
        <p:spPr/>
        <p:txBody>
          <a:bodyPr/>
          <a:lstStyle/>
          <a:p>
            <a:fld id="{BB789E1C-4929-4D74-917C-88CF2680D5EC}" type="datetimeFigureOut">
              <a:rPr lang="ko-KR" altLang="en-US" smtClean="0"/>
              <a:t>2023-07-01</a:t>
            </a:fld>
            <a:endParaRPr lang="ko-KR" altLang="en-US"/>
          </a:p>
        </p:txBody>
      </p:sp>
      <p:sp>
        <p:nvSpPr>
          <p:cNvPr id="6" name="바닥글 개체 틀 5">
            <a:extLst>
              <a:ext uri="{FF2B5EF4-FFF2-40B4-BE49-F238E27FC236}">
                <a16:creationId xmlns:a16="http://schemas.microsoft.com/office/drawing/2014/main" id="{C0F49DED-942A-4165-8082-DE03861A1941}"/>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A89DB8AB-F169-4FD0-90A3-BAAFF965FCD2}"/>
              </a:ext>
            </a:extLst>
          </p:cNvPr>
          <p:cNvSpPr>
            <a:spLocks noGrp="1"/>
          </p:cNvSpPr>
          <p:nvPr>
            <p:ph type="sldNum" sz="quarter" idx="12"/>
          </p:nvPr>
        </p:nvSpPr>
        <p:spPr/>
        <p:txBody>
          <a:bodyPr/>
          <a:lstStyle/>
          <a:p>
            <a:fld id="{634147BF-3B7D-474A-A66A-E24886517F4E}" type="slidenum">
              <a:rPr lang="ko-KR" altLang="en-US" smtClean="0"/>
              <a:t>‹#›</a:t>
            </a:fld>
            <a:endParaRPr lang="ko-KR" altLang="en-US"/>
          </a:p>
        </p:txBody>
      </p:sp>
    </p:spTree>
    <p:extLst>
      <p:ext uri="{BB962C8B-B14F-4D97-AF65-F5344CB8AC3E}">
        <p14:creationId xmlns:p14="http://schemas.microsoft.com/office/powerpoint/2010/main" val="33337838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C965853B-7A65-4275-B84C-5568503DAF0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26191EE7-BF95-4BF8-ADE6-2817D5D93D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25AD67AC-AECF-4875-A9F7-F24EC512967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789E1C-4929-4D74-917C-88CF2680D5EC}" type="datetimeFigureOut">
              <a:rPr lang="ko-KR" altLang="en-US" smtClean="0"/>
              <a:t>2023-07-01</a:t>
            </a:fld>
            <a:endParaRPr lang="ko-KR" altLang="en-US"/>
          </a:p>
        </p:txBody>
      </p:sp>
      <p:sp>
        <p:nvSpPr>
          <p:cNvPr id="5" name="바닥글 개체 틀 4">
            <a:extLst>
              <a:ext uri="{FF2B5EF4-FFF2-40B4-BE49-F238E27FC236}">
                <a16:creationId xmlns:a16="http://schemas.microsoft.com/office/drawing/2014/main" id="{D97EC995-F77F-48A4-8407-4B210F74872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9995DC10-32A0-43E5-90FD-7A9893F9EFB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4147BF-3B7D-474A-A66A-E24886517F4E}" type="slidenum">
              <a:rPr lang="ko-KR" altLang="en-US" smtClean="0"/>
              <a:t>‹#›</a:t>
            </a:fld>
            <a:endParaRPr lang="ko-KR" altLang="en-US"/>
          </a:p>
        </p:txBody>
      </p:sp>
    </p:spTree>
    <p:extLst>
      <p:ext uri="{BB962C8B-B14F-4D97-AF65-F5344CB8AC3E}">
        <p14:creationId xmlns:p14="http://schemas.microsoft.com/office/powerpoint/2010/main" val="41650559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crowdspring.com/blog/apple-logo/"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en.wikipedia.org/wiki/Logic" TargetMode="External"/><Relationship Id="rId2" Type="http://schemas.openxmlformats.org/officeDocument/2006/relationships/hyperlink" Target="https://en.wikipedia.org/wiki/Computer_scientist" TargetMode="Externa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hyperlink" Target="https://en.wikipedia.org/wiki/Mathematical_and_theoretical_biology" TargetMode="External"/><Relationship Id="rId4" Type="http://schemas.openxmlformats.org/officeDocument/2006/relationships/hyperlink" Target="https://en.wikipedia.org/wiki/Cryptanalysis"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philpapers.org/s/Alan%20M.%20Turing" TargetMode="External"/><Relationship Id="rId2" Type="http://schemas.openxmlformats.org/officeDocument/2006/relationships/hyperlink" Target="https://philpapers.org/go.pl?id=TURCMA&amp;proxyId=&amp;u=http%3A%2F%2Flia.deis.unibo.it%2Fcorsi%2F2005-2006%2FSID-LS-CE%2Fdownloads%2Fturing-article.pdf" TargetMode="External"/><Relationship Id="rId1" Type="http://schemas.openxmlformats.org/officeDocument/2006/relationships/slideLayout" Target="../slideLayouts/slideLayout2.xml"/><Relationship Id="rId6" Type="http://schemas.openxmlformats.org/officeDocument/2006/relationships/hyperlink" Target="https://philpapers.org/rec/TURCMA" TargetMode="External"/><Relationship Id="rId5" Type="http://schemas.openxmlformats.org/officeDocument/2006/relationships/image" Target="../media/image7.png"/><Relationship Id="rId4" Type="http://schemas.openxmlformats.org/officeDocument/2006/relationships/hyperlink" Target="https://philpapers.org/asearch.pl?pub=682"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chat.openai.com/"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www.skyennis.top/products.aspx?cid=23&amp;cname=neural+network+character+recognition+tutorial"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contents.premium.naver.com/chatgpt/buff/contents/230622235641423mo" TargetMode="External"/><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B817FF1-2964-46FB-B1BC-6F5B9675C731}"/>
              </a:ext>
            </a:extLst>
          </p:cNvPr>
          <p:cNvSpPr>
            <a:spLocks noGrp="1"/>
          </p:cNvSpPr>
          <p:nvPr>
            <p:ph type="ctrTitle"/>
          </p:nvPr>
        </p:nvSpPr>
        <p:spPr/>
        <p:txBody>
          <a:bodyPr/>
          <a:lstStyle/>
          <a:p>
            <a:r>
              <a:rPr lang="en-US" altLang="ko-KR" dirty="0"/>
              <a:t>chat GPT</a:t>
            </a:r>
            <a:endParaRPr lang="ko-KR" altLang="en-US" dirty="0"/>
          </a:p>
        </p:txBody>
      </p:sp>
    </p:spTree>
    <p:extLst>
      <p:ext uri="{BB962C8B-B14F-4D97-AF65-F5344CB8AC3E}">
        <p14:creationId xmlns:p14="http://schemas.microsoft.com/office/powerpoint/2010/main" val="9815167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5" name="Picture 1" descr="Simplifying the Difference: Machine Learning vs Deep Learning - Singapore  Computer Society">
            <a:extLst>
              <a:ext uri="{FF2B5EF4-FFF2-40B4-BE49-F238E27FC236}">
                <a16:creationId xmlns:a16="http://schemas.microsoft.com/office/drawing/2014/main" id="{0A8916D0-1345-42D9-B181-3F61F0C7970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69008" y="139700"/>
            <a:ext cx="8281392" cy="6625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82948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Apple logo">
            <a:extLst>
              <a:ext uri="{FF2B5EF4-FFF2-40B4-BE49-F238E27FC236}">
                <a16:creationId xmlns:a16="http://schemas.microsoft.com/office/drawing/2014/main" id="{95BD9F69-B9BF-4CF5-834E-3817D588E7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2588" y="890588"/>
            <a:ext cx="8886825" cy="5076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04229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F439BC4-6279-41D0-B6FF-2AD19C052FBC}"/>
              </a:ext>
            </a:extLst>
          </p:cNvPr>
          <p:cNvSpPr>
            <a:spLocks noGrp="1"/>
          </p:cNvSpPr>
          <p:nvPr>
            <p:ph type="title"/>
          </p:nvPr>
        </p:nvSpPr>
        <p:spPr/>
        <p:txBody>
          <a:bodyPr/>
          <a:lstStyle/>
          <a:p>
            <a:r>
              <a:rPr lang="ko-KR" altLang="ko-KR" b="1" dirty="0" err="1"/>
              <a:t>Alan</a:t>
            </a:r>
            <a:r>
              <a:rPr lang="ko-KR" altLang="ko-KR" b="1" dirty="0"/>
              <a:t> </a:t>
            </a:r>
            <a:r>
              <a:rPr lang="ko-KR" altLang="ko-KR" b="1" dirty="0" err="1"/>
              <a:t>Turing</a:t>
            </a:r>
            <a:br>
              <a:rPr lang="en-US" altLang="ko-KR" dirty="0"/>
            </a:br>
            <a:endParaRPr lang="ko-KR" altLang="en-US" dirty="0"/>
          </a:p>
        </p:txBody>
      </p:sp>
      <p:sp>
        <p:nvSpPr>
          <p:cNvPr id="3" name="내용 개체 틀 2">
            <a:extLst>
              <a:ext uri="{FF2B5EF4-FFF2-40B4-BE49-F238E27FC236}">
                <a16:creationId xmlns:a16="http://schemas.microsoft.com/office/drawing/2014/main" id="{B6C4A354-A026-4F7C-B867-3100755B7A79}"/>
              </a:ext>
            </a:extLst>
          </p:cNvPr>
          <p:cNvSpPr>
            <a:spLocks noGrp="1"/>
          </p:cNvSpPr>
          <p:nvPr>
            <p:ph idx="1"/>
          </p:nvPr>
        </p:nvSpPr>
        <p:spPr/>
        <p:txBody>
          <a:bodyPr>
            <a:normAutofit/>
          </a:bodyPr>
          <a:lstStyle/>
          <a:p>
            <a:pPr fontAlgn="ctr"/>
            <a:r>
              <a:rPr lang="ko-KR" altLang="ko-KR" sz="1100" dirty="0"/>
              <a:t>The </a:t>
            </a:r>
            <a:r>
              <a:rPr lang="ko-KR" altLang="ko-KR" sz="1100" dirty="0" err="1"/>
              <a:t>brand</a:t>
            </a:r>
            <a:r>
              <a:rPr lang="ko-KR" altLang="ko-KR" sz="1100" dirty="0"/>
              <a:t> </a:t>
            </a:r>
            <a:r>
              <a:rPr lang="ko-KR" altLang="ko-KR" sz="1100" dirty="0" err="1"/>
              <a:t>name</a:t>
            </a:r>
            <a:r>
              <a:rPr lang="ko-KR" altLang="ko-KR" sz="1100" dirty="0"/>
              <a:t> </a:t>
            </a:r>
            <a:r>
              <a:rPr lang="ko-KR" altLang="ko-KR" sz="1100" dirty="0" err="1"/>
              <a:t>was</a:t>
            </a:r>
            <a:r>
              <a:rPr lang="ko-KR" altLang="ko-KR" sz="1100" dirty="0"/>
              <a:t> </a:t>
            </a:r>
            <a:r>
              <a:rPr lang="ko-KR" altLang="ko-KR" sz="1100" dirty="0" err="1"/>
              <a:t>inspired</a:t>
            </a:r>
            <a:r>
              <a:rPr lang="ko-KR" altLang="ko-KR" sz="1100" dirty="0"/>
              <a:t> </a:t>
            </a:r>
            <a:r>
              <a:rPr lang="ko-KR" altLang="ko-KR" sz="1100" dirty="0" err="1"/>
              <a:t>by</a:t>
            </a:r>
            <a:r>
              <a:rPr lang="ko-KR" altLang="ko-KR" sz="1100" dirty="0"/>
              <a:t> </a:t>
            </a:r>
            <a:r>
              <a:rPr lang="ko-KR" altLang="ko-KR" sz="1100" dirty="0" err="1"/>
              <a:t>Eve’s</a:t>
            </a:r>
            <a:r>
              <a:rPr lang="ko-KR" altLang="ko-KR" sz="1100" dirty="0"/>
              <a:t> </a:t>
            </a:r>
            <a:r>
              <a:rPr lang="ko-KR" altLang="ko-KR" sz="1100" dirty="0" err="1"/>
              <a:t>bite</a:t>
            </a:r>
            <a:r>
              <a:rPr lang="ko-KR" altLang="ko-KR" sz="1100" dirty="0"/>
              <a:t> </a:t>
            </a:r>
            <a:r>
              <a:rPr lang="ko-KR" altLang="ko-KR" sz="1100" dirty="0" err="1"/>
              <a:t>out</a:t>
            </a:r>
            <a:r>
              <a:rPr lang="ko-KR" altLang="ko-KR" sz="1100" dirty="0"/>
              <a:t> of </a:t>
            </a:r>
            <a:r>
              <a:rPr lang="ko-KR" altLang="ko-KR" sz="1100" dirty="0" err="1"/>
              <a:t>the</a:t>
            </a:r>
            <a:r>
              <a:rPr lang="ko-KR" altLang="ko-KR" sz="1100" dirty="0"/>
              <a:t> </a:t>
            </a:r>
            <a:r>
              <a:rPr lang="ko-KR" altLang="ko-KR" sz="1100" dirty="0" err="1"/>
              <a:t>apple</a:t>
            </a:r>
            <a:r>
              <a:rPr lang="ko-KR" altLang="ko-KR" sz="1100" dirty="0"/>
              <a:t>.</a:t>
            </a:r>
          </a:p>
          <a:p>
            <a:pPr fontAlgn="ctr"/>
            <a:r>
              <a:rPr lang="ko-KR" altLang="ko-KR" sz="1100" dirty="0"/>
              <a:t>The </a:t>
            </a:r>
            <a:r>
              <a:rPr lang="ko-KR" altLang="ko-KR" sz="1100" dirty="0" err="1"/>
              <a:t>story</a:t>
            </a:r>
            <a:r>
              <a:rPr lang="ko-KR" altLang="ko-KR" sz="1100" dirty="0"/>
              <a:t> of </a:t>
            </a:r>
            <a:r>
              <a:rPr lang="ko-KR" altLang="ko-KR" sz="1100" dirty="0" err="1"/>
              <a:t>Nymphus</a:t>
            </a:r>
            <a:r>
              <a:rPr lang="ko-KR" altLang="ko-KR" sz="1100" dirty="0"/>
              <a:t> </a:t>
            </a:r>
            <a:r>
              <a:rPr lang="ko-KR" altLang="ko-KR" sz="1100" dirty="0" err="1"/>
              <a:t>gaining</a:t>
            </a:r>
            <a:r>
              <a:rPr lang="ko-KR" altLang="ko-KR" sz="1100" dirty="0"/>
              <a:t> </a:t>
            </a:r>
            <a:r>
              <a:rPr lang="ko-KR" altLang="ko-KR" sz="1100" dirty="0" err="1"/>
              <a:t>immortality</a:t>
            </a:r>
            <a:r>
              <a:rPr lang="ko-KR" altLang="ko-KR" sz="1100" dirty="0"/>
              <a:t> </a:t>
            </a:r>
            <a:r>
              <a:rPr lang="ko-KR" altLang="ko-KR" sz="1100" dirty="0" err="1"/>
              <a:t>by</a:t>
            </a:r>
            <a:r>
              <a:rPr lang="ko-KR" altLang="ko-KR" sz="1100" dirty="0"/>
              <a:t> </a:t>
            </a:r>
            <a:r>
              <a:rPr lang="ko-KR" altLang="ko-KR" sz="1100" dirty="0" err="1"/>
              <a:t>eating</a:t>
            </a:r>
            <a:r>
              <a:rPr lang="ko-KR" altLang="ko-KR" sz="1100" dirty="0"/>
              <a:t> </a:t>
            </a:r>
            <a:r>
              <a:rPr lang="ko-KR" altLang="ko-KR" sz="1100" dirty="0" err="1"/>
              <a:t>a</a:t>
            </a:r>
            <a:r>
              <a:rPr lang="ko-KR" altLang="ko-KR" sz="1100" dirty="0"/>
              <a:t> </a:t>
            </a:r>
            <a:r>
              <a:rPr lang="ko-KR" altLang="ko-KR" sz="1100" dirty="0" err="1"/>
              <a:t>golden</a:t>
            </a:r>
            <a:r>
              <a:rPr lang="ko-KR" altLang="ko-KR" sz="1100" dirty="0"/>
              <a:t> </a:t>
            </a:r>
            <a:r>
              <a:rPr lang="ko-KR" altLang="ko-KR" sz="1100" dirty="0" err="1"/>
              <a:t>apple</a:t>
            </a:r>
            <a:r>
              <a:rPr lang="ko-KR" altLang="ko-KR" sz="1100" dirty="0"/>
              <a:t>.</a:t>
            </a:r>
          </a:p>
          <a:p>
            <a:pPr fontAlgn="ctr"/>
            <a:r>
              <a:rPr lang="ko-KR" altLang="ko-KR" b="1" dirty="0" err="1"/>
              <a:t>Alan</a:t>
            </a:r>
            <a:r>
              <a:rPr lang="ko-KR" altLang="ko-KR" b="1" dirty="0"/>
              <a:t> </a:t>
            </a:r>
            <a:r>
              <a:rPr lang="ko-KR" altLang="ko-KR" b="1" dirty="0" err="1"/>
              <a:t>Turing</a:t>
            </a:r>
            <a:r>
              <a:rPr lang="ko-KR" altLang="ko-KR" dirty="0"/>
              <a:t>, </a:t>
            </a:r>
            <a:endParaRPr lang="en-US" altLang="ko-KR" dirty="0"/>
          </a:p>
          <a:p>
            <a:pPr marL="0" indent="0" fontAlgn="ctr">
              <a:buNone/>
            </a:pPr>
            <a:r>
              <a:rPr lang="en-US" altLang="ko-KR" dirty="0"/>
              <a:t>	</a:t>
            </a:r>
            <a:r>
              <a:rPr lang="ko-KR" altLang="ko-KR" dirty="0" err="1"/>
              <a:t>the</a:t>
            </a:r>
            <a:r>
              <a:rPr lang="ko-KR" altLang="ko-KR" dirty="0"/>
              <a:t> </a:t>
            </a:r>
            <a:r>
              <a:rPr lang="ko-KR" altLang="ko-KR" dirty="0" err="1"/>
              <a:t>father</a:t>
            </a:r>
            <a:r>
              <a:rPr lang="ko-KR" altLang="ko-KR" dirty="0"/>
              <a:t> of </a:t>
            </a:r>
            <a:r>
              <a:rPr lang="ko-KR" altLang="ko-KR" dirty="0" err="1"/>
              <a:t>modern</a:t>
            </a:r>
            <a:r>
              <a:rPr lang="ko-KR" altLang="ko-KR" dirty="0"/>
              <a:t> </a:t>
            </a:r>
            <a:r>
              <a:rPr lang="ko-KR" altLang="ko-KR" dirty="0" err="1"/>
              <a:t>computing</a:t>
            </a:r>
            <a:r>
              <a:rPr lang="ko-KR" altLang="ko-KR" dirty="0"/>
              <a:t>, </a:t>
            </a:r>
            <a:endParaRPr lang="en-US" altLang="ko-KR" dirty="0"/>
          </a:p>
          <a:p>
            <a:pPr marL="0" indent="0" fontAlgn="ctr">
              <a:buNone/>
            </a:pPr>
            <a:r>
              <a:rPr lang="en-US" altLang="ko-KR" dirty="0"/>
              <a:t>	</a:t>
            </a:r>
            <a:r>
              <a:rPr lang="ko-KR" altLang="ko-KR" dirty="0" err="1"/>
              <a:t>died</a:t>
            </a:r>
            <a:r>
              <a:rPr lang="ko-KR" altLang="ko-KR" dirty="0"/>
              <a:t> </a:t>
            </a:r>
            <a:r>
              <a:rPr lang="ko-KR" altLang="ko-KR" dirty="0" err="1"/>
              <a:t>after</a:t>
            </a:r>
            <a:r>
              <a:rPr lang="ko-KR" altLang="ko-KR" dirty="0"/>
              <a:t> </a:t>
            </a:r>
            <a:r>
              <a:rPr lang="ko-KR" altLang="ko-KR" dirty="0" err="1"/>
              <a:t>eating</a:t>
            </a:r>
            <a:r>
              <a:rPr lang="ko-KR" altLang="ko-KR" dirty="0"/>
              <a:t> </a:t>
            </a:r>
            <a:r>
              <a:rPr lang="ko-KR" altLang="ko-KR" dirty="0" err="1"/>
              <a:t>a</a:t>
            </a:r>
            <a:r>
              <a:rPr lang="ko-KR" altLang="ko-KR" dirty="0"/>
              <a:t> </a:t>
            </a:r>
            <a:r>
              <a:rPr lang="ko-KR" altLang="ko-KR" dirty="0" err="1"/>
              <a:t>poisoned</a:t>
            </a:r>
            <a:r>
              <a:rPr lang="ko-KR" altLang="ko-KR" dirty="0"/>
              <a:t> </a:t>
            </a:r>
            <a:r>
              <a:rPr lang="ko-KR" altLang="ko-KR" dirty="0" err="1"/>
              <a:t>apple</a:t>
            </a:r>
            <a:r>
              <a:rPr lang="ko-KR" altLang="ko-KR" dirty="0"/>
              <a:t>.</a:t>
            </a:r>
          </a:p>
          <a:p>
            <a:pPr fontAlgn="ctr"/>
            <a:r>
              <a:rPr lang="ko-KR" altLang="ko-KR" sz="1100" dirty="0" err="1"/>
              <a:t>From</a:t>
            </a:r>
            <a:r>
              <a:rPr lang="ko-KR" altLang="ko-KR" sz="1100" dirty="0"/>
              <a:t> </a:t>
            </a:r>
            <a:r>
              <a:rPr lang="ko-KR" altLang="ko-KR" sz="1100" dirty="0" err="1"/>
              <a:t>the</a:t>
            </a:r>
            <a:r>
              <a:rPr lang="ko-KR" altLang="ko-KR" sz="1100" dirty="0"/>
              <a:t> </a:t>
            </a:r>
            <a:r>
              <a:rPr lang="ko-KR" altLang="ko-KR" sz="1100" dirty="0" err="1"/>
              <a:t>famous</a:t>
            </a:r>
            <a:r>
              <a:rPr lang="ko-KR" altLang="ko-KR" sz="1100" dirty="0"/>
              <a:t> </a:t>
            </a:r>
            <a:r>
              <a:rPr lang="ko-KR" altLang="ko-KR" sz="1100" dirty="0" err="1"/>
              <a:t>saying</a:t>
            </a:r>
            <a:r>
              <a:rPr lang="ko-KR" altLang="ko-KR" sz="1100" dirty="0"/>
              <a:t>: “</a:t>
            </a:r>
            <a:r>
              <a:rPr lang="ko-KR" altLang="ko-KR" sz="1100" dirty="0" err="1"/>
              <a:t>an</a:t>
            </a:r>
            <a:r>
              <a:rPr lang="ko-KR" altLang="ko-KR" sz="1100" dirty="0"/>
              <a:t> </a:t>
            </a:r>
            <a:r>
              <a:rPr lang="ko-KR" altLang="ko-KR" sz="1100" dirty="0" err="1"/>
              <a:t>apple</a:t>
            </a:r>
            <a:r>
              <a:rPr lang="ko-KR" altLang="ko-KR" sz="1100" dirty="0"/>
              <a:t> </a:t>
            </a:r>
            <a:r>
              <a:rPr lang="ko-KR" altLang="ko-KR" sz="1100" dirty="0" err="1"/>
              <a:t>a</a:t>
            </a:r>
            <a:r>
              <a:rPr lang="ko-KR" altLang="ko-KR" sz="1100" dirty="0"/>
              <a:t> </a:t>
            </a:r>
            <a:r>
              <a:rPr lang="ko-KR" altLang="ko-KR" sz="1100" dirty="0" err="1"/>
              <a:t>day</a:t>
            </a:r>
            <a:r>
              <a:rPr lang="ko-KR" altLang="ko-KR" sz="1100" dirty="0"/>
              <a:t> </a:t>
            </a:r>
            <a:r>
              <a:rPr lang="ko-KR" altLang="ko-KR" sz="1100" dirty="0" err="1"/>
              <a:t>keeps</a:t>
            </a:r>
            <a:r>
              <a:rPr lang="ko-KR" altLang="ko-KR" sz="1100" dirty="0"/>
              <a:t> </a:t>
            </a:r>
            <a:r>
              <a:rPr lang="ko-KR" altLang="ko-KR" sz="1100" dirty="0" err="1"/>
              <a:t>the</a:t>
            </a:r>
            <a:r>
              <a:rPr lang="ko-KR" altLang="ko-KR" sz="1100" dirty="0"/>
              <a:t> </a:t>
            </a:r>
            <a:r>
              <a:rPr lang="ko-KR" altLang="ko-KR" sz="1100" dirty="0" err="1"/>
              <a:t>doctor</a:t>
            </a:r>
            <a:r>
              <a:rPr lang="ko-KR" altLang="ko-KR" sz="1100" dirty="0"/>
              <a:t> </a:t>
            </a:r>
            <a:r>
              <a:rPr lang="ko-KR" altLang="ko-KR" sz="1100" dirty="0" err="1"/>
              <a:t>away</a:t>
            </a:r>
            <a:r>
              <a:rPr lang="ko-KR" altLang="ko-KR" sz="1100" dirty="0"/>
              <a:t>.”</a:t>
            </a:r>
          </a:p>
          <a:p>
            <a:pPr fontAlgn="ctr"/>
            <a:r>
              <a:rPr lang="ko-KR" altLang="ko-KR" sz="1100" dirty="0" err="1"/>
              <a:t>Some</a:t>
            </a:r>
            <a:r>
              <a:rPr lang="ko-KR" altLang="ko-KR" sz="1100" dirty="0"/>
              <a:t> </a:t>
            </a:r>
            <a:r>
              <a:rPr lang="ko-KR" altLang="ko-KR" sz="1100" dirty="0" err="1"/>
              <a:t>claim</a:t>
            </a:r>
            <a:r>
              <a:rPr lang="ko-KR" altLang="ko-KR" sz="1100" dirty="0"/>
              <a:t> </a:t>
            </a:r>
            <a:r>
              <a:rPr lang="ko-KR" altLang="ko-KR" sz="1100" dirty="0" err="1"/>
              <a:t>that</a:t>
            </a:r>
            <a:r>
              <a:rPr lang="ko-KR" altLang="ko-KR" sz="1100" dirty="0"/>
              <a:t> </a:t>
            </a:r>
            <a:r>
              <a:rPr lang="ko-KR" altLang="ko-KR" sz="1100" dirty="0" err="1"/>
              <a:t>the</a:t>
            </a:r>
            <a:r>
              <a:rPr lang="ko-KR" altLang="ko-KR" sz="1100" dirty="0"/>
              <a:t> </a:t>
            </a:r>
            <a:r>
              <a:rPr lang="ko-KR" altLang="ko-KR" sz="1100" dirty="0" err="1"/>
              <a:t>three</a:t>
            </a:r>
            <a:r>
              <a:rPr lang="ko-KR" altLang="ko-KR" sz="1100" dirty="0"/>
              <a:t> </a:t>
            </a:r>
            <a:r>
              <a:rPr lang="ko-KR" altLang="ko-KR" sz="1100" dirty="0" err="1"/>
              <a:t>founders</a:t>
            </a:r>
            <a:r>
              <a:rPr lang="ko-KR" altLang="ko-KR" sz="1100" dirty="0"/>
              <a:t> </a:t>
            </a:r>
            <a:r>
              <a:rPr lang="ko-KR" altLang="ko-KR" sz="1100" dirty="0" err="1"/>
              <a:t>wanted</a:t>
            </a:r>
            <a:r>
              <a:rPr lang="ko-KR" altLang="ko-KR" sz="1100" dirty="0"/>
              <a:t> </a:t>
            </a:r>
            <a:r>
              <a:rPr lang="ko-KR" altLang="ko-KR" sz="1100" dirty="0" err="1"/>
              <a:t>a</a:t>
            </a:r>
            <a:r>
              <a:rPr lang="ko-KR" altLang="ko-KR" sz="1100" dirty="0"/>
              <a:t> </a:t>
            </a:r>
            <a:r>
              <a:rPr lang="ko-KR" altLang="ko-KR" sz="1100" dirty="0" err="1"/>
              <a:t>more</a:t>
            </a:r>
            <a:r>
              <a:rPr lang="ko-KR" altLang="ko-KR" sz="1100" dirty="0"/>
              <a:t> </a:t>
            </a:r>
            <a:r>
              <a:rPr lang="ko-KR" altLang="ko-KR" sz="1100" dirty="0" err="1"/>
              <a:t>casual</a:t>
            </a:r>
            <a:r>
              <a:rPr lang="ko-KR" altLang="ko-KR" sz="1100" dirty="0"/>
              <a:t> </a:t>
            </a:r>
            <a:r>
              <a:rPr lang="ko-KR" altLang="ko-KR" sz="1100" dirty="0" err="1"/>
              <a:t>name</a:t>
            </a:r>
            <a:r>
              <a:rPr lang="ko-KR" altLang="ko-KR" sz="1100" dirty="0"/>
              <a:t>.</a:t>
            </a:r>
          </a:p>
          <a:p>
            <a:pPr fontAlgn="ctr"/>
            <a:r>
              <a:rPr lang="ko-KR" altLang="ko-KR" sz="1100" dirty="0" err="1"/>
              <a:t>Steve</a:t>
            </a:r>
            <a:r>
              <a:rPr lang="ko-KR" altLang="ko-KR" sz="1100" dirty="0"/>
              <a:t> </a:t>
            </a:r>
            <a:r>
              <a:rPr lang="ko-KR" altLang="ko-KR" sz="1100" dirty="0" err="1"/>
              <a:t>Jobs</a:t>
            </a:r>
            <a:r>
              <a:rPr lang="ko-KR" altLang="ko-KR" sz="1100" dirty="0"/>
              <a:t> and </a:t>
            </a:r>
            <a:r>
              <a:rPr lang="ko-KR" altLang="ko-KR" sz="1100" dirty="0" err="1"/>
              <a:t>Steve</a:t>
            </a:r>
            <a:r>
              <a:rPr lang="ko-KR" altLang="ko-KR" sz="1100" dirty="0"/>
              <a:t> </a:t>
            </a:r>
            <a:r>
              <a:rPr lang="ko-KR" altLang="ko-KR" sz="1100" dirty="0" err="1"/>
              <a:t>Wozniak</a:t>
            </a:r>
            <a:r>
              <a:rPr lang="ko-KR" altLang="ko-KR" sz="1100" dirty="0"/>
              <a:t> </a:t>
            </a:r>
            <a:r>
              <a:rPr lang="ko-KR" altLang="ko-KR" sz="1100" dirty="0" err="1"/>
              <a:t>wanted</a:t>
            </a:r>
            <a:r>
              <a:rPr lang="ko-KR" altLang="ko-KR" sz="1100" dirty="0"/>
              <a:t> </a:t>
            </a:r>
            <a:r>
              <a:rPr lang="ko-KR" altLang="ko-KR" sz="1100" dirty="0" err="1"/>
              <a:t>the</a:t>
            </a:r>
            <a:r>
              <a:rPr lang="ko-KR" altLang="ko-KR" sz="1100" dirty="0"/>
              <a:t> Apple </a:t>
            </a:r>
            <a:r>
              <a:rPr lang="ko-KR" altLang="ko-KR" sz="1100" dirty="0" err="1"/>
              <a:t>brand</a:t>
            </a:r>
            <a:r>
              <a:rPr lang="ko-KR" altLang="ko-KR" sz="1100" dirty="0"/>
              <a:t> </a:t>
            </a:r>
            <a:r>
              <a:rPr lang="ko-KR" altLang="ko-KR" sz="1100" dirty="0" err="1"/>
              <a:t>name</a:t>
            </a:r>
            <a:r>
              <a:rPr lang="ko-KR" altLang="ko-KR" sz="1100" dirty="0"/>
              <a:t> </a:t>
            </a:r>
            <a:r>
              <a:rPr lang="ko-KR" altLang="ko-KR" sz="1100" dirty="0" err="1"/>
              <a:t>to</a:t>
            </a:r>
            <a:r>
              <a:rPr lang="ko-KR" altLang="ko-KR" sz="1100" dirty="0"/>
              <a:t> </a:t>
            </a:r>
            <a:r>
              <a:rPr lang="ko-KR" altLang="ko-KR" sz="1100" dirty="0" err="1"/>
              <a:t>appear</a:t>
            </a:r>
            <a:r>
              <a:rPr lang="ko-KR" altLang="ko-KR" sz="1100" dirty="0"/>
              <a:t> </a:t>
            </a:r>
            <a:r>
              <a:rPr lang="ko-KR" altLang="ko-KR" sz="1100" dirty="0" err="1"/>
              <a:t>before</a:t>
            </a:r>
            <a:r>
              <a:rPr lang="ko-KR" altLang="ko-KR" sz="1100" dirty="0"/>
              <a:t> </a:t>
            </a:r>
            <a:r>
              <a:rPr lang="ko-KR" altLang="ko-KR" sz="1100" dirty="0" err="1"/>
              <a:t>Atari</a:t>
            </a:r>
            <a:r>
              <a:rPr lang="ko-KR" altLang="ko-KR" sz="1100" dirty="0"/>
              <a:t> </a:t>
            </a:r>
            <a:r>
              <a:rPr lang="ko-KR" altLang="ko-KR" sz="1100" dirty="0" err="1"/>
              <a:t>in</a:t>
            </a:r>
            <a:r>
              <a:rPr lang="ko-KR" altLang="ko-KR" sz="1100" dirty="0"/>
              <a:t> </a:t>
            </a:r>
            <a:r>
              <a:rPr lang="ko-KR" altLang="ko-KR" sz="1100" dirty="0" err="1"/>
              <a:t>phone</a:t>
            </a:r>
            <a:r>
              <a:rPr lang="ko-KR" altLang="ko-KR" sz="1100" dirty="0"/>
              <a:t> </a:t>
            </a:r>
            <a:r>
              <a:rPr lang="ko-KR" altLang="ko-KR" sz="1100" dirty="0" err="1"/>
              <a:t>books</a:t>
            </a:r>
            <a:r>
              <a:rPr lang="ko-KR" altLang="ko-KR" sz="1100" dirty="0"/>
              <a:t>.</a:t>
            </a:r>
          </a:p>
          <a:p>
            <a:r>
              <a:rPr lang="en-US" altLang="ko-KR" sz="1100" dirty="0"/>
              <a:t> </a:t>
            </a:r>
          </a:p>
          <a:p>
            <a:r>
              <a:rPr lang="ko-KR" altLang="ko-KR" sz="1100" i="1" dirty="0"/>
              <a:t>출처: &lt;</a:t>
            </a:r>
            <a:r>
              <a:rPr lang="ko-KR" altLang="ko-KR" sz="1100" i="1" dirty="0">
                <a:hlinkClick r:id="rId2"/>
              </a:rPr>
              <a:t>https://www.crowdspring.com/blog/apple-logo/</a:t>
            </a:r>
            <a:r>
              <a:rPr lang="ko-KR" altLang="ko-KR" sz="1100" i="1" dirty="0"/>
              <a:t>&gt; </a:t>
            </a:r>
            <a:endParaRPr lang="ko-KR" altLang="ko-KR" sz="1100" dirty="0"/>
          </a:p>
          <a:p>
            <a:endParaRPr lang="ko-KR" altLang="en-US" dirty="0"/>
          </a:p>
        </p:txBody>
      </p:sp>
    </p:spTree>
    <p:extLst>
      <p:ext uri="{BB962C8B-B14F-4D97-AF65-F5344CB8AC3E}">
        <p14:creationId xmlns:p14="http://schemas.microsoft.com/office/powerpoint/2010/main" val="16439729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EFC787A-3593-4156-9DB7-0F00874DB78E}"/>
              </a:ext>
            </a:extLst>
          </p:cNvPr>
          <p:cNvSpPr>
            <a:spLocks noGrp="1"/>
          </p:cNvSpPr>
          <p:nvPr>
            <p:ph type="title"/>
          </p:nvPr>
        </p:nvSpPr>
        <p:spPr/>
        <p:txBody>
          <a:bodyPr/>
          <a:lstStyle/>
          <a:p>
            <a:r>
              <a:rPr lang="en-US" altLang="ko-KR" b="1" dirty="0">
                <a:solidFill>
                  <a:srgbClr val="202122"/>
                </a:solidFill>
                <a:latin typeface="Arial" panose="020B0604020202020204" pitchFamily="34" charset="0"/>
              </a:rPr>
              <a:t>Alan Mathison Turing</a:t>
            </a:r>
            <a:r>
              <a:rPr lang="en-US" altLang="ko-KR" dirty="0">
                <a:solidFill>
                  <a:srgbClr val="202122"/>
                </a:solidFill>
                <a:latin typeface="Arial" panose="020B0604020202020204" pitchFamily="34" charset="0"/>
              </a:rPr>
              <a:t> </a:t>
            </a:r>
            <a:endParaRPr lang="ko-KR" altLang="en-US" dirty="0"/>
          </a:p>
        </p:txBody>
      </p:sp>
      <p:sp>
        <p:nvSpPr>
          <p:cNvPr id="4" name="내용 개체 틀 3">
            <a:extLst>
              <a:ext uri="{FF2B5EF4-FFF2-40B4-BE49-F238E27FC236}">
                <a16:creationId xmlns:a16="http://schemas.microsoft.com/office/drawing/2014/main" id="{8FF44626-CCAC-419C-8377-FEC8B86B79F6}"/>
              </a:ext>
            </a:extLst>
          </p:cNvPr>
          <p:cNvSpPr>
            <a:spLocks noGrp="1"/>
          </p:cNvSpPr>
          <p:nvPr>
            <p:ph idx="1"/>
          </p:nvPr>
        </p:nvSpPr>
        <p:spPr>
          <a:xfrm>
            <a:off x="586530" y="2263950"/>
            <a:ext cx="10515600" cy="3576364"/>
          </a:xfrm>
          <a:prstGeom prst="rect">
            <a:avLst/>
          </a:prstGeom>
        </p:spPr>
        <p:txBody>
          <a:bodyPr>
            <a:spAutoFit/>
          </a:bodyPr>
          <a:lstStyle/>
          <a:p>
            <a:r>
              <a:rPr lang="en-US" altLang="ko-KR" dirty="0">
                <a:solidFill>
                  <a:srgbClr val="202122"/>
                </a:solidFill>
                <a:latin typeface="Arial" panose="020B0604020202020204" pitchFamily="34" charset="0"/>
              </a:rPr>
              <a:t>1912 –1954</a:t>
            </a:r>
          </a:p>
          <a:p>
            <a:r>
              <a:rPr lang="en-US" altLang="ko-KR" dirty="0">
                <a:solidFill>
                  <a:srgbClr val="202122"/>
                </a:solidFill>
                <a:latin typeface="Arial" panose="020B0604020202020204" pitchFamily="34" charset="0"/>
              </a:rPr>
              <a:t>British mathematician, </a:t>
            </a:r>
          </a:p>
          <a:p>
            <a:r>
              <a:rPr lang="en-US" altLang="ko-KR" dirty="0">
                <a:solidFill>
                  <a:srgbClr val="3366CC"/>
                </a:solidFill>
                <a:latin typeface="Arial" panose="020B0604020202020204" pitchFamily="34" charset="0"/>
                <a:hlinkClick r:id="rId2" tooltip="Computer scientist"/>
              </a:rPr>
              <a:t>computer scientist</a:t>
            </a:r>
            <a:r>
              <a:rPr lang="en-US" altLang="ko-KR" dirty="0">
                <a:solidFill>
                  <a:srgbClr val="202122"/>
                </a:solidFill>
                <a:latin typeface="Arial" panose="020B0604020202020204" pitchFamily="34" charset="0"/>
              </a:rPr>
              <a:t>, </a:t>
            </a:r>
          </a:p>
          <a:p>
            <a:r>
              <a:rPr lang="en-US" altLang="ko-KR" dirty="0">
                <a:solidFill>
                  <a:srgbClr val="3366CC"/>
                </a:solidFill>
                <a:latin typeface="Arial" panose="020B0604020202020204" pitchFamily="34" charset="0"/>
                <a:hlinkClick r:id="rId3" tooltip="Logic"/>
              </a:rPr>
              <a:t>logician</a:t>
            </a:r>
            <a:r>
              <a:rPr lang="en-US" altLang="ko-KR" dirty="0">
                <a:solidFill>
                  <a:srgbClr val="202122"/>
                </a:solidFill>
                <a:latin typeface="Arial" panose="020B0604020202020204" pitchFamily="34" charset="0"/>
              </a:rPr>
              <a:t>, </a:t>
            </a:r>
          </a:p>
          <a:p>
            <a:r>
              <a:rPr lang="en-US" altLang="ko-KR" dirty="0">
                <a:solidFill>
                  <a:srgbClr val="3366CC"/>
                </a:solidFill>
                <a:latin typeface="Arial" panose="020B0604020202020204" pitchFamily="34" charset="0"/>
                <a:hlinkClick r:id="rId4" tooltip="Cryptanalysis"/>
              </a:rPr>
              <a:t>cryptanalyst</a:t>
            </a:r>
            <a:r>
              <a:rPr lang="en-US" altLang="ko-KR" dirty="0">
                <a:solidFill>
                  <a:srgbClr val="202122"/>
                </a:solidFill>
                <a:latin typeface="Arial" panose="020B0604020202020204" pitchFamily="34" charset="0"/>
              </a:rPr>
              <a:t>, </a:t>
            </a:r>
          </a:p>
          <a:p>
            <a:r>
              <a:rPr lang="en-US" altLang="ko-KR" dirty="0">
                <a:solidFill>
                  <a:srgbClr val="202122"/>
                </a:solidFill>
                <a:latin typeface="Arial" panose="020B0604020202020204" pitchFamily="34" charset="0"/>
              </a:rPr>
              <a:t>philosopher,</a:t>
            </a:r>
          </a:p>
          <a:p>
            <a:r>
              <a:rPr lang="en-US" altLang="ko-KR" dirty="0">
                <a:solidFill>
                  <a:srgbClr val="3366CC"/>
                </a:solidFill>
                <a:latin typeface="Arial" panose="020B0604020202020204" pitchFamily="34" charset="0"/>
                <a:hlinkClick r:id="rId5" tooltip="Mathematical and theoretical biology"/>
              </a:rPr>
              <a:t>theoretical biologist</a:t>
            </a:r>
            <a:r>
              <a:rPr lang="en-US" altLang="ko-KR" dirty="0">
                <a:solidFill>
                  <a:srgbClr val="202122"/>
                </a:solidFill>
                <a:latin typeface="Arial" panose="020B0604020202020204" pitchFamily="34" charset="0"/>
              </a:rPr>
              <a:t>.</a:t>
            </a:r>
            <a:endParaRPr lang="ko-KR" altLang="en-US" dirty="0"/>
          </a:p>
        </p:txBody>
      </p:sp>
      <p:pic>
        <p:nvPicPr>
          <p:cNvPr id="1026" name="Picture 2">
            <a:extLst>
              <a:ext uri="{FF2B5EF4-FFF2-40B4-BE49-F238E27FC236}">
                <a16:creationId xmlns:a16="http://schemas.microsoft.com/office/drawing/2014/main" id="{7C58A93B-69FD-47C6-9889-432B5E395BA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48300" y="1906489"/>
            <a:ext cx="5905500" cy="3933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1987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Apple rainbow logo in the year 1984">
            <a:extLst>
              <a:ext uri="{FF2B5EF4-FFF2-40B4-BE49-F238E27FC236}">
                <a16:creationId xmlns:a16="http://schemas.microsoft.com/office/drawing/2014/main" id="{1AB80DFB-B4B6-4589-BC9D-780F2F6689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1737" y="1145511"/>
            <a:ext cx="4111336" cy="45669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05885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5CCD740-B5A0-4A5D-AD5C-8467604E0F18}"/>
              </a:ext>
            </a:extLst>
          </p:cNvPr>
          <p:cNvSpPr>
            <a:spLocks noGrp="1"/>
          </p:cNvSpPr>
          <p:nvPr>
            <p:ph type="title"/>
          </p:nvPr>
        </p:nvSpPr>
        <p:spPr/>
        <p:txBody>
          <a:bodyPr>
            <a:normAutofit/>
          </a:bodyPr>
          <a:lstStyle/>
          <a:p>
            <a:r>
              <a:rPr lang="ko-KR" altLang="ko-KR" sz="2800" b="1" dirty="0" err="1">
                <a:hlinkClick r:id="rId2"/>
              </a:rPr>
              <a:t>Computing</a:t>
            </a:r>
            <a:r>
              <a:rPr lang="ko-KR" altLang="ko-KR" sz="2800" b="1" dirty="0">
                <a:hlinkClick r:id="rId2"/>
              </a:rPr>
              <a:t> </a:t>
            </a:r>
            <a:r>
              <a:rPr lang="ko-KR" altLang="ko-KR" sz="2800" b="1" dirty="0" err="1">
                <a:hlinkClick r:id="rId2"/>
              </a:rPr>
              <a:t>machinery</a:t>
            </a:r>
            <a:r>
              <a:rPr lang="ko-KR" altLang="ko-KR" sz="2800" b="1" dirty="0">
                <a:hlinkClick r:id="rId2"/>
              </a:rPr>
              <a:t> and </a:t>
            </a:r>
            <a:r>
              <a:rPr lang="ko-KR" altLang="ko-KR" sz="2800" b="1" dirty="0" err="1">
                <a:hlinkClick r:id="rId2"/>
              </a:rPr>
              <a:t>intelligence</a:t>
            </a:r>
            <a:endParaRPr lang="ko-KR" altLang="en-US" sz="2800" dirty="0"/>
          </a:p>
        </p:txBody>
      </p:sp>
      <p:sp>
        <p:nvSpPr>
          <p:cNvPr id="3" name="내용 개체 틀 2">
            <a:extLst>
              <a:ext uri="{FF2B5EF4-FFF2-40B4-BE49-F238E27FC236}">
                <a16:creationId xmlns:a16="http://schemas.microsoft.com/office/drawing/2014/main" id="{003C8369-644D-44AA-B9C5-8828190362BB}"/>
              </a:ext>
            </a:extLst>
          </p:cNvPr>
          <p:cNvSpPr>
            <a:spLocks noGrp="1"/>
          </p:cNvSpPr>
          <p:nvPr>
            <p:ph idx="1"/>
          </p:nvPr>
        </p:nvSpPr>
        <p:spPr>
          <a:xfrm>
            <a:off x="813955" y="1378816"/>
            <a:ext cx="10515600" cy="4351338"/>
          </a:xfrm>
        </p:spPr>
        <p:txBody>
          <a:bodyPr/>
          <a:lstStyle/>
          <a:p>
            <a:r>
              <a:rPr lang="ko-KR" altLang="ko-KR" sz="1000" dirty="0" err="1">
                <a:hlinkClick r:id="rId3"/>
              </a:rPr>
              <a:t>Alan</a:t>
            </a:r>
            <a:r>
              <a:rPr lang="ko-KR" altLang="ko-KR" sz="1000" dirty="0">
                <a:hlinkClick r:id="rId3"/>
              </a:rPr>
              <a:t> </a:t>
            </a:r>
            <a:r>
              <a:rPr lang="ko-KR" altLang="ko-KR" sz="1000" dirty="0" err="1">
                <a:hlinkClick r:id="rId3"/>
              </a:rPr>
              <a:t>M</a:t>
            </a:r>
            <a:r>
              <a:rPr lang="ko-KR" altLang="ko-KR" sz="1000" dirty="0">
                <a:hlinkClick r:id="rId3"/>
              </a:rPr>
              <a:t>. </a:t>
            </a:r>
            <a:r>
              <a:rPr lang="ko-KR" altLang="ko-KR" sz="1000" dirty="0" err="1">
                <a:hlinkClick r:id="rId3"/>
              </a:rPr>
              <a:t>Turing</a:t>
            </a:r>
            <a:r>
              <a:rPr lang="ko-KR" altLang="ko-KR" sz="1000" i="1" dirty="0" err="1">
                <a:hlinkClick r:id="rId4"/>
              </a:rPr>
              <a:t>Mind</a:t>
            </a:r>
            <a:r>
              <a:rPr lang="x-none" altLang="ko-KR" sz="1000" dirty="0"/>
              <a:t> </a:t>
            </a:r>
            <a:r>
              <a:rPr lang="ko-KR" altLang="ko-KR" sz="1000" dirty="0"/>
              <a:t>59 (</a:t>
            </a:r>
            <a:r>
              <a:rPr lang="ko-KR" altLang="ko-KR" sz="1000" dirty="0" err="1"/>
              <a:t>October</a:t>
            </a:r>
            <a:r>
              <a:rPr lang="ko-KR" altLang="ko-KR" sz="1000" dirty="0"/>
              <a:t>):433-60 (</a:t>
            </a:r>
            <a:r>
              <a:rPr lang="x-none" altLang="ko-KR" sz="1000" dirty="0"/>
              <a:t>1950</a:t>
            </a:r>
            <a:r>
              <a:rPr lang="ko-KR" altLang="ko-KR" sz="1000" dirty="0"/>
              <a:t>)</a:t>
            </a:r>
            <a:r>
              <a:rPr lang="x-none" altLang="ko-KR" sz="1000" dirty="0"/>
              <a:t> </a:t>
            </a:r>
            <a:r>
              <a:rPr lang="ko-KR" altLang="ko-KR" sz="1000" b="1" dirty="0" err="1"/>
              <a:t>Abstract</a:t>
            </a:r>
            <a:endParaRPr lang="ko-KR" altLang="ko-KR" sz="1000" dirty="0"/>
          </a:p>
          <a:p>
            <a:pPr marL="0" indent="0">
              <a:buNone/>
            </a:pPr>
            <a:endParaRPr lang="en-US" altLang="ko-KR" sz="1000" dirty="0"/>
          </a:p>
          <a:p>
            <a:r>
              <a:rPr lang="ko-KR" altLang="ko-KR" b="1" dirty="0" err="1"/>
              <a:t>I</a:t>
            </a:r>
            <a:r>
              <a:rPr lang="ko-KR" altLang="ko-KR" b="1" dirty="0"/>
              <a:t> </a:t>
            </a:r>
            <a:r>
              <a:rPr lang="ko-KR" altLang="ko-KR" b="1" dirty="0" err="1"/>
              <a:t>propose</a:t>
            </a:r>
            <a:r>
              <a:rPr lang="ko-KR" altLang="ko-KR" b="1" dirty="0"/>
              <a:t> </a:t>
            </a:r>
            <a:r>
              <a:rPr lang="ko-KR" altLang="ko-KR" b="1" dirty="0" err="1"/>
              <a:t>to</a:t>
            </a:r>
            <a:r>
              <a:rPr lang="ko-KR" altLang="ko-KR" b="1" dirty="0"/>
              <a:t> </a:t>
            </a:r>
            <a:r>
              <a:rPr lang="ko-KR" altLang="ko-KR" b="1" dirty="0" err="1"/>
              <a:t>consider</a:t>
            </a:r>
            <a:r>
              <a:rPr lang="ko-KR" altLang="ko-KR" b="1" dirty="0"/>
              <a:t> </a:t>
            </a:r>
            <a:r>
              <a:rPr lang="ko-KR" altLang="ko-KR" b="1" dirty="0" err="1"/>
              <a:t>the</a:t>
            </a:r>
            <a:r>
              <a:rPr lang="ko-KR" altLang="ko-KR" b="1" dirty="0"/>
              <a:t> </a:t>
            </a:r>
            <a:r>
              <a:rPr lang="ko-KR" altLang="ko-KR" b="1" dirty="0" err="1"/>
              <a:t>question</a:t>
            </a:r>
            <a:r>
              <a:rPr lang="ko-KR" altLang="ko-KR" b="1" dirty="0"/>
              <a:t>,"</a:t>
            </a:r>
            <a:r>
              <a:rPr lang="ko-KR" altLang="ko-KR" b="1" dirty="0" err="1"/>
              <a:t>Can</a:t>
            </a:r>
            <a:r>
              <a:rPr lang="ko-KR" altLang="ko-KR" b="1" dirty="0"/>
              <a:t> </a:t>
            </a:r>
            <a:r>
              <a:rPr lang="ko-KR" altLang="ko-KR" b="1" dirty="0" err="1"/>
              <a:t>machines</a:t>
            </a:r>
            <a:r>
              <a:rPr lang="en-US" altLang="ko-KR" b="1" dirty="0"/>
              <a:t> </a:t>
            </a:r>
            <a:r>
              <a:rPr lang="ko-KR" altLang="ko-KR" b="1" dirty="0" err="1"/>
              <a:t>think</a:t>
            </a:r>
            <a:r>
              <a:rPr lang="ko-KR" altLang="ko-KR" b="1" dirty="0"/>
              <a:t>?"</a:t>
            </a:r>
            <a:endParaRPr lang="ko-KR" altLang="en-US" dirty="0"/>
          </a:p>
        </p:txBody>
      </p:sp>
      <p:pic>
        <p:nvPicPr>
          <p:cNvPr id="4098" name="Picture 2" descr="( October, 1950 &#10;MIND &#10;A QUARTERLY REVIEW &#10;PSYCHOLOGY AND PHILOSOPHY &#10;I—COMPUTING MACHINERY AND &#10;INTELLIGENCE &#10;I to think &#10;Chi. with of &#10;think • &#10;but &#10;e If the ming o ' ' &#10;• think are to by they &#10;it to &#10;to the i ' is ">
            <a:extLst>
              <a:ext uri="{FF2B5EF4-FFF2-40B4-BE49-F238E27FC236}">
                <a16:creationId xmlns:a16="http://schemas.microsoft.com/office/drawing/2014/main" id="{69312A32-5464-4D84-BAA7-018D5953A4C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2445" y="2928072"/>
            <a:ext cx="3106882" cy="3502104"/>
          </a:xfrm>
          <a:prstGeom prst="rect">
            <a:avLst/>
          </a:prstGeom>
          <a:noFill/>
          <a:extLst>
            <a:ext uri="{909E8E84-426E-40DD-AFC4-6F175D3DCCD1}">
              <a14:hiddenFill xmlns:a14="http://schemas.microsoft.com/office/drawing/2010/main">
                <a:solidFill>
                  <a:srgbClr val="FFFFFF"/>
                </a:solidFill>
              </a14:hiddenFill>
            </a:ext>
          </a:extLst>
        </p:spPr>
      </p:pic>
      <p:sp>
        <p:nvSpPr>
          <p:cNvPr id="4" name="직사각형 3">
            <a:extLst>
              <a:ext uri="{FF2B5EF4-FFF2-40B4-BE49-F238E27FC236}">
                <a16:creationId xmlns:a16="http://schemas.microsoft.com/office/drawing/2014/main" id="{D9979FA3-9601-4E91-A962-A06AC805F643}"/>
              </a:ext>
            </a:extLst>
          </p:cNvPr>
          <p:cNvSpPr/>
          <p:nvPr/>
        </p:nvSpPr>
        <p:spPr>
          <a:xfrm>
            <a:off x="4360717" y="5068434"/>
            <a:ext cx="7034646" cy="1323439"/>
          </a:xfrm>
          <a:prstGeom prst="rect">
            <a:avLst/>
          </a:prstGeom>
        </p:spPr>
        <p:txBody>
          <a:bodyPr wrap="square">
            <a:spAutoFit/>
          </a:bodyPr>
          <a:lstStyle/>
          <a:p>
            <a:pPr marL="342900" fontAlgn="ctr">
              <a:buFont typeface="+mj-lt"/>
              <a:buAutoNum type="arabicPeriod"/>
            </a:pPr>
            <a:r>
              <a:rPr lang="ko-KR" altLang="ko-KR" sz="1000" b="1" dirty="0" err="1">
                <a:ea typeface="Söhne"/>
              </a:rPr>
              <a:t>Title</a:t>
            </a:r>
            <a:r>
              <a:rPr lang="ko-KR" altLang="ko-KR" sz="1000" b="1" dirty="0">
                <a:ea typeface="Söhne"/>
              </a:rPr>
              <a:t>: </a:t>
            </a:r>
            <a:r>
              <a:rPr lang="ko-KR" altLang="ko-KR" sz="1000" b="1" dirty="0" err="1">
                <a:ea typeface="Söhne"/>
              </a:rPr>
              <a:t>Mind</a:t>
            </a:r>
            <a:endParaRPr lang="ko-KR" altLang="ko-KR" sz="1000" b="1" dirty="0">
              <a:ea typeface="Malgun Gothic" panose="020B0503020000020004" pitchFamily="50" charset="-127"/>
            </a:endParaRPr>
          </a:p>
          <a:p>
            <a:pPr marL="342900" fontAlgn="ctr">
              <a:buFont typeface="+mj-lt"/>
              <a:buAutoNum type="arabicPeriod"/>
            </a:pPr>
            <a:r>
              <a:rPr lang="ko-KR" altLang="ko-KR" sz="1000" b="1" dirty="0" err="1">
                <a:ea typeface="Söhne"/>
              </a:rPr>
              <a:t>Publication</a:t>
            </a:r>
            <a:r>
              <a:rPr lang="ko-KR" altLang="ko-KR" sz="1000" b="1" dirty="0">
                <a:ea typeface="Söhne"/>
              </a:rPr>
              <a:t> </a:t>
            </a:r>
            <a:r>
              <a:rPr lang="ko-KR" altLang="ko-KR" sz="1000" b="1" dirty="0" err="1">
                <a:ea typeface="Söhne"/>
              </a:rPr>
              <a:t>Year</a:t>
            </a:r>
            <a:r>
              <a:rPr lang="ko-KR" altLang="ko-KR" sz="1000" b="1" dirty="0">
                <a:ea typeface="Söhne"/>
              </a:rPr>
              <a:t>: </a:t>
            </a:r>
            <a:r>
              <a:rPr lang="ko-KR" altLang="ko-KR" sz="1000" b="1" dirty="0" err="1">
                <a:ea typeface="Söhne"/>
              </a:rPr>
              <a:t>Established</a:t>
            </a:r>
            <a:r>
              <a:rPr lang="ko-KR" altLang="ko-KR" sz="1000" b="1" dirty="0">
                <a:ea typeface="Söhne"/>
              </a:rPr>
              <a:t> </a:t>
            </a:r>
            <a:r>
              <a:rPr lang="ko-KR" altLang="ko-KR" sz="1000" b="1" dirty="0" err="1">
                <a:ea typeface="Söhne"/>
              </a:rPr>
              <a:t>in</a:t>
            </a:r>
            <a:r>
              <a:rPr lang="ko-KR" altLang="ko-KR" sz="1000" b="1" dirty="0">
                <a:ea typeface="Söhne"/>
              </a:rPr>
              <a:t> 1876 (</a:t>
            </a:r>
            <a:r>
              <a:rPr lang="ko-KR" altLang="ko-KR" sz="1000" b="1" dirty="0" err="1">
                <a:ea typeface="Söhne"/>
              </a:rPr>
              <a:t>continuing</a:t>
            </a:r>
            <a:r>
              <a:rPr lang="ko-KR" altLang="ko-KR" sz="1000" b="1" dirty="0">
                <a:ea typeface="Söhne"/>
              </a:rPr>
              <a:t> </a:t>
            </a:r>
            <a:r>
              <a:rPr lang="ko-KR" altLang="ko-KR" sz="1000" b="1" dirty="0" err="1">
                <a:ea typeface="Söhne"/>
              </a:rPr>
              <a:t>to</a:t>
            </a:r>
            <a:r>
              <a:rPr lang="ko-KR" altLang="ko-KR" sz="1000" b="1" dirty="0">
                <a:ea typeface="Söhne"/>
              </a:rPr>
              <a:t> </a:t>
            </a:r>
            <a:r>
              <a:rPr lang="ko-KR" altLang="ko-KR" sz="1000" b="1" dirty="0" err="1">
                <a:ea typeface="Söhne"/>
              </a:rPr>
              <a:t>the</a:t>
            </a:r>
            <a:r>
              <a:rPr lang="ko-KR" altLang="ko-KR" sz="1000" b="1" dirty="0">
                <a:ea typeface="Söhne"/>
              </a:rPr>
              <a:t> </a:t>
            </a:r>
            <a:r>
              <a:rPr lang="ko-KR" altLang="ko-KR" sz="1000" b="1" dirty="0" err="1">
                <a:ea typeface="Söhne"/>
              </a:rPr>
              <a:t>present</a:t>
            </a:r>
            <a:r>
              <a:rPr lang="ko-KR" altLang="ko-KR" sz="1000" b="1" dirty="0">
                <a:ea typeface="Söhne"/>
              </a:rPr>
              <a:t>)</a:t>
            </a:r>
            <a:endParaRPr lang="ko-KR" altLang="ko-KR" sz="1000" b="1" dirty="0">
              <a:ea typeface="Malgun Gothic" panose="020B0503020000020004" pitchFamily="50" charset="-127"/>
            </a:endParaRPr>
          </a:p>
          <a:p>
            <a:pPr marL="342900" fontAlgn="ctr">
              <a:buFont typeface="+mj-lt"/>
              <a:buAutoNum type="arabicPeriod" startAt="3"/>
            </a:pPr>
            <a:r>
              <a:rPr lang="ko-KR" altLang="ko-KR" sz="1000" dirty="0">
                <a:ea typeface="Söhne"/>
              </a:rPr>
              <a:t>Publisher: </a:t>
            </a:r>
            <a:r>
              <a:rPr lang="ko-KR" altLang="ko-KR" sz="1000" dirty="0" err="1">
                <a:ea typeface="Söhne"/>
              </a:rPr>
              <a:t>Oxford</a:t>
            </a:r>
            <a:r>
              <a:rPr lang="ko-KR" altLang="ko-KR" sz="1000" dirty="0">
                <a:ea typeface="Söhne"/>
              </a:rPr>
              <a:t> </a:t>
            </a:r>
            <a:r>
              <a:rPr lang="ko-KR" altLang="ko-KR" sz="1000" dirty="0" err="1">
                <a:ea typeface="Söhne"/>
              </a:rPr>
              <a:t>University</a:t>
            </a:r>
            <a:r>
              <a:rPr lang="ko-KR" altLang="ko-KR" sz="1000" dirty="0">
                <a:ea typeface="Söhne"/>
              </a:rPr>
              <a:t> </a:t>
            </a:r>
            <a:r>
              <a:rPr lang="ko-KR" altLang="ko-KR" sz="1000" dirty="0" err="1">
                <a:ea typeface="Söhne"/>
              </a:rPr>
              <a:t>Press</a:t>
            </a:r>
            <a:endParaRPr lang="ko-KR" altLang="ko-KR" sz="1000" dirty="0">
              <a:ea typeface="Malgun Gothic" panose="020B0503020000020004" pitchFamily="50" charset="-127"/>
            </a:endParaRPr>
          </a:p>
          <a:p>
            <a:pPr marL="342900" fontAlgn="ctr">
              <a:buFont typeface="+mj-lt"/>
              <a:buAutoNum type="arabicPeriod"/>
            </a:pPr>
            <a:r>
              <a:rPr lang="ko-KR" altLang="ko-KR" sz="1000" dirty="0" err="1">
                <a:ea typeface="Söhne"/>
              </a:rPr>
              <a:t>Focus</a:t>
            </a:r>
            <a:r>
              <a:rPr lang="ko-KR" altLang="ko-KR" sz="1000" dirty="0">
                <a:ea typeface="Söhne"/>
              </a:rPr>
              <a:t>: </a:t>
            </a:r>
            <a:r>
              <a:rPr lang="ko-KR" altLang="ko-KR" sz="1000" dirty="0" err="1">
                <a:ea typeface="Söhne"/>
              </a:rPr>
              <a:t>Philosophy</a:t>
            </a:r>
            <a:r>
              <a:rPr lang="ko-KR" altLang="ko-KR" sz="1000" dirty="0">
                <a:ea typeface="Söhne"/>
              </a:rPr>
              <a:t> of </a:t>
            </a:r>
            <a:r>
              <a:rPr lang="ko-KR" altLang="ko-KR" sz="1000" dirty="0" err="1">
                <a:ea typeface="Söhne"/>
              </a:rPr>
              <a:t>mind</a:t>
            </a:r>
            <a:r>
              <a:rPr lang="ko-KR" altLang="ko-KR" sz="1000" dirty="0">
                <a:ea typeface="Söhne"/>
              </a:rPr>
              <a:t>, </a:t>
            </a:r>
            <a:r>
              <a:rPr lang="ko-KR" altLang="ko-KR" sz="1000" dirty="0" err="1">
                <a:ea typeface="Söhne"/>
              </a:rPr>
              <a:t>cognitive</a:t>
            </a:r>
            <a:r>
              <a:rPr lang="ko-KR" altLang="ko-KR" sz="1000" dirty="0">
                <a:ea typeface="Söhne"/>
              </a:rPr>
              <a:t> </a:t>
            </a:r>
            <a:r>
              <a:rPr lang="ko-KR" altLang="ko-KR" sz="1000" dirty="0" err="1">
                <a:ea typeface="Söhne"/>
              </a:rPr>
              <a:t>science</a:t>
            </a:r>
            <a:r>
              <a:rPr lang="ko-KR" altLang="ko-KR" sz="1000" dirty="0">
                <a:ea typeface="Söhne"/>
              </a:rPr>
              <a:t>, and </a:t>
            </a:r>
            <a:r>
              <a:rPr lang="ko-KR" altLang="ko-KR" sz="1000" dirty="0" err="1">
                <a:ea typeface="Söhne"/>
              </a:rPr>
              <a:t>related</a:t>
            </a:r>
            <a:r>
              <a:rPr lang="ko-KR" altLang="ko-KR" sz="1000" dirty="0">
                <a:ea typeface="Söhne"/>
              </a:rPr>
              <a:t> </a:t>
            </a:r>
            <a:r>
              <a:rPr lang="ko-KR" altLang="ko-KR" sz="1000" dirty="0" err="1">
                <a:ea typeface="Söhne"/>
              </a:rPr>
              <a:t>disciplines</a:t>
            </a:r>
            <a:endParaRPr lang="ko-KR" altLang="ko-KR" sz="1000" dirty="0">
              <a:ea typeface="Malgun Gothic" panose="020B0503020000020004" pitchFamily="50" charset="-127"/>
            </a:endParaRPr>
          </a:p>
          <a:p>
            <a:pPr marL="342900" fontAlgn="ctr">
              <a:buFont typeface="+mj-lt"/>
              <a:buAutoNum type="arabicPeriod"/>
            </a:pPr>
            <a:r>
              <a:rPr lang="ko-KR" altLang="ko-KR" sz="1000" dirty="0" err="1">
                <a:ea typeface="Söhne"/>
              </a:rPr>
              <a:t>Scope</a:t>
            </a:r>
            <a:r>
              <a:rPr lang="ko-KR" altLang="ko-KR" sz="1000" dirty="0">
                <a:ea typeface="Söhne"/>
              </a:rPr>
              <a:t>: </a:t>
            </a:r>
            <a:r>
              <a:rPr lang="ko-KR" altLang="ko-KR" sz="1000" dirty="0" err="1">
                <a:ea typeface="Söhne"/>
              </a:rPr>
              <a:t>Mind</a:t>
            </a:r>
            <a:r>
              <a:rPr lang="ko-KR" altLang="ko-KR" sz="1000" dirty="0">
                <a:ea typeface="Söhne"/>
              </a:rPr>
              <a:t> </a:t>
            </a:r>
            <a:r>
              <a:rPr lang="ko-KR" altLang="ko-KR" sz="1000" dirty="0" err="1">
                <a:ea typeface="Söhne"/>
              </a:rPr>
              <a:t>publishes</a:t>
            </a:r>
            <a:r>
              <a:rPr lang="ko-KR" altLang="ko-KR" sz="1000" dirty="0">
                <a:ea typeface="Söhne"/>
              </a:rPr>
              <a:t> </a:t>
            </a:r>
            <a:r>
              <a:rPr lang="ko-KR" altLang="ko-KR" sz="1000" dirty="0" err="1">
                <a:ea typeface="Söhne"/>
              </a:rPr>
              <a:t>articles</a:t>
            </a:r>
            <a:r>
              <a:rPr lang="ko-KR" altLang="ko-KR" sz="1000" dirty="0">
                <a:ea typeface="Söhne"/>
              </a:rPr>
              <a:t> and </a:t>
            </a:r>
            <a:r>
              <a:rPr lang="ko-KR" altLang="ko-KR" sz="1000" dirty="0" err="1">
                <a:ea typeface="Söhne"/>
              </a:rPr>
              <a:t>discussions</a:t>
            </a:r>
            <a:r>
              <a:rPr lang="ko-KR" altLang="ko-KR" sz="1000" dirty="0">
                <a:ea typeface="Söhne"/>
              </a:rPr>
              <a:t> </a:t>
            </a:r>
            <a:r>
              <a:rPr lang="ko-KR" altLang="ko-KR" sz="1000" dirty="0" err="1">
                <a:ea typeface="Söhne"/>
              </a:rPr>
              <a:t>on</a:t>
            </a:r>
            <a:r>
              <a:rPr lang="ko-KR" altLang="ko-KR" sz="1000" dirty="0">
                <a:ea typeface="Söhne"/>
              </a:rPr>
              <a:t> </a:t>
            </a:r>
            <a:r>
              <a:rPr lang="ko-KR" altLang="ko-KR" sz="1000" dirty="0" err="1">
                <a:ea typeface="Söhne"/>
              </a:rPr>
              <a:t>various</a:t>
            </a:r>
            <a:r>
              <a:rPr lang="ko-KR" altLang="ko-KR" sz="1000" dirty="0">
                <a:ea typeface="Söhne"/>
              </a:rPr>
              <a:t> </a:t>
            </a:r>
            <a:r>
              <a:rPr lang="ko-KR" altLang="ko-KR" sz="1000" dirty="0" err="1">
                <a:ea typeface="Söhne"/>
              </a:rPr>
              <a:t>topics</a:t>
            </a:r>
            <a:r>
              <a:rPr lang="ko-KR" altLang="ko-KR" sz="1000" dirty="0">
                <a:ea typeface="Söhne"/>
              </a:rPr>
              <a:t> </a:t>
            </a:r>
            <a:r>
              <a:rPr lang="ko-KR" altLang="ko-KR" sz="1000" dirty="0" err="1">
                <a:ea typeface="Söhne"/>
              </a:rPr>
              <a:t>within</a:t>
            </a:r>
            <a:r>
              <a:rPr lang="ko-KR" altLang="ko-KR" sz="1000" dirty="0">
                <a:ea typeface="Söhne"/>
              </a:rPr>
              <a:t> </a:t>
            </a:r>
            <a:r>
              <a:rPr lang="ko-KR" altLang="ko-KR" sz="1000" dirty="0" err="1">
                <a:ea typeface="Söhne"/>
              </a:rPr>
              <a:t>philosophy</a:t>
            </a:r>
            <a:r>
              <a:rPr lang="ko-KR" altLang="ko-KR" sz="1000" dirty="0">
                <a:ea typeface="Söhne"/>
              </a:rPr>
              <a:t> of </a:t>
            </a:r>
            <a:r>
              <a:rPr lang="ko-KR" altLang="ko-KR" sz="1000" dirty="0" err="1">
                <a:ea typeface="Söhne"/>
              </a:rPr>
              <a:t>mind</a:t>
            </a:r>
            <a:r>
              <a:rPr lang="ko-KR" altLang="ko-KR" sz="1000" dirty="0">
                <a:ea typeface="Söhne"/>
              </a:rPr>
              <a:t>, </a:t>
            </a:r>
            <a:r>
              <a:rPr lang="ko-KR" altLang="ko-KR" sz="1000" dirty="0" err="1">
                <a:ea typeface="Söhne"/>
              </a:rPr>
              <a:t>including</a:t>
            </a:r>
            <a:r>
              <a:rPr lang="ko-KR" altLang="ko-KR" sz="1000" dirty="0">
                <a:ea typeface="Söhne"/>
              </a:rPr>
              <a:t> </a:t>
            </a:r>
            <a:r>
              <a:rPr lang="ko-KR" altLang="ko-KR" sz="1000" dirty="0" err="1">
                <a:ea typeface="Söhne"/>
              </a:rPr>
              <a:t>consciousness</a:t>
            </a:r>
            <a:r>
              <a:rPr lang="ko-KR" altLang="ko-KR" sz="1000" dirty="0">
                <a:ea typeface="Söhne"/>
              </a:rPr>
              <a:t>, </a:t>
            </a:r>
            <a:r>
              <a:rPr lang="ko-KR" altLang="ko-KR" sz="1000" dirty="0" err="1">
                <a:ea typeface="Söhne"/>
              </a:rPr>
              <a:t>perception</a:t>
            </a:r>
            <a:r>
              <a:rPr lang="ko-KR" altLang="ko-KR" sz="1000" dirty="0">
                <a:ea typeface="Söhne"/>
              </a:rPr>
              <a:t>, </a:t>
            </a:r>
            <a:r>
              <a:rPr lang="ko-KR" altLang="ko-KR" sz="1000" dirty="0" err="1">
                <a:ea typeface="Söhne"/>
              </a:rPr>
              <a:t>cognition</a:t>
            </a:r>
            <a:r>
              <a:rPr lang="ko-KR" altLang="ko-KR" sz="1000" dirty="0">
                <a:ea typeface="Söhne"/>
              </a:rPr>
              <a:t>, </a:t>
            </a:r>
            <a:r>
              <a:rPr lang="ko-KR" altLang="ko-KR" sz="1000" dirty="0" err="1">
                <a:ea typeface="Söhne"/>
              </a:rPr>
              <a:t>philosophy</a:t>
            </a:r>
            <a:r>
              <a:rPr lang="ko-KR" altLang="ko-KR" sz="1000" dirty="0">
                <a:ea typeface="Söhne"/>
              </a:rPr>
              <a:t> of </a:t>
            </a:r>
            <a:r>
              <a:rPr lang="ko-KR" altLang="ko-KR" sz="1000" dirty="0" err="1">
                <a:ea typeface="Söhne"/>
              </a:rPr>
              <a:t>language</a:t>
            </a:r>
            <a:r>
              <a:rPr lang="ko-KR" altLang="ko-KR" sz="1000" dirty="0">
                <a:ea typeface="Söhne"/>
              </a:rPr>
              <a:t>, </a:t>
            </a:r>
            <a:r>
              <a:rPr lang="ko-KR" altLang="ko-KR" sz="1000" dirty="0" err="1">
                <a:ea typeface="Söhne"/>
              </a:rPr>
              <a:t>philosophy</a:t>
            </a:r>
            <a:r>
              <a:rPr lang="ko-KR" altLang="ko-KR" sz="1000" dirty="0">
                <a:ea typeface="Söhne"/>
              </a:rPr>
              <a:t> of </a:t>
            </a:r>
            <a:r>
              <a:rPr lang="ko-KR" altLang="ko-KR" sz="1000" dirty="0" err="1">
                <a:ea typeface="Söhne"/>
              </a:rPr>
              <a:t>psychology</a:t>
            </a:r>
            <a:r>
              <a:rPr lang="ko-KR" altLang="ko-KR" sz="1000" dirty="0">
                <a:ea typeface="Söhne"/>
              </a:rPr>
              <a:t>, and </a:t>
            </a:r>
            <a:r>
              <a:rPr lang="ko-KR" altLang="ko-KR" sz="1000" dirty="0" err="1">
                <a:ea typeface="Söhne"/>
              </a:rPr>
              <a:t>philosophy</a:t>
            </a:r>
            <a:r>
              <a:rPr lang="ko-KR" altLang="ko-KR" sz="1000" dirty="0">
                <a:ea typeface="Söhne"/>
              </a:rPr>
              <a:t> of </a:t>
            </a:r>
            <a:r>
              <a:rPr lang="ko-KR" altLang="ko-KR" sz="1000" dirty="0" err="1">
                <a:ea typeface="Söhne"/>
              </a:rPr>
              <a:t>artificial</a:t>
            </a:r>
            <a:r>
              <a:rPr lang="ko-KR" altLang="ko-KR" sz="1000" dirty="0">
                <a:ea typeface="Söhne"/>
              </a:rPr>
              <a:t> </a:t>
            </a:r>
            <a:r>
              <a:rPr lang="ko-KR" altLang="ko-KR" sz="1000" dirty="0" err="1">
                <a:ea typeface="Söhne"/>
              </a:rPr>
              <a:t>intelligence</a:t>
            </a:r>
            <a:r>
              <a:rPr lang="ko-KR" altLang="ko-KR" sz="1000" dirty="0">
                <a:ea typeface="Söhne"/>
              </a:rPr>
              <a:t>.</a:t>
            </a:r>
            <a:endParaRPr lang="ko-KR" altLang="ko-KR" sz="1000" dirty="0">
              <a:ea typeface="Malgun Gothic" panose="020B0503020000020004" pitchFamily="50" charset="-127"/>
            </a:endParaRPr>
          </a:p>
          <a:p>
            <a:r>
              <a:rPr lang="ko-KR" altLang="ko-KR" sz="1000" i="1" dirty="0">
                <a:ea typeface="Malgun Gothic" panose="020B0503020000020004" pitchFamily="50" charset="-127"/>
              </a:rPr>
              <a:t>출처</a:t>
            </a:r>
            <a:r>
              <a:rPr lang="ko-KR" altLang="ko-KR" sz="1000" i="1" dirty="0">
                <a:ea typeface="Calibri" panose="020F0502020204030204" pitchFamily="34" charset="0"/>
              </a:rPr>
              <a:t>: &lt;</a:t>
            </a:r>
            <a:r>
              <a:rPr lang="ko-KR" altLang="ko-KR" sz="1000" i="1" dirty="0">
                <a:ea typeface="Calibri" panose="020F0502020204030204" pitchFamily="34" charset="0"/>
                <a:hlinkClick r:id="rId6">
                  <a:extLst>
                    <a:ext uri="{A12FA001-AC4F-418D-AE19-62706E023703}">
                      <ahyp:hlinkClr xmlns:ahyp="http://schemas.microsoft.com/office/drawing/2018/hyperlinkcolor" val="tx"/>
                    </a:ext>
                  </a:extLst>
                </a:hlinkClick>
              </a:rPr>
              <a:t>https://philpapers.org/rec/TURCMA</a:t>
            </a:r>
            <a:r>
              <a:rPr lang="ko-KR" altLang="ko-KR" sz="1000" i="1" dirty="0">
                <a:ea typeface="Calibri" panose="020F0502020204030204" pitchFamily="34" charset="0"/>
              </a:rPr>
              <a:t>&gt; </a:t>
            </a:r>
            <a:endParaRPr lang="ko-KR" altLang="ko-KR" sz="1000" dirty="0">
              <a:effectLst/>
              <a:ea typeface="Calibri" panose="020F0502020204030204" pitchFamily="34" charset="0"/>
            </a:endParaRPr>
          </a:p>
        </p:txBody>
      </p:sp>
    </p:spTree>
    <p:extLst>
      <p:ext uri="{BB962C8B-B14F-4D97-AF65-F5344CB8AC3E}">
        <p14:creationId xmlns:p14="http://schemas.microsoft.com/office/powerpoint/2010/main" val="41826996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image3_11zon.webp">
            <a:extLst>
              <a:ext uri="{FF2B5EF4-FFF2-40B4-BE49-F238E27FC236}">
                <a16:creationId xmlns:a16="http://schemas.microsoft.com/office/drawing/2014/main" id="{C5A2AA32-3ED5-42BC-876D-CEAAA052E04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38250" y="251460"/>
            <a:ext cx="9715500" cy="66065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19260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8DE1D82-316E-405A-BBBA-30CCA1E1677C}"/>
              </a:ext>
            </a:extLst>
          </p:cNvPr>
          <p:cNvSpPr>
            <a:spLocks noGrp="1"/>
          </p:cNvSpPr>
          <p:nvPr>
            <p:ph type="title"/>
          </p:nvPr>
        </p:nvSpPr>
        <p:spPr/>
        <p:txBody>
          <a:bodyPr/>
          <a:lstStyle/>
          <a:p>
            <a:r>
              <a:rPr lang="en-US" altLang="ko-KR" dirty="0"/>
              <a:t>AI history by chat GPT</a:t>
            </a:r>
            <a:endParaRPr lang="ko-KR" altLang="en-US" dirty="0"/>
          </a:p>
        </p:txBody>
      </p:sp>
      <p:sp>
        <p:nvSpPr>
          <p:cNvPr id="3" name="내용 개체 틀 2">
            <a:extLst>
              <a:ext uri="{FF2B5EF4-FFF2-40B4-BE49-F238E27FC236}">
                <a16:creationId xmlns:a16="http://schemas.microsoft.com/office/drawing/2014/main" id="{9BD1C2FC-5042-411C-8C5B-F417AC5208E1}"/>
              </a:ext>
            </a:extLst>
          </p:cNvPr>
          <p:cNvSpPr>
            <a:spLocks noGrp="1"/>
          </p:cNvSpPr>
          <p:nvPr>
            <p:ph idx="1"/>
          </p:nvPr>
        </p:nvSpPr>
        <p:spPr/>
        <p:txBody>
          <a:bodyPr>
            <a:normAutofit fontScale="25000" lnSpcReduction="20000"/>
          </a:bodyPr>
          <a:lstStyle/>
          <a:p>
            <a:endParaRPr lang="ko-KR" altLang="ko-KR" dirty="0"/>
          </a:p>
          <a:p>
            <a:pPr lvl="1" fontAlgn="ctr"/>
            <a:r>
              <a:rPr lang="ko-KR" altLang="ko-KR" sz="8600" dirty="0" err="1"/>
              <a:t>Dartmouth</a:t>
            </a:r>
            <a:r>
              <a:rPr lang="ko-KR" altLang="ko-KR" sz="8600" dirty="0"/>
              <a:t> </a:t>
            </a:r>
            <a:r>
              <a:rPr lang="ko-KR" altLang="ko-KR" sz="8600" dirty="0" err="1"/>
              <a:t>Conference</a:t>
            </a:r>
            <a:r>
              <a:rPr lang="ko-KR" altLang="ko-KR" sz="8600" dirty="0"/>
              <a:t> (1956</a:t>
            </a:r>
            <a:r>
              <a:rPr lang="en-US" altLang="ko-KR" sz="8600" dirty="0"/>
              <a:t>)</a:t>
            </a:r>
            <a:r>
              <a:rPr lang="ko-KR" altLang="ko-KR" dirty="0"/>
              <a:t>: The </a:t>
            </a:r>
            <a:r>
              <a:rPr lang="ko-KR" altLang="ko-KR" sz="7200" dirty="0" err="1"/>
              <a:t>term</a:t>
            </a:r>
            <a:r>
              <a:rPr lang="ko-KR" altLang="ko-KR" sz="7200" dirty="0"/>
              <a:t> "</a:t>
            </a:r>
            <a:r>
              <a:rPr lang="ko-KR" altLang="ko-KR" sz="7200" dirty="0" err="1"/>
              <a:t>artificial</a:t>
            </a:r>
            <a:r>
              <a:rPr lang="ko-KR" altLang="ko-KR" sz="7200" dirty="0"/>
              <a:t> </a:t>
            </a:r>
            <a:r>
              <a:rPr lang="ko-KR" altLang="ko-KR" sz="7200" dirty="0" err="1"/>
              <a:t>intelligence</a:t>
            </a:r>
            <a:r>
              <a:rPr lang="ko-KR" altLang="ko-KR" sz="7200" dirty="0"/>
              <a:t>" </a:t>
            </a:r>
            <a:r>
              <a:rPr lang="ko-KR" altLang="ko-KR" sz="7200" dirty="0" err="1"/>
              <a:t>was</a:t>
            </a:r>
            <a:r>
              <a:rPr lang="ko-KR" altLang="ko-KR" sz="7200" dirty="0"/>
              <a:t> </a:t>
            </a:r>
            <a:r>
              <a:rPr lang="ko-KR" altLang="ko-KR" sz="7200" dirty="0" err="1"/>
              <a:t>coined</a:t>
            </a:r>
            <a:r>
              <a:rPr lang="ko-KR" altLang="ko-KR" dirty="0"/>
              <a:t>, and </a:t>
            </a:r>
            <a:r>
              <a:rPr lang="ko-KR" altLang="ko-KR" dirty="0" err="1"/>
              <a:t>the</a:t>
            </a:r>
            <a:r>
              <a:rPr lang="ko-KR" altLang="ko-KR" dirty="0"/>
              <a:t> </a:t>
            </a:r>
            <a:r>
              <a:rPr lang="ko-KR" altLang="ko-KR" dirty="0" err="1"/>
              <a:t>field</a:t>
            </a:r>
            <a:r>
              <a:rPr lang="ko-KR" altLang="ko-KR" dirty="0"/>
              <a:t> of AI </a:t>
            </a:r>
            <a:r>
              <a:rPr lang="ko-KR" altLang="ko-KR" dirty="0" err="1"/>
              <a:t>was</a:t>
            </a:r>
            <a:r>
              <a:rPr lang="ko-KR" altLang="ko-KR" dirty="0"/>
              <a:t> </a:t>
            </a:r>
            <a:r>
              <a:rPr lang="ko-KR" altLang="ko-KR" dirty="0" err="1"/>
              <a:t>officially</a:t>
            </a:r>
            <a:r>
              <a:rPr lang="ko-KR" altLang="ko-KR" dirty="0"/>
              <a:t> </a:t>
            </a:r>
            <a:r>
              <a:rPr lang="ko-KR" altLang="ko-KR" dirty="0" err="1"/>
              <a:t>established</a:t>
            </a:r>
            <a:r>
              <a:rPr lang="ko-KR" altLang="ko-KR" dirty="0"/>
              <a:t> </a:t>
            </a:r>
            <a:r>
              <a:rPr lang="ko-KR" altLang="ko-KR" dirty="0" err="1"/>
              <a:t>during</a:t>
            </a:r>
            <a:r>
              <a:rPr lang="ko-KR" altLang="ko-KR" dirty="0"/>
              <a:t> </a:t>
            </a:r>
            <a:r>
              <a:rPr lang="ko-KR" altLang="ko-KR" dirty="0" err="1"/>
              <a:t>this</a:t>
            </a:r>
            <a:r>
              <a:rPr lang="ko-KR" altLang="ko-KR" dirty="0"/>
              <a:t> </a:t>
            </a:r>
            <a:r>
              <a:rPr lang="ko-KR" altLang="ko-KR" dirty="0" err="1"/>
              <a:t>conference</a:t>
            </a:r>
            <a:r>
              <a:rPr lang="ko-KR" altLang="ko-KR" dirty="0"/>
              <a:t>.</a:t>
            </a:r>
          </a:p>
          <a:p>
            <a:r>
              <a:rPr lang="en-US" altLang="ko-KR" dirty="0"/>
              <a:t> </a:t>
            </a:r>
          </a:p>
          <a:p>
            <a:pPr lvl="1" fontAlgn="ctr"/>
            <a:r>
              <a:rPr lang="ko-KR" altLang="ko-KR" dirty="0"/>
              <a:t>General </a:t>
            </a:r>
            <a:r>
              <a:rPr lang="ko-KR" altLang="ko-KR" dirty="0" err="1"/>
              <a:t>Problem</a:t>
            </a:r>
            <a:r>
              <a:rPr lang="ko-KR" altLang="ko-KR" dirty="0"/>
              <a:t> </a:t>
            </a:r>
            <a:r>
              <a:rPr lang="ko-KR" altLang="ko-KR" dirty="0" err="1"/>
              <a:t>Solver</a:t>
            </a:r>
            <a:r>
              <a:rPr lang="ko-KR" altLang="ko-KR" dirty="0"/>
              <a:t> (GPS) (1957): </a:t>
            </a:r>
            <a:r>
              <a:rPr lang="ko-KR" altLang="ko-KR" dirty="0" err="1"/>
              <a:t>Also</a:t>
            </a:r>
            <a:r>
              <a:rPr lang="ko-KR" altLang="ko-KR" dirty="0"/>
              <a:t> </a:t>
            </a:r>
            <a:r>
              <a:rPr lang="ko-KR" altLang="ko-KR" dirty="0" err="1"/>
              <a:t>created</a:t>
            </a:r>
            <a:r>
              <a:rPr lang="ko-KR" altLang="ko-KR" dirty="0"/>
              <a:t> </a:t>
            </a:r>
            <a:r>
              <a:rPr lang="ko-KR" altLang="ko-KR" dirty="0" err="1"/>
              <a:t>by</a:t>
            </a:r>
            <a:r>
              <a:rPr lang="ko-KR" altLang="ko-KR" dirty="0"/>
              <a:t> Newell and </a:t>
            </a:r>
            <a:r>
              <a:rPr lang="ko-KR" altLang="ko-KR" dirty="0" err="1"/>
              <a:t>Simon</a:t>
            </a:r>
            <a:r>
              <a:rPr lang="ko-KR" altLang="ko-KR" dirty="0"/>
              <a:t>, GPS </a:t>
            </a:r>
            <a:r>
              <a:rPr lang="ko-KR" altLang="ko-KR" dirty="0" err="1"/>
              <a:t>was</a:t>
            </a:r>
            <a:r>
              <a:rPr lang="ko-KR" altLang="ko-KR" dirty="0"/>
              <a:t> </a:t>
            </a:r>
            <a:r>
              <a:rPr lang="ko-KR" altLang="ko-KR" dirty="0" err="1"/>
              <a:t>a</a:t>
            </a:r>
            <a:r>
              <a:rPr lang="ko-KR" altLang="ko-KR" dirty="0"/>
              <a:t> </a:t>
            </a:r>
            <a:r>
              <a:rPr lang="ko-KR" altLang="ko-KR" dirty="0" err="1"/>
              <a:t>more</a:t>
            </a:r>
            <a:r>
              <a:rPr lang="ko-KR" altLang="ko-KR" dirty="0"/>
              <a:t> </a:t>
            </a:r>
            <a:r>
              <a:rPr lang="ko-KR" altLang="ko-KR" dirty="0" err="1"/>
              <a:t>advanced</a:t>
            </a:r>
            <a:r>
              <a:rPr lang="ko-KR" altLang="ko-KR" dirty="0"/>
              <a:t> </a:t>
            </a:r>
            <a:r>
              <a:rPr lang="ko-KR" altLang="ko-KR" dirty="0" err="1"/>
              <a:t>problem-solving</a:t>
            </a:r>
            <a:r>
              <a:rPr lang="ko-KR" altLang="ko-KR" dirty="0"/>
              <a:t> </a:t>
            </a:r>
            <a:r>
              <a:rPr lang="ko-KR" altLang="ko-KR" dirty="0" err="1"/>
              <a:t>program</a:t>
            </a:r>
            <a:r>
              <a:rPr lang="ko-KR" altLang="ko-KR" dirty="0"/>
              <a:t> </a:t>
            </a:r>
            <a:r>
              <a:rPr lang="ko-KR" altLang="ko-KR" dirty="0" err="1"/>
              <a:t>that</a:t>
            </a:r>
            <a:r>
              <a:rPr lang="ko-KR" altLang="ko-KR" dirty="0"/>
              <a:t> </a:t>
            </a:r>
            <a:r>
              <a:rPr lang="ko-KR" altLang="ko-KR" dirty="0" err="1"/>
              <a:t>could</a:t>
            </a:r>
            <a:r>
              <a:rPr lang="ko-KR" altLang="ko-KR" dirty="0"/>
              <a:t> </a:t>
            </a:r>
            <a:r>
              <a:rPr lang="ko-KR" altLang="ko-KR" dirty="0" err="1"/>
              <a:t>solve</a:t>
            </a:r>
            <a:r>
              <a:rPr lang="ko-KR" altLang="ko-KR" dirty="0"/>
              <a:t> </a:t>
            </a:r>
            <a:r>
              <a:rPr lang="ko-KR" altLang="ko-KR" dirty="0" err="1"/>
              <a:t>a</a:t>
            </a:r>
            <a:r>
              <a:rPr lang="ko-KR" altLang="ko-KR" dirty="0"/>
              <a:t> </a:t>
            </a:r>
            <a:r>
              <a:rPr lang="ko-KR" altLang="ko-KR" dirty="0" err="1"/>
              <a:t>wider</a:t>
            </a:r>
            <a:r>
              <a:rPr lang="ko-KR" altLang="ko-KR" dirty="0"/>
              <a:t> </a:t>
            </a:r>
            <a:r>
              <a:rPr lang="ko-KR" altLang="ko-KR" dirty="0" err="1"/>
              <a:t>range</a:t>
            </a:r>
            <a:r>
              <a:rPr lang="ko-KR" altLang="ko-KR" dirty="0"/>
              <a:t> of </a:t>
            </a:r>
            <a:r>
              <a:rPr lang="ko-KR" altLang="ko-KR" dirty="0" err="1"/>
              <a:t>problems</a:t>
            </a:r>
            <a:r>
              <a:rPr lang="ko-KR" altLang="ko-KR" dirty="0"/>
              <a:t>.</a:t>
            </a:r>
          </a:p>
          <a:p>
            <a:pPr lvl="1" fontAlgn="ctr"/>
            <a:r>
              <a:rPr lang="en-US" altLang="ko-KR" dirty="0"/>
              <a:t> </a:t>
            </a:r>
          </a:p>
          <a:p>
            <a:pPr lvl="1" fontAlgn="ctr"/>
            <a:r>
              <a:rPr lang="ko-KR" altLang="ko-KR" dirty="0"/>
              <a:t>ELIZA (1966): </a:t>
            </a:r>
            <a:r>
              <a:rPr lang="ko-KR" altLang="ko-KR" dirty="0" err="1"/>
              <a:t>Developed</a:t>
            </a:r>
            <a:r>
              <a:rPr lang="ko-KR" altLang="ko-KR" dirty="0"/>
              <a:t> </a:t>
            </a:r>
            <a:r>
              <a:rPr lang="ko-KR" altLang="ko-KR" dirty="0" err="1"/>
              <a:t>by</a:t>
            </a:r>
            <a:r>
              <a:rPr lang="ko-KR" altLang="ko-KR" dirty="0"/>
              <a:t> </a:t>
            </a:r>
            <a:r>
              <a:rPr lang="ko-KR" altLang="ko-KR" dirty="0" err="1"/>
              <a:t>Joseph</a:t>
            </a:r>
            <a:r>
              <a:rPr lang="ko-KR" altLang="ko-KR" dirty="0"/>
              <a:t> </a:t>
            </a:r>
            <a:r>
              <a:rPr lang="ko-KR" altLang="ko-KR" dirty="0" err="1"/>
              <a:t>Weizenbaum</a:t>
            </a:r>
            <a:r>
              <a:rPr lang="ko-KR" altLang="ko-KR" dirty="0"/>
              <a:t>, ELIZA </a:t>
            </a:r>
            <a:r>
              <a:rPr lang="ko-KR" altLang="ko-KR" dirty="0" err="1"/>
              <a:t>was</a:t>
            </a:r>
            <a:r>
              <a:rPr lang="ko-KR" altLang="ko-KR" dirty="0"/>
              <a:t> </a:t>
            </a:r>
            <a:r>
              <a:rPr lang="ko-KR" altLang="ko-KR" dirty="0" err="1"/>
              <a:t>a</a:t>
            </a:r>
            <a:r>
              <a:rPr lang="ko-KR" altLang="ko-KR" dirty="0"/>
              <a:t> </a:t>
            </a:r>
            <a:r>
              <a:rPr lang="ko-KR" altLang="ko-KR" dirty="0" err="1"/>
              <a:t>computer</a:t>
            </a:r>
            <a:r>
              <a:rPr lang="ko-KR" altLang="ko-KR" dirty="0"/>
              <a:t> </a:t>
            </a:r>
            <a:r>
              <a:rPr lang="ko-KR" altLang="ko-KR" dirty="0" err="1"/>
              <a:t>program</a:t>
            </a:r>
            <a:r>
              <a:rPr lang="ko-KR" altLang="ko-KR" dirty="0"/>
              <a:t> </a:t>
            </a:r>
            <a:r>
              <a:rPr lang="ko-KR" altLang="ko-KR" dirty="0" err="1"/>
              <a:t>designed</a:t>
            </a:r>
            <a:r>
              <a:rPr lang="ko-KR" altLang="ko-KR" dirty="0"/>
              <a:t> </a:t>
            </a:r>
            <a:r>
              <a:rPr lang="ko-KR" altLang="ko-KR" dirty="0" err="1"/>
              <a:t>to</a:t>
            </a:r>
            <a:r>
              <a:rPr lang="ko-KR" altLang="ko-KR" dirty="0"/>
              <a:t> </a:t>
            </a:r>
            <a:r>
              <a:rPr lang="ko-KR" altLang="ko-KR" dirty="0" err="1"/>
              <a:t>simulate</a:t>
            </a:r>
            <a:r>
              <a:rPr lang="ko-KR" altLang="ko-KR" dirty="0"/>
              <a:t> </a:t>
            </a:r>
            <a:r>
              <a:rPr lang="ko-KR" altLang="ko-KR" dirty="0" err="1"/>
              <a:t>human</a:t>
            </a:r>
            <a:r>
              <a:rPr lang="ko-KR" altLang="ko-KR" dirty="0"/>
              <a:t> </a:t>
            </a:r>
            <a:r>
              <a:rPr lang="ko-KR" altLang="ko-KR" dirty="0" err="1"/>
              <a:t>conversation</a:t>
            </a:r>
            <a:r>
              <a:rPr lang="ko-KR" altLang="ko-KR" dirty="0"/>
              <a:t>, </a:t>
            </a:r>
            <a:r>
              <a:rPr lang="ko-KR" altLang="ko-KR" dirty="0" err="1"/>
              <a:t>laying</a:t>
            </a:r>
            <a:r>
              <a:rPr lang="ko-KR" altLang="ko-KR" dirty="0"/>
              <a:t> </a:t>
            </a:r>
            <a:r>
              <a:rPr lang="ko-KR" altLang="ko-KR" dirty="0" err="1"/>
              <a:t>the</a:t>
            </a:r>
            <a:r>
              <a:rPr lang="ko-KR" altLang="ko-KR" dirty="0"/>
              <a:t> </a:t>
            </a:r>
            <a:r>
              <a:rPr lang="ko-KR" altLang="ko-KR" dirty="0" err="1"/>
              <a:t>foundation</a:t>
            </a:r>
            <a:r>
              <a:rPr lang="ko-KR" altLang="ko-KR" dirty="0"/>
              <a:t> </a:t>
            </a:r>
            <a:r>
              <a:rPr lang="ko-KR" altLang="ko-KR" dirty="0" err="1"/>
              <a:t>for</a:t>
            </a:r>
            <a:r>
              <a:rPr lang="ko-KR" altLang="ko-KR" dirty="0"/>
              <a:t> </a:t>
            </a:r>
            <a:r>
              <a:rPr lang="ko-KR" altLang="ko-KR" dirty="0" err="1"/>
              <a:t>natural</a:t>
            </a:r>
            <a:r>
              <a:rPr lang="ko-KR" altLang="ko-KR" dirty="0"/>
              <a:t> </a:t>
            </a:r>
            <a:r>
              <a:rPr lang="ko-KR" altLang="ko-KR" dirty="0" err="1"/>
              <a:t>language</a:t>
            </a:r>
            <a:r>
              <a:rPr lang="ko-KR" altLang="ko-KR" dirty="0"/>
              <a:t> </a:t>
            </a:r>
            <a:r>
              <a:rPr lang="ko-KR" altLang="ko-KR" dirty="0" err="1"/>
              <a:t>processing</a:t>
            </a:r>
            <a:r>
              <a:rPr lang="ko-KR" altLang="ko-KR" dirty="0"/>
              <a:t>.</a:t>
            </a:r>
          </a:p>
          <a:p>
            <a:pPr lvl="1" fontAlgn="ctr"/>
            <a:r>
              <a:rPr lang="ko-KR" altLang="ko-KR" dirty="0"/>
              <a:t> </a:t>
            </a:r>
          </a:p>
          <a:p>
            <a:pPr lvl="1" fontAlgn="ctr"/>
            <a:r>
              <a:rPr lang="ko-KR" altLang="ko-KR" dirty="0" err="1"/>
              <a:t>Shakey</a:t>
            </a:r>
            <a:r>
              <a:rPr lang="ko-KR" altLang="ko-KR" dirty="0"/>
              <a:t> </a:t>
            </a:r>
            <a:r>
              <a:rPr lang="ko-KR" altLang="ko-KR" dirty="0" err="1"/>
              <a:t>the</a:t>
            </a:r>
            <a:r>
              <a:rPr lang="ko-KR" altLang="ko-KR" dirty="0"/>
              <a:t> </a:t>
            </a:r>
            <a:r>
              <a:rPr lang="ko-KR" altLang="ko-KR" dirty="0" err="1"/>
              <a:t>Robot</a:t>
            </a:r>
            <a:r>
              <a:rPr lang="ko-KR" altLang="ko-KR" dirty="0"/>
              <a:t> (1966): </a:t>
            </a:r>
            <a:r>
              <a:rPr lang="ko-KR" altLang="ko-KR" dirty="0" err="1"/>
              <a:t>Shakey</a:t>
            </a:r>
            <a:r>
              <a:rPr lang="ko-KR" altLang="ko-KR" dirty="0"/>
              <a:t>, </a:t>
            </a:r>
            <a:r>
              <a:rPr lang="ko-KR" altLang="ko-KR" dirty="0" err="1"/>
              <a:t>developed</a:t>
            </a:r>
            <a:r>
              <a:rPr lang="ko-KR" altLang="ko-KR" dirty="0"/>
              <a:t> </a:t>
            </a:r>
            <a:r>
              <a:rPr lang="ko-KR" altLang="ko-KR" dirty="0" err="1"/>
              <a:t>at</a:t>
            </a:r>
            <a:r>
              <a:rPr lang="ko-KR" altLang="ko-KR" dirty="0"/>
              <a:t> </a:t>
            </a:r>
            <a:r>
              <a:rPr lang="ko-KR" altLang="ko-KR" dirty="0" err="1"/>
              <a:t>Stanford</a:t>
            </a:r>
            <a:r>
              <a:rPr lang="ko-KR" altLang="ko-KR" dirty="0"/>
              <a:t> </a:t>
            </a:r>
            <a:r>
              <a:rPr lang="ko-KR" altLang="ko-KR" dirty="0" err="1"/>
              <a:t>Research</a:t>
            </a:r>
            <a:r>
              <a:rPr lang="ko-KR" altLang="ko-KR" dirty="0"/>
              <a:t> </a:t>
            </a:r>
            <a:r>
              <a:rPr lang="ko-KR" altLang="ko-KR" dirty="0" err="1"/>
              <a:t>Institute</a:t>
            </a:r>
            <a:r>
              <a:rPr lang="ko-KR" altLang="ko-KR" dirty="0"/>
              <a:t>, </a:t>
            </a:r>
            <a:r>
              <a:rPr lang="ko-KR" altLang="ko-KR" dirty="0" err="1"/>
              <a:t>was</a:t>
            </a:r>
            <a:r>
              <a:rPr lang="ko-KR" altLang="ko-KR" dirty="0"/>
              <a:t> </a:t>
            </a:r>
            <a:r>
              <a:rPr lang="ko-KR" altLang="ko-KR" dirty="0" err="1"/>
              <a:t>one</a:t>
            </a:r>
            <a:r>
              <a:rPr lang="ko-KR" altLang="ko-KR" dirty="0"/>
              <a:t> of </a:t>
            </a:r>
            <a:r>
              <a:rPr lang="ko-KR" altLang="ko-KR" dirty="0" err="1"/>
              <a:t>the</a:t>
            </a:r>
            <a:r>
              <a:rPr lang="ko-KR" altLang="ko-KR" dirty="0"/>
              <a:t> </a:t>
            </a:r>
            <a:r>
              <a:rPr lang="ko-KR" altLang="ko-KR" dirty="0" err="1"/>
              <a:t>first</a:t>
            </a:r>
            <a:r>
              <a:rPr lang="ko-KR" altLang="ko-KR" dirty="0"/>
              <a:t> </a:t>
            </a:r>
            <a:r>
              <a:rPr lang="ko-KR" altLang="ko-KR" dirty="0" err="1"/>
              <a:t>mobile</a:t>
            </a:r>
            <a:r>
              <a:rPr lang="ko-KR" altLang="ko-KR" dirty="0"/>
              <a:t> </a:t>
            </a:r>
            <a:r>
              <a:rPr lang="ko-KR" altLang="ko-KR" dirty="0" err="1"/>
              <a:t>robots</a:t>
            </a:r>
            <a:r>
              <a:rPr lang="ko-KR" altLang="ko-KR" dirty="0"/>
              <a:t> </a:t>
            </a:r>
            <a:r>
              <a:rPr lang="ko-KR" altLang="ko-KR" dirty="0" err="1"/>
              <a:t>capable</a:t>
            </a:r>
            <a:r>
              <a:rPr lang="ko-KR" altLang="ko-KR" dirty="0"/>
              <a:t> of </a:t>
            </a:r>
            <a:r>
              <a:rPr lang="ko-KR" altLang="ko-KR" dirty="0" err="1"/>
              <a:t>perceiving</a:t>
            </a:r>
            <a:r>
              <a:rPr lang="ko-KR" altLang="ko-KR" dirty="0"/>
              <a:t> </a:t>
            </a:r>
            <a:r>
              <a:rPr lang="ko-KR" altLang="ko-KR" dirty="0" err="1"/>
              <a:t>its</a:t>
            </a:r>
            <a:r>
              <a:rPr lang="ko-KR" altLang="ko-KR" dirty="0"/>
              <a:t> </a:t>
            </a:r>
            <a:r>
              <a:rPr lang="ko-KR" altLang="ko-KR" dirty="0" err="1"/>
              <a:t>environment</a:t>
            </a:r>
            <a:r>
              <a:rPr lang="ko-KR" altLang="ko-KR" dirty="0"/>
              <a:t> and </a:t>
            </a:r>
            <a:r>
              <a:rPr lang="ko-KR" altLang="ko-KR" dirty="0" err="1"/>
              <a:t>performing</a:t>
            </a:r>
            <a:r>
              <a:rPr lang="ko-KR" altLang="ko-KR" dirty="0"/>
              <a:t> </a:t>
            </a:r>
            <a:r>
              <a:rPr lang="ko-KR" altLang="ko-KR" dirty="0" err="1"/>
              <a:t>tasks</a:t>
            </a:r>
            <a:r>
              <a:rPr lang="ko-KR" altLang="ko-KR" dirty="0"/>
              <a:t> </a:t>
            </a:r>
            <a:r>
              <a:rPr lang="ko-KR" altLang="ko-KR" dirty="0" err="1"/>
              <a:t>autonomously</a:t>
            </a:r>
            <a:r>
              <a:rPr lang="ko-KR" altLang="ko-KR" dirty="0"/>
              <a:t>.</a:t>
            </a:r>
          </a:p>
          <a:p>
            <a:pPr lvl="1" fontAlgn="ctr"/>
            <a:r>
              <a:rPr lang="en-US" altLang="ko-KR" dirty="0"/>
              <a:t> </a:t>
            </a:r>
          </a:p>
          <a:p>
            <a:pPr lvl="1" fontAlgn="ctr"/>
            <a:r>
              <a:rPr lang="ko-KR" altLang="ko-KR" dirty="0" err="1"/>
              <a:t>Expert</a:t>
            </a:r>
            <a:r>
              <a:rPr lang="ko-KR" altLang="ko-KR" dirty="0"/>
              <a:t> Systems (1970s): The </a:t>
            </a:r>
            <a:r>
              <a:rPr lang="ko-KR" altLang="ko-KR" dirty="0" err="1"/>
              <a:t>development</a:t>
            </a:r>
            <a:r>
              <a:rPr lang="ko-KR" altLang="ko-KR" dirty="0"/>
              <a:t> of </a:t>
            </a:r>
            <a:r>
              <a:rPr lang="ko-KR" altLang="ko-KR" dirty="0" err="1"/>
              <a:t>expert</a:t>
            </a:r>
            <a:r>
              <a:rPr lang="ko-KR" altLang="ko-KR" dirty="0"/>
              <a:t> </a:t>
            </a:r>
            <a:r>
              <a:rPr lang="ko-KR" altLang="ko-KR" dirty="0" err="1"/>
              <a:t>systems</a:t>
            </a:r>
            <a:r>
              <a:rPr lang="ko-KR" altLang="ko-KR" dirty="0"/>
              <a:t>, </a:t>
            </a:r>
            <a:r>
              <a:rPr lang="ko-KR" altLang="ko-KR" dirty="0" err="1"/>
              <a:t>such</a:t>
            </a:r>
            <a:r>
              <a:rPr lang="ko-KR" altLang="ko-KR" dirty="0"/>
              <a:t> </a:t>
            </a:r>
            <a:r>
              <a:rPr lang="ko-KR" altLang="ko-KR" dirty="0" err="1"/>
              <a:t>as</a:t>
            </a:r>
            <a:r>
              <a:rPr lang="ko-KR" altLang="ko-KR" dirty="0"/>
              <a:t> MYCIN </a:t>
            </a:r>
            <a:r>
              <a:rPr lang="ko-KR" altLang="ko-KR" dirty="0" err="1"/>
              <a:t>for</a:t>
            </a:r>
            <a:r>
              <a:rPr lang="ko-KR" altLang="ko-KR" dirty="0"/>
              <a:t> </a:t>
            </a:r>
            <a:r>
              <a:rPr lang="ko-KR" altLang="ko-KR" dirty="0" err="1"/>
              <a:t>medical</a:t>
            </a:r>
            <a:r>
              <a:rPr lang="ko-KR" altLang="ko-KR" dirty="0"/>
              <a:t> </a:t>
            </a:r>
            <a:r>
              <a:rPr lang="ko-KR" altLang="ko-KR" dirty="0" err="1"/>
              <a:t>diagnosis</a:t>
            </a:r>
            <a:r>
              <a:rPr lang="ko-KR" altLang="ko-KR" dirty="0"/>
              <a:t>, </a:t>
            </a:r>
            <a:r>
              <a:rPr lang="ko-KR" altLang="ko-KR" dirty="0" err="1"/>
              <a:t>marked</a:t>
            </a:r>
            <a:r>
              <a:rPr lang="ko-KR" altLang="ko-KR" dirty="0"/>
              <a:t> </a:t>
            </a:r>
            <a:r>
              <a:rPr lang="ko-KR" altLang="ko-KR" dirty="0" err="1"/>
              <a:t>a</a:t>
            </a:r>
            <a:r>
              <a:rPr lang="ko-KR" altLang="ko-KR" dirty="0"/>
              <a:t> </a:t>
            </a:r>
            <a:r>
              <a:rPr lang="ko-KR" altLang="ko-KR" dirty="0" err="1"/>
              <a:t>significant</a:t>
            </a:r>
            <a:r>
              <a:rPr lang="ko-KR" altLang="ko-KR" dirty="0"/>
              <a:t> </a:t>
            </a:r>
            <a:r>
              <a:rPr lang="ko-KR" altLang="ko-KR" dirty="0" err="1"/>
              <a:t>advancement</a:t>
            </a:r>
            <a:r>
              <a:rPr lang="ko-KR" altLang="ko-KR" dirty="0"/>
              <a:t> </a:t>
            </a:r>
            <a:r>
              <a:rPr lang="ko-KR" altLang="ko-KR" dirty="0" err="1"/>
              <a:t>in</a:t>
            </a:r>
            <a:r>
              <a:rPr lang="ko-KR" altLang="ko-KR" dirty="0"/>
              <a:t> AI, </a:t>
            </a:r>
            <a:r>
              <a:rPr lang="ko-KR" altLang="ko-KR" dirty="0" err="1"/>
              <a:t>focusing</a:t>
            </a:r>
            <a:r>
              <a:rPr lang="ko-KR" altLang="ko-KR" dirty="0"/>
              <a:t> </a:t>
            </a:r>
            <a:r>
              <a:rPr lang="ko-KR" altLang="ko-KR" dirty="0" err="1"/>
              <a:t>on</a:t>
            </a:r>
            <a:r>
              <a:rPr lang="ko-KR" altLang="ko-KR" dirty="0"/>
              <a:t> </a:t>
            </a:r>
            <a:r>
              <a:rPr lang="ko-KR" altLang="ko-KR" dirty="0" err="1"/>
              <a:t>capturing</a:t>
            </a:r>
            <a:r>
              <a:rPr lang="ko-KR" altLang="ko-KR" dirty="0"/>
              <a:t> and </a:t>
            </a:r>
            <a:r>
              <a:rPr lang="ko-KR" altLang="ko-KR" dirty="0" err="1"/>
              <a:t>using</a:t>
            </a:r>
            <a:r>
              <a:rPr lang="ko-KR" altLang="ko-KR" dirty="0"/>
              <a:t> </a:t>
            </a:r>
            <a:r>
              <a:rPr lang="ko-KR" altLang="ko-KR" dirty="0" err="1"/>
              <a:t>human</a:t>
            </a:r>
            <a:r>
              <a:rPr lang="ko-KR" altLang="ko-KR" dirty="0"/>
              <a:t> </a:t>
            </a:r>
            <a:r>
              <a:rPr lang="ko-KR" altLang="ko-KR" dirty="0" err="1"/>
              <a:t>expertise</a:t>
            </a:r>
            <a:r>
              <a:rPr lang="ko-KR" altLang="ko-KR" dirty="0"/>
              <a:t> </a:t>
            </a:r>
            <a:r>
              <a:rPr lang="ko-KR" altLang="ko-KR" dirty="0" err="1"/>
              <a:t>in</a:t>
            </a:r>
            <a:r>
              <a:rPr lang="ko-KR" altLang="ko-KR" dirty="0"/>
              <a:t> </a:t>
            </a:r>
            <a:r>
              <a:rPr lang="ko-KR" altLang="ko-KR" dirty="0" err="1"/>
              <a:t>specific</a:t>
            </a:r>
            <a:r>
              <a:rPr lang="ko-KR" altLang="ko-KR" dirty="0"/>
              <a:t> </a:t>
            </a:r>
            <a:r>
              <a:rPr lang="ko-KR" altLang="ko-KR" dirty="0" err="1"/>
              <a:t>domains</a:t>
            </a:r>
            <a:r>
              <a:rPr lang="ko-KR" altLang="ko-KR" dirty="0"/>
              <a:t>.</a:t>
            </a:r>
          </a:p>
          <a:p>
            <a:pPr lvl="1" fontAlgn="ctr"/>
            <a:r>
              <a:rPr lang="ko-KR" altLang="ko-KR" dirty="0"/>
              <a:t> </a:t>
            </a:r>
          </a:p>
          <a:p>
            <a:pPr lvl="1" fontAlgn="ctr"/>
            <a:r>
              <a:rPr lang="ko-KR" altLang="ko-KR" dirty="0" err="1"/>
              <a:t>Backpropagation</a:t>
            </a:r>
            <a:r>
              <a:rPr lang="ko-KR" altLang="ko-KR" dirty="0"/>
              <a:t> </a:t>
            </a:r>
            <a:r>
              <a:rPr lang="ko-KR" altLang="ko-KR" dirty="0" err="1"/>
              <a:t>Algorithm</a:t>
            </a:r>
            <a:r>
              <a:rPr lang="ko-KR" altLang="ko-KR" dirty="0"/>
              <a:t> (1986): The </a:t>
            </a:r>
            <a:r>
              <a:rPr lang="ko-KR" altLang="ko-KR" dirty="0" err="1"/>
              <a:t>backpropagation</a:t>
            </a:r>
            <a:r>
              <a:rPr lang="ko-KR" altLang="ko-KR" dirty="0"/>
              <a:t> </a:t>
            </a:r>
            <a:r>
              <a:rPr lang="ko-KR" altLang="ko-KR" dirty="0" err="1"/>
              <a:t>algorithm</a:t>
            </a:r>
            <a:r>
              <a:rPr lang="ko-KR" altLang="ko-KR" dirty="0"/>
              <a:t>, </a:t>
            </a:r>
            <a:r>
              <a:rPr lang="ko-KR" altLang="ko-KR" dirty="0" err="1"/>
              <a:t>developed</a:t>
            </a:r>
            <a:r>
              <a:rPr lang="ko-KR" altLang="ko-KR" dirty="0"/>
              <a:t> </a:t>
            </a:r>
            <a:r>
              <a:rPr lang="ko-KR" altLang="ko-KR" dirty="0" err="1"/>
              <a:t>by</a:t>
            </a:r>
            <a:r>
              <a:rPr lang="ko-KR" altLang="ko-KR" dirty="0"/>
              <a:t> </a:t>
            </a:r>
            <a:r>
              <a:rPr lang="ko-KR" altLang="ko-KR" dirty="0" err="1"/>
              <a:t>Geoffrey</a:t>
            </a:r>
            <a:r>
              <a:rPr lang="ko-KR" altLang="ko-KR" dirty="0"/>
              <a:t> </a:t>
            </a:r>
            <a:r>
              <a:rPr lang="ko-KR" altLang="ko-KR" dirty="0" err="1"/>
              <a:t>Hinton</a:t>
            </a:r>
            <a:r>
              <a:rPr lang="ko-KR" altLang="ko-KR" dirty="0"/>
              <a:t>, </a:t>
            </a:r>
            <a:r>
              <a:rPr lang="ko-KR" altLang="ko-KR" dirty="0" err="1"/>
              <a:t>revolutionized</a:t>
            </a:r>
            <a:r>
              <a:rPr lang="ko-KR" altLang="ko-KR" dirty="0"/>
              <a:t> </a:t>
            </a:r>
            <a:r>
              <a:rPr lang="ko-KR" altLang="ko-KR" dirty="0" err="1"/>
              <a:t>neural</a:t>
            </a:r>
            <a:r>
              <a:rPr lang="ko-KR" altLang="ko-KR" dirty="0"/>
              <a:t> </a:t>
            </a:r>
            <a:r>
              <a:rPr lang="ko-KR" altLang="ko-KR" dirty="0" err="1"/>
              <a:t>network</a:t>
            </a:r>
            <a:r>
              <a:rPr lang="ko-KR" altLang="ko-KR" dirty="0"/>
              <a:t> </a:t>
            </a:r>
            <a:r>
              <a:rPr lang="ko-KR" altLang="ko-KR" dirty="0" err="1"/>
              <a:t>training</a:t>
            </a:r>
            <a:r>
              <a:rPr lang="ko-KR" altLang="ko-KR" dirty="0"/>
              <a:t> and </a:t>
            </a:r>
            <a:r>
              <a:rPr lang="ko-KR" altLang="ko-KR" dirty="0" err="1"/>
              <a:t>contributed</a:t>
            </a:r>
            <a:r>
              <a:rPr lang="ko-KR" altLang="ko-KR" dirty="0"/>
              <a:t> </a:t>
            </a:r>
            <a:r>
              <a:rPr lang="ko-KR" altLang="ko-KR" dirty="0" err="1"/>
              <a:t>to</a:t>
            </a:r>
            <a:r>
              <a:rPr lang="ko-KR" altLang="ko-KR" dirty="0"/>
              <a:t> </a:t>
            </a:r>
            <a:r>
              <a:rPr lang="ko-KR" altLang="ko-KR" dirty="0" err="1"/>
              <a:t>the</a:t>
            </a:r>
            <a:r>
              <a:rPr lang="ko-KR" altLang="ko-KR" dirty="0"/>
              <a:t> </a:t>
            </a:r>
            <a:r>
              <a:rPr lang="ko-KR" altLang="ko-KR" dirty="0" err="1"/>
              <a:t>resurgence</a:t>
            </a:r>
            <a:r>
              <a:rPr lang="ko-KR" altLang="ko-KR" dirty="0"/>
              <a:t> of AI </a:t>
            </a:r>
            <a:r>
              <a:rPr lang="ko-KR" altLang="ko-KR" dirty="0" err="1"/>
              <a:t>research</a:t>
            </a:r>
            <a:r>
              <a:rPr lang="ko-KR" altLang="ko-KR" dirty="0"/>
              <a:t>.</a:t>
            </a:r>
          </a:p>
          <a:p>
            <a:pPr lvl="1" fontAlgn="ctr"/>
            <a:r>
              <a:rPr lang="en-US" altLang="ko-KR" dirty="0"/>
              <a:t> </a:t>
            </a:r>
          </a:p>
          <a:p>
            <a:pPr lvl="1" fontAlgn="ctr"/>
            <a:r>
              <a:rPr lang="ko-KR" altLang="ko-KR" dirty="0" err="1"/>
              <a:t>Deep</a:t>
            </a:r>
            <a:r>
              <a:rPr lang="ko-KR" altLang="ko-KR" dirty="0"/>
              <a:t> </a:t>
            </a:r>
            <a:r>
              <a:rPr lang="ko-KR" altLang="ko-KR" dirty="0" err="1"/>
              <a:t>Blue</a:t>
            </a:r>
            <a:r>
              <a:rPr lang="ko-KR" altLang="ko-KR" dirty="0"/>
              <a:t> </a:t>
            </a:r>
            <a:r>
              <a:rPr lang="ko-KR" altLang="ko-KR" dirty="0" err="1"/>
              <a:t>vs</a:t>
            </a:r>
            <a:r>
              <a:rPr lang="ko-KR" altLang="ko-KR" dirty="0"/>
              <a:t>. </a:t>
            </a:r>
            <a:r>
              <a:rPr lang="ko-KR" altLang="ko-KR" dirty="0" err="1"/>
              <a:t>Garry</a:t>
            </a:r>
            <a:r>
              <a:rPr lang="ko-KR" altLang="ko-KR" dirty="0"/>
              <a:t> </a:t>
            </a:r>
            <a:r>
              <a:rPr lang="ko-KR" altLang="ko-KR" dirty="0" err="1"/>
              <a:t>Kasparov</a:t>
            </a:r>
            <a:r>
              <a:rPr lang="ko-KR" altLang="ko-KR" dirty="0"/>
              <a:t> (1997): </a:t>
            </a:r>
            <a:r>
              <a:rPr lang="ko-KR" altLang="ko-KR" dirty="0" err="1"/>
              <a:t>IBM's</a:t>
            </a:r>
            <a:r>
              <a:rPr lang="ko-KR" altLang="ko-KR" dirty="0"/>
              <a:t> </a:t>
            </a:r>
            <a:r>
              <a:rPr lang="ko-KR" altLang="ko-KR" dirty="0" err="1"/>
              <a:t>Deep</a:t>
            </a:r>
            <a:r>
              <a:rPr lang="ko-KR" altLang="ko-KR" dirty="0"/>
              <a:t> </a:t>
            </a:r>
            <a:r>
              <a:rPr lang="ko-KR" altLang="ko-KR" dirty="0" err="1"/>
              <a:t>Blue</a:t>
            </a:r>
            <a:r>
              <a:rPr lang="ko-KR" altLang="ko-KR" dirty="0"/>
              <a:t> </a:t>
            </a:r>
            <a:r>
              <a:rPr lang="ko-KR" altLang="ko-KR" dirty="0" err="1"/>
              <a:t>defeated</a:t>
            </a:r>
            <a:r>
              <a:rPr lang="ko-KR" altLang="ko-KR" dirty="0"/>
              <a:t> </a:t>
            </a:r>
            <a:r>
              <a:rPr lang="ko-KR" altLang="ko-KR" dirty="0" err="1"/>
              <a:t>world</a:t>
            </a:r>
            <a:r>
              <a:rPr lang="ko-KR" altLang="ko-KR" dirty="0"/>
              <a:t> </a:t>
            </a:r>
            <a:r>
              <a:rPr lang="ko-KR" altLang="ko-KR" dirty="0" err="1"/>
              <a:t>chess</a:t>
            </a:r>
            <a:r>
              <a:rPr lang="ko-KR" altLang="ko-KR" dirty="0"/>
              <a:t> </a:t>
            </a:r>
            <a:r>
              <a:rPr lang="ko-KR" altLang="ko-KR" dirty="0" err="1"/>
              <a:t>champion</a:t>
            </a:r>
            <a:r>
              <a:rPr lang="ko-KR" altLang="ko-KR" dirty="0"/>
              <a:t> </a:t>
            </a:r>
            <a:r>
              <a:rPr lang="ko-KR" altLang="ko-KR" dirty="0" err="1"/>
              <a:t>Garry</a:t>
            </a:r>
            <a:r>
              <a:rPr lang="ko-KR" altLang="ko-KR" dirty="0"/>
              <a:t> </a:t>
            </a:r>
            <a:r>
              <a:rPr lang="ko-KR" altLang="ko-KR" dirty="0" err="1"/>
              <a:t>Kasparov</a:t>
            </a:r>
            <a:r>
              <a:rPr lang="ko-KR" altLang="ko-KR" dirty="0"/>
              <a:t>, </a:t>
            </a:r>
            <a:r>
              <a:rPr lang="ko-KR" altLang="ko-KR" dirty="0" err="1"/>
              <a:t>showcasing</a:t>
            </a:r>
            <a:r>
              <a:rPr lang="ko-KR" altLang="ko-KR" dirty="0"/>
              <a:t> </a:t>
            </a:r>
            <a:r>
              <a:rPr lang="ko-KR" altLang="ko-KR" dirty="0" err="1"/>
              <a:t>the</a:t>
            </a:r>
            <a:r>
              <a:rPr lang="ko-KR" altLang="ko-KR" dirty="0"/>
              <a:t> </a:t>
            </a:r>
            <a:r>
              <a:rPr lang="ko-KR" altLang="ko-KR" dirty="0" err="1"/>
              <a:t>potential</a:t>
            </a:r>
            <a:r>
              <a:rPr lang="ko-KR" altLang="ko-KR" dirty="0"/>
              <a:t> of AI </a:t>
            </a:r>
            <a:r>
              <a:rPr lang="ko-KR" altLang="ko-KR" dirty="0" err="1"/>
              <a:t>in</a:t>
            </a:r>
            <a:r>
              <a:rPr lang="ko-KR" altLang="ko-KR" dirty="0"/>
              <a:t> </a:t>
            </a:r>
            <a:r>
              <a:rPr lang="ko-KR" altLang="ko-KR" dirty="0" err="1"/>
              <a:t>complex</a:t>
            </a:r>
            <a:r>
              <a:rPr lang="ko-KR" altLang="ko-KR" dirty="0"/>
              <a:t> </a:t>
            </a:r>
            <a:r>
              <a:rPr lang="ko-KR" altLang="ko-KR" dirty="0" err="1"/>
              <a:t>strategic</a:t>
            </a:r>
            <a:r>
              <a:rPr lang="ko-KR" altLang="ko-KR" dirty="0"/>
              <a:t> </a:t>
            </a:r>
            <a:r>
              <a:rPr lang="ko-KR" altLang="ko-KR" dirty="0" err="1"/>
              <a:t>games</a:t>
            </a:r>
            <a:r>
              <a:rPr lang="ko-KR" altLang="ko-KR" dirty="0"/>
              <a:t>.</a:t>
            </a:r>
          </a:p>
          <a:p>
            <a:pPr lvl="1" fontAlgn="ctr"/>
            <a:r>
              <a:rPr lang="en-US" altLang="ko-KR" dirty="0"/>
              <a:t> </a:t>
            </a:r>
          </a:p>
          <a:p>
            <a:pPr lvl="1" fontAlgn="ctr"/>
            <a:r>
              <a:rPr lang="ko-KR" altLang="ko-KR" dirty="0"/>
              <a:t>IBM </a:t>
            </a:r>
            <a:r>
              <a:rPr lang="ko-KR" altLang="ko-KR" dirty="0" err="1"/>
              <a:t>Watson</a:t>
            </a:r>
            <a:r>
              <a:rPr lang="ko-KR" altLang="ko-KR" dirty="0"/>
              <a:t> (2011): </a:t>
            </a:r>
            <a:r>
              <a:rPr lang="ko-KR" altLang="ko-KR" dirty="0" err="1"/>
              <a:t>Watson</a:t>
            </a:r>
            <a:r>
              <a:rPr lang="ko-KR" altLang="ko-KR" dirty="0"/>
              <a:t>, </a:t>
            </a:r>
            <a:r>
              <a:rPr lang="ko-KR" altLang="ko-KR" dirty="0" err="1"/>
              <a:t>an</a:t>
            </a:r>
            <a:r>
              <a:rPr lang="ko-KR" altLang="ko-KR" dirty="0"/>
              <a:t> AI </a:t>
            </a:r>
            <a:r>
              <a:rPr lang="ko-KR" altLang="ko-KR" dirty="0" err="1"/>
              <a:t>system</a:t>
            </a:r>
            <a:r>
              <a:rPr lang="ko-KR" altLang="ko-KR" dirty="0"/>
              <a:t> </a:t>
            </a:r>
            <a:r>
              <a:rPr lang="ko-KR" altLang="ko-KR" dirty="0" err="1"/>
              <a:t>developed</a:t>
            </a:r>
            <a:r>
              <a:rPr lang="ko-KR" altLang="ko-KR" dirty="0"/>
              <a:t> </a:t>
            </a:r>
            <a:r>
              <a:rPr lang="ko-KR" altLang="ko-KR" dirty="0" err="1"/>
              <a:t>by</a:t>
            </a:r>
            <a:r>
              <a:rPr lang="ko-KR" altLang="ko-KR" dirty="0"/>
              <a:t> IBM, </a:t>
            </a:r>
            <a:r>
              <a:rPr lang="ko-KR" altLang="ko-KR" dirty="0" err="1"/>
              <a:t>won</a:t>
            </a:r>
            <a:r>
              <a:rPr lang="ko-KR" altLang="ko-KR" dirty="0"/>
              <a:t> </a:t>
            </a:r>
            <a:r>
              <a:rPr lang="ko-KR" altLang="ko-KR" dirty="0" err="1"/>
              <a:t>the</a:t>
            </a:r>
            <a:r>
              <a:rPr lang="ko-KR" altLang="ko-KR" dirty="0"/>
              <a:t> </a:t>
            </a:r>
            <a:r>
              <a:rPr lang="ko-KR" altLang="ko-KR" dirty="0" err="1"/>
              <a:t>game</a:t>
            </a:r>
            <a:r>
              <a:rPr lang="ko-KR" altLang="ko-KR" dirty="0"/>
              <a:t> </a:t>
            </a:r>
            <a:r>
              <a:rPr lang="ko-KR" altLang="ko-KR" dirty="0" err="1"/>
              <a:t>show</a:t>
            </a:r>
            <a:r>
              <a:rPr lang="ko-KR" altLang="ko-KR" dirty="0"/>
              <a:t> </a:t>
            </a:r>
            <a:r>
              <a:rPr lang="ko-KR" altLang="ko-KR" dirty="0" err="1"/>
              <a:t>Jeopardy</a:t>
            </a:r>
            <a:r>
              <a:rPr lang="ko-KR" altLang="ko-KR" dirty="0"/>
              <a:t>! </a:t>
            </a:r>
            <a:r>
              <a:rPr lang="ko-KR" altLang="ko-KR" dirty="0" err="1"/>
              <a:t>by</a:t>
            </a:r>
            <a:r>
              <a:rPr lang="ko-KR" altLang="ko-KR" dirty="0"/>
              <a:t> </a:t>
            </a:r>
            <a:r>
              <a:rPr lang="ko-KR" altLang="ko-KR" dirty="0" err="1"/>
              <a:t>demonstrating</a:t>
            </a:r>
            <a:r>
              <a:rPr lang="ko-KR" altLang="ko-KR" dirty="0"/>
              <a:t> </a:t>
            </a:r>
            <a:r>
              <a:rPr lang="ko-KR" altLang="ko-KR" dirty="0" err="1"/>
              <a:t>natural</a:t>
            </a:r>
            <a:r>
              <a:rPr lang="ko-KR" altLang="ko-KR" dirty="0"/>
              <a:t> </a:t>
            </a:r>
            <a:r>
              <a:rPr lang="ko-KR" altLang="ko-KR" dirty="0" err="1"/>
              <a:t>language</a:t>
            </a:r>
            <a:r>
              <a:rPr lang="ko-KR" altLang="ko-KR" dirty="0"/>
              <a:t> </a:t>
            </a:r>
            <a:r>
              <a:rPr lang="ko-KR" altLang="ko-KR" dirty="0" err="1"/>
              <a:t>processing</a:t>
            </a:r>
            <a:r>
              <a:rPr lang="ko-KR" altLang="ko-KR" dirty="0"/>
              <a:t> and </a:t>
            </a:r>
            <a:r>
              <a:rPr lang="ko-KR" altLang="ko-KR" dirty="0" err="1"/>
              <a:t>knowledge</a:t>
            </a:r>
            <a:r>
              <a:rPr lang="ko-KR" altLang="ko-KR" dirty="0"/>
              <a:t> </a:t>
            </a:r>
            <a:r>
              <a:rPr lang="ko-KR" altLang="ko-KR" dirty="0" err="1"/>
              <a:t>representation</a:t>
            </a:r>
            <a:r>
              <a:rPr lang="ko-KR" altLang="ko-KR" dirty="0"/>
              <a:t> </a:t>
            </a:r>
            <a:r>
              <a:rPr lang="ko-KR" altLang="ko-KR" dirty="0" err="1"/>
              <a:t>capabilities</a:t>
            </a:r>
            <a:r>
              <a:rPr lang="ko-KR" altLang="ko-KR" dirty="0"/>
              <a:t>.</a:t>
            </a:r>
          </a:p>
          <a:p>
            <a:pPr lvl="1" fontAlgn="ctr"/>
            <a:r>
              <a:rPr lang="en-US" altLang="ko-KR" dirty="0"/>
              <a:t> </a:t>
            </a:r>
          </a:p>
          <a:p>
            <a:pPr lvl="1" fontAlgn="ctr"/>
            <a:r>
              <a:rPr lang="ko-KR" altLang="ko-KR" sz="8600" dirty="0" err="1"/>
              <a:t>AlphaGo</a:t>
            </a:r>
            <a:r>
              <a:rPr lang="ko-KR" altLang="ko-KR" sz="8600" dirty="0"/>
              <a:t> </a:t>
            </a:r>
            <a:r>
              <a:rPr lang="ko-KR" altLang="ko-KR" sz="8600" dirty="0" err="1"/>
              <a:t>vs</a:t>
            </a:r>
            <a:r>
              <a:rPr lang="ko-KR" altLang="ko-KR" sz="8600" dirty="0"/>
              <a:t>. Lee </a:t>
            </a:r>
            <a:r>
              <a:rPr lang="ko-KR" altLang="ko-KR" sz="8600" dirty="0" err="1"/>
              <a:t>Sedol</a:t>
            </a:r>
            <a:r>
              <a:rPr lang="ko-KR" altLang="ko-KR" sz="8600" dirty="0"/>
              <a:t> (2016) </a:t>
            </a:r>
            <a:r>
              <a:rPr lang="en-US" altLang="ko-KR" dirty="0"/>
              <a:t>D</a:t>
            </a:r>
            <a:r>
              <a:rPr lang="ko-KR" altLang="ko-KR" dirty="0" err="1"/>
              <a:t>eepMind's</a:t>
            </a:r>
            <a:r>
              <a:rPr lang="ko-KR" altLang="ko-KR" dirty="0"/>
              <a:t> </a:t>
            </a:r>
            <a:r>
              <a:rPr lang="ko-KR" altLang="ko-KR" dirty="0" err="1"/>
              <a:t>AlphaGo</a:t>
            </a:r>
            <a:r>
              <a:rPr lang="ko-KR" altLang="ko-KR" dirty="0"/>
              <a:t> </a:t>
            </a:r>
            <a:r>
              <a:rPr lang="ko-KR" altLang="ko-KR" dirty="0" err="1"/>
              <a:t>defeated</a:t>
            </a:r>
            <a:r>
              <a:rPr lang="ko-KR" altLang="ko-KR" dirty="0"/>
              <a:t> </a:t>
            </a:r>
            <a:r>
              <a:rPr lang="ko-KR" altLang="ko-KR" dirty="0" err="1"/>
              <a:t>world</a:t>
            </a:r>
            <a:r>
              <a:rPr lang="ko-KR" altLang="ko-KR" dirty="0"/>
              <a:t> </a:t>
            </a:r>
            <a:r>
              <a:rPr lang="ko-KR" altLang="ko-KR" dirty="0" err="1"/>
              <a:t>Go</a:t>
            </a:r>
            <a:r>
              <a:rPr lang="ko-KR" altLang="ko-KR" dirty="0"/>
              <a:t> </a:t>
            </a:r>
            <a:r>
              <a:rPr lang="ko-KR" altLang="ko-KR" dirty="0" err="1"/>
              <a:t>champion</a:t>
            </a:r>
            <a:r>
              <a:rPr lang="ko-KR" altLang="ko-KR" dirty="0"/>
              <a:t> Lee </a:t>
            </a:r>
            <a:r>
              <a:rPr lang="ko-KR" altLang="ko-KR" dirty="0" err="1"/>
              <a:t>Sedol</a:t>
            </a:r>
            <a:r>
              <a:rPr lang="ko-KR" altLang="ko-KR" dirty="0"/>
              <a:t>, </a:t>
            </a:r>
            <a:r>
              <a:rPr lang="ko-KR" altLang="ko-KR" dirty="0" err="1"/>
              <a:t>demonstrating</a:t>
            </a:r>
            <a:r>
              <a:rPr lang="ko-KR" altLang="ko-KR" dirty="0"/>
              <a:t> </a:t>
            </a:r>
            <a:r>
              <a:rPr lang="ko-KR" altLang="ko-KR" dirty="0" err="1"/>
              <a:t>AI's</a:t>
            </a:r>
            <a:r>
              <a:rPr lang="ko-KR" altLang="ko-KR" dirty="0"/>
              <a:t> </a:t>
            </a:r>
            <a:r>
              <a:rPr lang="ko-KR" altLang="ko-KR" dirty="0" err="1"/>
              <a:t>ability</a:t>
            </a:r>
            <a:r>
              <a:rPr lang="ko-KR" altLang="ko-KR" dirty="0"/>
              <a:t> </a:t>
            </a:r>
            <a:r>
              <a:rPr lang="ko-KR" altLang="ko-KR" dirty="0" err="1"/>
              <a:t>to</a:t>
            </a:r>
            <a:r>
              <a:rPr lang="ko-KR" altLang="ko-KR" dirty="0"/>
              <a:t> </a:t>
            </a:r>
            <a:r>
              <a:rPr lang="ko-KR" altLang="ko-KR" dirty="0" err="1"/>
              <a:t>master</a:t>
            </a:r>
            <a:r>
              <a:rPr lang="ko-KR" altLang="ko-KR" dirty="0"/>
              <a:t> </a:t>
            </a:r>
            <a:r>
              <a:rPr lang="ko-KR" altLang="ko-KR" dirty="0" err="1"/>
              <a:t>complex</a:t>
            </a:r>
            <a:r>
              <a:rPr lang="ko-KR" altLang="ko-KR" dirty="0"/>
              <a:t> </a:t>
            </a:r>
            <a:r>
              <a:rPr lang="ko-KR" altLang="ko-KR" dirty="0" err="1"/>
              <a:t>board</a:t>
            </a:r>
            <a:r>
              <a:rPr lang="ko-KR" altLang="ko-KR" dirty="0"/>
              <a:t> </a:t>
            </a:r>
            <a:r>
              <a:rPr lang="ko-KR" altLang="ko-KR" dirty="0" err="1"/>
              <a:t>games</a:t>
            </a:r>
            <a:r>
              <a:rPr lang="ko-KR" altLang="ko-KR" dirty="0"/>
              <a:t> </a:t>
            </a:r>
            <a:r>
              <a:rPr lang="ko-KR" altLang="ko-KR" dirty="0" err="1"/>
              <a:t>through</a:t>
            </a:r>
            <a:r>
              <a:rPr lang="ko-KR" altLang="ko-KR" dirty="0"/>
              <a:t> </a:t>
            </a:r>
            <a:r>
              <a:rPr lang="ko-KR" altLang="ko-KR" dirty="0" err="1"/>
              <a:t>reinforcement</a:t>
            </a:r>
            <a:r>
              <a:rPr lang="ko-KR" altLang="ko-KR" dirty="0"/>
              <a:t> </a:t>
            </a:r>
            <a:r>
              <a:rPr lang="ko-KR" altLang="ko-KR" dirty="0" err="1"/>
              <a:t>learning</a:t>
            </a:r>
            <a:r>
              <a:rPr lang="ko-KR" altLang="ko-KR" dirty="0"/>
              <a:t>.</a:t>
            </a:r>
          </a:p>
          <a:p>
            <a:pPr lvl="1" fontAlgn="ctr"/>
            <a:r>
              <a:rPr lang="en-US" altLang="ko-KR" dirty="0"/>
              <a:t> </a:t>
            </a:r>
          </a:p>
          <a:p>
            <a:pPr lvl="1" fontAlgn="ctr"/>
            <a:r>
              <a:rPr lang="ko-KR" altLang="ko-KR" sz="8600" dirty="0" err="1"/>
              <a:t>OpenAI's</a:t>
            </a:r>
            <a:r>
              <a:rPr lang="ko-KR" altLang="ko-KR" sz="8600" dirty="0"/>
              <a:t> GPT-3 (2020</a:t>
            </a:r>
            <a:r>
              <a:rPr lang="en-US" altLang="ko-KR" sz="8600" dirty="0"/>
              <a:t>) </a:t>
            </a:r>
            <a:r>
              <a:rPr lang="ko-KR" altLang="ko-KR" dirty="0"/>
              <a:t> GPT-3, </a:t>
            </a:r>
            <a:r>
              <a:rPr lang="ko-KR" altLang="ko-KR" dirty="0" err="1"/>
              <a:t>developed</a:t>
            </a:r>
            <a:r>
              <a:rPr lang="ko-KR" altLang="ko-KR" dirty="0"/>
              <a:t> </a:t>
            </a:r>
            <a:r>
              <a:rPr lang="ko-KR" altLang="ko-KR" dirty="0" err="1"/>
              <a:t>by</a:t>
            </a:r>
            <a:r>
              <a:rPr lang="ko-KR" altLang="ko-KR" dirty="0"/>
              <a:t> </a:t>
            </a:r>
            <a:r>
              <a:rPr lang="ko-KR" altLang="ko-KR" dirty="0" err="1"/>
              <a:t>OpenAI</a:t>
            </a:r>
            <a:r>
              <a:rPr lang="ko-KR" altLang="ko-KR" dirty="0"/>
              <a:t>, </a:t>
            </a:r>
            <a:r>
              <a:rPr lang="ko-KR" altLang="ko-KR" dirty="0" err="1"/>
              <a:t>is</a:t>
            </a:r>
            <a:r>
              <a:rPr lang="ko-KR" altLang="ko-KR" dirty="0"/>
              <a:t> </a:t>
            </a:r>
            <a:r>
              <a:rPr lang="ko-KR" altLang="ko-KR" dirty="0" err="1"/>
              <a:t>a</a:t>
            </a:r>
            <a:r>
              <a:rPr lang="ko-KR" altLang="ko-KR" dirty="0"/>
              <a:t> </a:t>
            </a:r>
            <a:r>
              <a:rPr lang="ko-KR" altLang="ko-KR" dirty="0" err="1"/>
              <a:t>state</a:t>
            </a:r>
            <a:r>
              <a:rPr lang="ko-KR" altLang="ko-KR" dirty="0"/>
              <a:t>-of-</a:t>
            </a:r>
            <a:r>
              <a:rPr lang="ko-KR" altLang="ko-KR" dirty="0" err="1"/>
              <a:t>the</a:t>
            </a:r>
            <a:r>
              <a:rPr lang="ko-KR" altLang="ko-KR" dirty="0"/>
              <a:t>-</a:t>
            </a:r>
            <a:r>
              <a:rPr lang="ko-KR" altLang="ko-KR" dirty="0" err="1"/>
              <a:t>art</a:t>
            </a:r>
            <a:r>
              <a:rPr lang="ko-KR" altLang="ko-KR" dirty="0"/>
              <a:t> </a:t>
            </a:r>
            <a:r>
              <a:rPr lang="ko-KR" altLang="ko-KR" dirty="0" err="1"/>
              <a:t>language</a:t>
            </a:r>
            <a:r>
              <a:rPr lang="ko-KR" altLang="ko-KR" dirty="0"/>
              <a:t> </a:t>
            </a:r>
            <a:r>
              <a:rPr lang="ko-KR" altLang="ko-KR" dirty="0" err="1"/>
              <a:t>model</a:t>
            </a:r>
            <a:r>
              <a:rPr lang="ko-KR" altLang="ko-KR" dirty="0"/>
              <a:t> </a:t>
            </a:r>
            <a:r>
              <a:rPr lang="ko-KR" altLang="ko-KR" dirty="0" err="1"/>
              <a:t>that</a:t>
            </a:r>
            <a:r>
              <a:rPr lang="ko-KR" altLang="ko-KR" dirty="0"/>
              <a:t> </a:t>
            </a:r>
            <a:r>
              <a:rPr lang="ko-KR" altLang="ko-KR" dirty="0" err="1"/>
              <a:t>showcases</a:t>
            </a:r>
            <a:r>
              <a:rPr lang="ko-KR" altLang="ko-KR" dirty="0"/>
              <a:t> </a:t>
            </a:r>
            <a:r>
              <a:rPr lang="ko-KR" altLang="ko-KR" dirty="0" err="1"/>
              <a:t>the</a:t>
            </a:r>
            <a:r>
              <a:rPr lang="ko-KR" altLang="ko-KR" dirty="0"/>
              <a:t> </a:t>
            </a:r>
            <a:r>
              <a:rPr lang="ko-KR" altLang="ko-KR" dirty="0" err="1"/>
              <a:t>advancements</a:t>
            </a:r>
            <a:r>
              <a:rPr lang="ko-KR" altLang="ko-KR" dirty="0"/>
              <a:t> </a:t>
            </a:r>
            <a:r>
              <a:rPr lang="ko-KR" altLang="ko-KR" dirty="0" err="1"/>
              <a:t>in</a:t>
            </a:r>
            <a:r>
              <a:rPr lang="ko-KR" altLang="ko-KR" dirty="0"/>
              <a:t> </a:t>
            </a:r>
            <a:r>
              <a:rPr lang="ko-KR" altLang="ko-KR" dirty="0" err="1"/>
              <a:t>natural</a:t>
            </a:r>
            <a:r>
              <a:rPr lang="ko-KR" altLang="ko-KR" dirty="0"/>
              <a:t> </a:t>
            </a:r>
            <a:r>
              <a:rPr lang="ko-KR" altLang="ko-KR" dirty="0" err="1"/>
              <a:t>language</a:t>
            </a:r>
            <a:r>
              <a:rPr lang="ko-KR" altLang="ko-KR" dirty="0"/>
              <a:t> </a:t>
            </a:r>
            <a:r>
              <a:rPr lang="ko-KR" altLang="ko-KR" dirty="0" err="1"/>
              <a:t>processing</a:t>
            </a:r>
            <a:r>
              <a:rPr lang="ko-KR" altLang="ko-KR" dirty="0"/>
              <a:t> and </a:t>
            </a:r>
            <a:r>
              <a:rPr lang="ko-KR" altLang="ko-KR" dirty="0" err="1"/>
              <a:t>generation</a:t>
            </a:r>
            <a:r>
              <a:rPr lang="ko-KR" altLang="ko-KR" dirty="0"/>
              <a:t>.</a:t>
            </a:r>
          </a:p>
          <a:p>
            <a:r>
              <a:rPr lang="en-US" altLang="ko-KR" dirty="0"/>
              <a:t> </a:t>
            </a:r>
          </a:p>
          <a:p>
            <a:r>
              <a:rPr lang="ko-KR" altLang="ko-KR" i="1" dirty="0"/>
              <a:t>출처: &lt;</a:t>
            </a:r>
            <a:r>
              <a:rPr lang="ko-KR" altLang="ko-KR" i="1" dirty="0">
                <a:hlinkClick r:id="rId2"/>
              </a:rPr>
              <a:t>https://chat.openai.com/</a:t>
            </a:r>
            <a:r>
              <a:rPr lang="ko-KR" altLang="ko-KR" i="1" dirty="0"/>
              <a:t>&gt; </a:t>
            </a:r>
            <a:endParaRPr lang="ko-KR" altLang="ko-KR" sz="4000" dirty="0"/>
          </a:p>
          <a:p>
            <a:endParaRPr lang="ko-KR" altLang="en-US" dirty="0"/>
          </a:p>
        </p:txBody>
      </p:sp>
    </p:spTree>
    <p:extLst>
      <p:ext uri="{BB962C8B-B14F-4D97-AF65-F5344CB8AC3E}">
        <p14:creationId xmlns:p14="http://schemas.microsoft.com/office/powerpoint/2010/main" val="27486351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F194A45-9EC9-4DBE-9EB4-5968280085D2}"/>
              </a:ext>
            </a:extLst>
          </p:cNvPr>
          <p:cNvSpPr>
            <a:spLocks noGrp="1"/>
          </p:cNvSpPr>
          <p:nvPr>
            <p:ph type="title"/>
          </p:nvPr>
        </p:nvSpPr>
        <p:spPr/>
        <p:txBody>
          <a:bodyPr>
            <a:normAutofit/>
          </a:bodyPr>
          <a:lstStyle/>
          <a:p>
            <a:r>
              <a:rPr lang="en-US" altLang="ko-KR" dirty="0"/>
              <a:t>Dartmouth Conference 1956</a:t>
            </a:r>
            <a:endParaRPr lang="ko-KR" altLang="en-US" dirty="0"/>
          </a:p>
        </p:txBody>
      </p:sp>
      <p:sp>
        <p:nvSpPr>
          <p:cNvPr id="3" name="내용 개체 틀 2">
            <a:extLst>
              <a:ext uri="{FF2B5EF4-FFF2-40B4-BE49-F238E27FC236}">
                <a16:creationId xmlns:a16="http://schemas.microsoft.com/office/drawing/2014/main" id="{6B55819A-CC0E-42A8-B9F8-2C7DA61336EB}"/>
              </a:ext>
            </a:extLst>
          </p:cNvPr>
          <p:cNvSpPr>
            <a:spLocks noGrp="1"/>
          </p:cNvSpPr>
          <p:nvPr>
            <p:ph idx="1"/>
          </p:nvPr>
        </p:nvSpPr>
        <p:spPr>
          <a:xfrm>
            <a:off x="726232" y="6594655"/>
            <a:ext cx="10515600" cy="205369"/>
          </a:xfrm>
        </p:spPr>
        <p:txBody>
          <a:bodyPr>
            <a:normAutofit fontScale="77500" lnSpcReduction="20000"/>
          </a:bodyPr>
          <a:lstStyle/>
          <a:p>
            <a:r>
              <a:rPr lang="en-US" altLang="ko-KR" sz="1000" dirty="0"/>
              <a:t>This week in The History of AI at AIWS.net – the Dartmouth Conference began on 18 June 1956. This gathering would run through the entire summer at Dartmouth College in Hanover, New Hampshire.</a:t>
            </a:r>
            <a:endParaRPr lang="ko-KR" altLang="en-US" sz="1000" dirty="0"/>
          </a:p>
        </p:txBody>
      </p:sp>
      <p:pic>
        <p:nvPicPr>
          <p:cNvPr id="2054" name="Picture 6" descr="This week in The History of AI at AIWS.net – the Dartmouth Conference began  on 18 June 1956 | AIWS.net">
            <a:extLst>
              <a:ext uri="{FF2B5EF4-FFF2-40B4-BE49-F238E27FC236}">
                <a16:creationId xmlns:a16="http://schemas.microsoft.com/office/drawing/2014/main" id="{36E80636-AEB6-43B8-9C2F-744DF029BF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0603" y="1865458"/>
            <a:ext cx="6808447" cy="45544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46814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3F21329-760E-487D-A46C-7311522A563C}"/>
              </a:ext>
            </a:extLst>
          </p:cNvPr>
          <p:cNvSpPr>
            <a:spLocks noGrp="1"/>
          </p:cNvSpPr>
          <p:nvPr>
            <p:ph type="title"/>
          </p:nvPr>
        </p:nvSpPr>
        <p:spPr/>
        <p:txBody>
          <a:bodyPr/>
          <a:lstStyle/>
          <a:p>
            <a:r>
              <a:rPr lang="ko-KR" altLang="ko-KR" dirty="0" err="1"/>
              <a:t>AlphaGo</a:t>
            </a:r>
            <a:r>
              <a:rPr lang="ko-KR" altLang="ko-KR" dirty="0"/>
              <a:t> </a:t>
            </a:r>
            <a:r>
              <a:rPr lang="ko-KR" altLang="ko-KR" dirty="0" err="1"/>
              <a:t>vs</a:t>
            </a:r>
            <a:r>
              <a:rPr lang="ko-KR" altLang="ko-KR" dirty="0"/>
              <a:t>. Lee </a:t>
            </a:r>
            <a:r>
              <a:rPr lang="ko-KR" altLang="ko-KR" dirty="0" err="1"/>
              <a:t>Sedol</a:t>
            </a:r>
            <a:r>
              <a:rPr lang="ko-KR" altLang="ko-KR" dirty="0"/>
              <a:t> (2016)</a:t>
            </a:r>
            <a:endParaRPr lang="ko-KR" altLang="en-US" dirty="0"/>
          </a:p>
        </p:txBody>
      </p:sp>
      <p:pic>
        <p:nvPicPr>
          <p:cNvPr id="3074" name="Picture 2" descr="The Unstoppable Power of Deep Learning – AlphaGo vs. Lee Sedol Case Study">
            <a:extLst>
              <a:ext uri="{FF2B5EF4-FFF2-40B4-BE49-F238E27FC236}">
                <a16:creationId xmlns:a16="http://schemas.microsoft.com/office/drawing/2014/main" id="{50FD94EF-9C5A-49E1-9DAC-04520EC45B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3401" y="2509935"/>
            <a:ext cx="8938379" cy="30167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39512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a:extLst>
              <a:ext uri="{FF2B5EF4-FFF2-40B4-BE49-F238E27FC236}">
                <a16:creationId xmlns:a16="http://schemas.microsoft.com/office/drawing/2014/main" id="{FFD1E7F3-E2D4-4D00-8D5D-F25136C68FDA}"/>
              </a:ext>
            </a:extLst>
          </p:cNvPr>
          <p:cNvSpPr>
            <a:spLocks noGrp="1"/>
          </p:cNvSpPr>
          <p:nvPr>
            <p:ph idx="1"/>
          </p:nvPr>
        </p:nvSpPr>
        <p:spPr>
          <a:xfrm>
            <a:off x="7226300" y="1825625"/>
            <a:ext cx="4127499" cy="4351338"/>
          </a:xfrm>
        </p:spPr>
        <p:txBody>
          <a:bodyPr/>
          <a:lstStyle/>
          <a:p>
            <a:r>
              <a:rPr lang="en-US" altLang="ko-KR" dirty="0"/>
              <a:t>2015</a:t>
            </a:r>
          </a:p>
          <a:p>
            <a:endParaRPr lang="en-US" altLang="ko-KR" dirty="0"/>
          </a:p>
          <a:p>
            <a:r>
              <a:rPr lang="x-none" altLang="ko-KR" dirty="0"/>
              <a:t>C</a:t>
            </a:r>
            <a:r>
              <a:rPr lang="ko-KR" altLang="ko-KR" dirty="0" err="1"/>
              <a:t>hat</a:t>
            </a:r>
            <a:r>
              <a:rPr lang="ko-KR" altLang="ko-KR" dirty="0"/>
              <a:t> GPT-1 – 2018</a:t>
            </a:r>
          </a:p>
          <a:p>
            <a:r>
              <a:rPr lang="x-none" altLang="ko-KR" dirty="0"/>
              <a:t>C</a:t>
            </a:r>
            <a:r>
              <a:rPr lang="ko-KR" altLang="ko-KR" dirty="0" err="1"/>
              <a:t>hat</a:t>
            </a:r>
            <a:r>
              <a:rPr lang="ko-KR" altLang="ko-KR" dirty="0"/>
              <a:t> GPT-2 – 2019</a:t>
            </a:r>
          </a:p>
          <a:p>
            <a:r>
              <a:rPr lang="ko-KR" altLang="ko-KR" dirty="0" err="1"/>
              <a:t>Chat</a:t>
            </a:r>
            <a:r>
              <a:rPr lang="ko-KR" altLang="ko-KR" dirty="0"/>
              <a:t> GPT-3 – 2020</a:t>
            </a:r>
          </a:p>
          <a:p>
            <a:r>
              <a:rPr lang="ko-KR" altLang="ko-KR" dirty="0" err="1"/>
              <a:t>Chat</a:t>
            </a:r>
            <a:r>
              <a:rPr lang="ko-KR" altLang="ko-KR" dirty="0"/>
              <a:t> GPT3X – 2022</a:t>
            </a:r>
          </a:p>
          <a:p>
            <a:endParaRPr lang="ko-KR" altLang="en-US" dirty="0"/>
          </a:p>
        </p:txBody>
      </p:sp>
      <p:pic>
        <p:nvPicPr>
          <p:cNvPr id="1026" name="Picture 2" descr="OpenAI Logo PNG Images with Transparent Background">
            <a:extLst>
              <a:ext uri="{FF2B5EF4-FFF2-40B4-BE49-F238E27FC236}">
                <a16:creationId xmlns:a16="http://schemas.microsoft.com/office/drawing/2014/main" id="{412FBE4E-87B6-42C6-B1BA-6C3A227A6D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7038" y="1825625"/>
            <a:ext cx="4538962" cy="3980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85789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1" name="Picture 1" descr="Key Components of AI_11zon.webp">
            <a:extLst>
              <a:ext uri="{FF2B5EF4-FFF2-40B4-BE49-F238E27FC236}">
                <a16:creationId xmlns:a16="http://schemas.microsoft.com/office/drawing/2014/main" id="{412F265D-654F-4672-B56A-D70E8C55BD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1300" y="0"/>
            <a:ext cx="6629400" cy="6629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16621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5" name="Picture 1" descr="Simplifying the Difference: Machine Learning vs Deep Learning - Singapore  Computer Society">
            <a:extLst>
              <a:ext uri="{FF2B5EF4-FFF2-40B4-BE49-F238E27FC236}">
                <a16:creationId xmlns:a16="http://schemas.microsoft.com/office/drawing/2014/main" id="{0A8916D0-1345-42D9-B181-3F61F0C7970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69008" y="139700"/>
            <a:ext cx="8281392" cy="6625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95203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9" name="Picture 1" descr="Three Stages of AI_11zon.webp">
            <a:extLst>
              <a:ext uri="{FF2B5EF4-FFF2-40B4-BE49-F238E27FC236}">
                <a16:creationId xmlns:a16="http://schemas.microsoft.com/office/drawing/2014/main" id="{E57F9CC6-5C9B-43A6-8ED1-E2146A541EE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08200" y="13494"/>
            <a:ext cx="6718300" cy="6718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34469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그림 4">
            <a:extLst>
              <a:ext uri="{FF2B5EF4-FFF2-40B4-BE49-F238E27FC236}">
                <a16:creationId xmlns:a16="http://schemas.microsoft.com/office/drawing/2014/main" id="{FB75B765-007A-40A5-8A7F-BF733A1BF875}"/>
              </a:ext>
            </a:extLst>
          </p:cNvPr>
          <p:cNvPicPr>
            <a:picLocks noChangeAspect="1"/>
          </p:cNvPicPr>
          <p:nvPr/>
        </p:nvPicPr>
        <p:blipFill>
          <a:blip r:embed="rId2"/>
          <a:stretch>
            <a:fillRect/>
          </a:stretch>
        </p:blipFill>
        <p:spPr>
          <a:xfrm>
            <a:off x="1881187" y="581025"/>
            <a:ext cx="8429625" cy="5695950"/>
          </a:xfrm>
          <a:prstGeom prst="rect">
            <a:avLst/>
          </a:prstGeom>
        </p:spPr>
      </p:pic>
      <p:sp>
        <p:nvSpPr>
          <p:cNvPr id="6" name="직사각형 5">
            <a:extLst>
              <a:ext uri="{FF2B5EF4-FFF2-40B4-BE49-F238E27FC236}">
                <a16:creationId xmlns:a16="http://schemas.microsoft.com/office/drawing/2014/main" id="{4B767A20-FC6C-4E3A-B701-26ADF14FCAB5}"/>
              </a:ext>
            </a:extLst>
          </p:cNvPr>
          <p:cNvSpPr/>
          <p:nvPr/>
        </p:nvSpPr>
        <p:spPr>
          <a:xfrm>
            <a:off x="5375290" y="3244334"/>
            <a:ext cx="1441420" cy="369332"/>
          </a:xfrm>
          <a:prstGeom prst="rect">
            <a:avLst/>
          </a:prstGeom>
        </p:spPr>
        <p:txBody>
          <a:bodyPr wrap="none">
            <a:spAutoFit/>
          </a:bodyPr>
          <a:lstStyle/>
          <a:p>
            <a:r>
              <a:rPr lang="en-US" altLang="ko-KR" dirty="0">
                <a:solidFill>
                  <a:srgbClr val="70757A"/>
                </a:solidFill>
                <a:latin typeface="arial" panose="020B0604020202020204" pitchFamily="34" charset="0"/>
              </a:rPr>
              <a:t>Jul 24, 2022</a:t>
            </a:r>
            <a:endParaRPr lang="ko-KR" altLang="en-US" dirty="0"/>
          </a:p>
        </p:txBody>
      </p:sp>
      <p:sp>
        <p:nvSpPr>
          <p:cNvPr id="7" name="직사각형 6">
            <a:extLst>
              <a:ext uri="{FF2B5EF4-FFF2-40B4-BE49-F238E27FC236}">
                <a16:creationId xmlns:a16="http://schemas.microsoft.com/office/drawing/2014/main" id="{08CACA6D-3D20-4511-BCF0-58CFAA59A376}"/>
              </a:ext>
            </a:extLst>
          </p:cNvPr>
          <p:cNvSpPr/>
          <p:nvPr/>
        </p:nvSpPr>
        <p:spPr>
          <a:xfrm>
            <a:off x="374082" y="208974"/>
            <a:ext cx="1441420" cy="369332"/>
          </a:xfrm>
          <a:prstGeom prst="rect">
            <a:avLst/>
          </a:prstGeom>
        </p:spPr>
        <p:txBody>
          <a:bodyPr wrap="none">
            <a:spAutoFit/>
          </a:bodyPr>
          <a:lstStyle/>
          <a:p>
            <a:r>
              <a:rPr lang="en-US" altLang="ko-KR" dirty="0">
                <a:solidFill>
                  <a:srgbClr val="70757A"/>
                </a:solidFill>
                <a:latin typeface="arial" panose="020B0604020202020204" pitchFamily="34" charset="0"/>
              </a:rPr>
              <a:t>Jul 24, 2022</a:t>
            </a:r>
            <a:endParaRPr lang="ko-KR" altLang="en-US" dirty="0"/>
          </a:p>
        </p:txBody>
      </p:sp>
    </p:spTree>
    <p:extLst>
      <p:ext uri="{BB962C8B-B14F-4D97-AF65-F5344CB8AC3E}">
        <p14:creationId xmlns:p14="http://schemas.microsoft.com/office/powerpoint/2010/main" val="30518358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B4525D2-F44A-4AC0-B26F-C1CF3B774CBF}"/>
              </a:ext>
            </a:extLst>
          </p:cNvPr>
          <p:cNvSpPr>
            <a:spLocks noGrp="1"/>
          </p:cNvSpPr>
          <p:nvPr>
            <p:ph type="title"/>
          </p:nvPr>
        </p:nvSpPr>
        <p:spPr/>
        <p:txBody>
          <a:bodyPr/>
          <a:lstStyle/>
          <a:p>
            <a:r>
              <a:rPr lang="en-US" altLang="ko-KR" dirty="0"/>
              <a:t>chat GPT</a:t>
            </a:r>
            <a:endParaRPr lang="ko-KR" altLang="en-US" dirty="0"/>
          </a:p>
        </p:txBody>
      </p:sp>
      <p:sp>
        <p:nvSpPr>
          <p:cNvPr id="3" name="내용 개체 틀 2">
            <a:extLst>
              <a:ext uri="{FF2B5EF4-FFF2-40B4-BE49-F238E27FC236}">
                <a16:creationId xmlns:a16="http://schemas.microsoft.com/office/drawing/2014/main" id="{E4BE8763-09BB-462A-8B96-E8A3DE4DF49F}"/>
              </a:ext>
            </a:extLst>
          </p:cNvPr>
          <p:cNvSpPr>
            <a:spLocks noGrp="1"/>
          </p:cNvSpPr>
          <p:nvPr>
            <p:ph idx="1"/>
          </p:nvPr>
        </p:nvSpPr>
        <p:spPr/>
        <p:txBody>
          <a:bodyPr>
            <a:normAutofit/>
          </a:bodyPr>
          <a:lstStyle/>
          <a:p>
            <a:r>
              <a:rPr lang="ko-KR" altLang="ko-KR" b="1" i="1" dirty="0" err="1"/>
              <a:t>Generative</a:t>
            </a:r>
            <a:r>
              <a:rPr lang="ko-KR" altLang="ko-KR" b="1" i="1" dirty="0"/>
              <a:t> </a:t>
            </a:r>
            <a:r>
              <a:rPr lang="ko-KR" altLang="ko-KR" b="1" i="1" dirty="0" err="1"/>
              <a:t>Pre-trained</a:t>
            </a:r>
            <a:r>
              <a:rPr lang="ko-KR" altLang="ko-KR" b="1" i="1" dirty="0"/>
              <a:t> </a:t>
            </a:r>
            <a:r>
              <a:rPr lang="ko-KR" altLang="ko-KR" b="1" i="1" dirty="0" err="1"/>
              <a:t>Transformer</a:t>
            </a:r>
            <a:endParaRPr lang="en-US" altLang="ko-KR" b="1" i="1" dirty="0"/>
          </a:p>
          <a:p>
            <a:endParaRPr lang="en-US" altLang="ko-KR" b="1" i="1" dirty="0"/>
          </a:p>
          <a:p>
            <a:r>
              <a:rPr lang="ko-KR" altLang="ko-KR" sz="2400" dirty="0" err="1"/>
              <a:t>In</a:t>
            </a:r>
            <a:r>
              <a:rPr lang="ko-KR" altLang="ko-KR" sz="2400" dirty="0"/>
              <a:t> </a:t>
            </a:r>
            <a:r>
              <a:rPr lang="ko-KR" altLang="ko-KR" sz="2400" dirty="0" err="1"/>
              <a:t>a</a:t>
            </a:r>
            <a:r>
              <a:rPr lang="ko-KR" altLang="ko-KR" sz="2400" dirty="0"/>
              <a:t> </a:t>
            </a:r>
            <a:r>
              <a:rPr lang="ko-KR" altLang="ko-KR" sz="2400" dirty="0" err="1"/>
              <a:t>nutshell</a:t>
            </a:r>
            <a:r>
              <a:rPr lang="ko-KR" altLang="ko-KR" sz="2400" dirty="0"/>
              <a:t>, </a:t>
            </a:r>
            <a:r>
              <a:rPr lang="ko-KR" altLang="ko-KR" sz="2400" dirty="0" err="1"/>
              <a:t>Chat</a:t>
            </a:r>
            <a:r>
              <a:rPr lang="ko-KR" altLang="ko-KR" sz="2400" dirty="0"/>
              <a:t> GPT </a:t>
            </a:r>
            <a:r>
              <a:rPr lang="ko-KR" altLang="ko-KR" sz="2400" dirty="0" err="1"/>
              <a:t>is</a:t>
            </a:r>
            <a:r>
              <a:rPr lang="ko-KR" altLang="ko-KR" sz="2400" dirty="0"/>
              <a:t> </a:t>
            </a:r>
            <a:r>
              <a:rPr lang="ko-KR" altLang="ko-KR" sz="2400" dirty="0" err="1"/>
              <a:t>an</a:t>
            </a:r>
            <a:r>
              <a:rPr lang="ko-KR" altLang="ko-KR" sz="2400" dirty="0"/>
              <a:t> </a:t>
            </a:r>
            <a:endParaRPr lang="en-US" altLang="ko-KR" sz="2400" dirty="0"/>
          </a:p>
          <a:p>
            <a:endParaRPr lang="ko-KR" altLang="ko-KR" sz="2400" dirty="0"/>
          </a:p>
          <a:p>
            <a:pPr marL="457200" lvl="1" indent="0">
              <a:buNone/>
            </a:pPr>
            <a:r>
              <a:rPr lang="ko-KR" altLang="ko-KR" sz="2800" dirty="0" err="1">
                <a:highlight>
                  <a:srgbClr val="C0C0C0"/>
                </a:highlight>
              </a:rPr>
              <a:t>artificial</a:t>
            </a:r>
            <a:r>
              <a:rPr lang="ko-KR" altLang="ko-KR" sz="2800" dirty="0">
                <a:highlight>
                  <a:srgbClr val="C0C0C0"/>
                </a:highlight>
              </a:rPr>
              <a:t> </a:t>
            </a:r>
            <a:r>
              <a:rPr lang="ko-KR" altLang="ko-KR" sz="2800" dirty="0" err="1">
                <a:highlight>
                  <a:srgbClr val="C0C0C0"/>
                </a:highlight>
              </a:rPr>
              <a:t>intelligence</a:t>
            </a:r>
            <a:r>
              <a:rPr lang="ko-KR" altLang="ko-KR" sz="2800" dirty="0">
                <a:highlight>
                  <a:srgbClr val="C0C0C0"/>
                </a:highlight>
              </a:rPr>
              <a:t> </a:t>
            </a:r>
            <a:r>
              <a:rPr lang="ko-KR" altLang="ko-KR" dirty="0"/>
              <a:t>(AI) </a:t>
            </a:r>
            <a:r>
              <a:rPr lang="ko-KR" altLang="ko-KR" sz="2800" dirty="0" err="1">
                <a:highlight>
                  <a:srgbClr val="C0C0C0"/>
                </a:highlight>
              </a:rPr>
              <a:t>content</a:t>
            </a:r>
            <a:r>
              <a:rPr lang="ko-KR" altLang="ko-KR" sz="2800" dirty="0">
                <a:highlight>
                  <a:srgbClr val="C0C0C0"/>
                </a:highlight>
              </a:rPr>
              <a:t> </a:t>
            </a:r>
            <a:r>
              <a:rPr lang="ko-KR" altLang="ko-KR" sz="2800" dirty="0" err="1">
                <a:highlight>
                  <a:srgbClr val="C0C0C0"/>
                </a:highlight>
              </a:rPr>
              <a:t>generator</a:t>
            </a:r>
            <a:r>
              <a:rPr lang="ko-KR" altLang="ko-KR" sz="2800" dirty="0">
                <a:highlight>
                  <a:srgbClr val="C0C0C0"/>
                </a:highlight>
              </a:rPr>
              <a:t> </a:t>
            </a:r>
            <a:endParaRPr lang="en-US" altLang="ko-KR" dirty="0">
              <a:highlight>
                <a:srgbClr val="C0C0C0"/>
              </a:highlight>
            </a:endParaRPr>
          </a:p>
          <a:p>
            <a:pPr marL="457200" lvl="1" indent="0">
              <a:buNone/>
            </a:pPr>
            <a:endParaRPr lang="ko-KR" altLang="ko-KR" dirty="0">
              <a:highlight>
                <a:srgbClr val="C0C0C0"/>
              </a:highlight>
            </a:endParaRPr>
          </a:p>
          <a:p>
            <a:pPr marL="457200" lvl="1" indent="0">
              <a:buNone/>
            </a:pPr>
            <a:r>
              <a:rPr lang="ko-KR" altLang="ko-KR" dirty="0" err="1"/>
              <a:t>that</a:t>
            </a:r>
            <a:r>
              <a:rPr lang="ko-KR" altLang="ko-KR" dirty="0"/>
              <a:t> </a:t>
            </a:r>
            <a:r>
              <a:rPr lang="ko-KR" altLang="ko-KR" sz="2800" dirty="0" err="1">
                <a:highlight>
                  <a:srgbClr val="C0C0C0"/>
                </a:highlight>
              </a:rPr>
              <a:t>semi-autonomously</a:t>
            </a:r>
            <a:r>
              <a:rPr lang="ko-KR" altLang="ko-KR" dirty="0"/>
              <a:t> </a:t>
            </a:r>
            <a:r>
              <a:rPr lang="ko-KR" altLang="ko-KR" dirty="0" err="1"/>
              <a:t>creates</a:t>
            </a:r>
            <a:r>
              <a:rPr lang="ko-KR" altLang="ko-KR" dirty="0"/>
              <a:t> </a:t>
            </a:r>
            <a:r>
              <a:rPr lang="ko-KR" altLang="ko-KR" dirty="0" err="1"/>
              <a:t>phrases</a:t>
            </a:r>
            <a:r>
              <a:rPr lang="ko-KR" altLang="ko-KR" dirty="0"/>
              <a:t> and </a:t>
            </a:r>
            <a:r>
              <a:rPr lang="ko-KR" altLang="ko-KR" dirty="0" err="1"/>
              <a:t>articles</a:t>
            </a:r>
            <a:r>
              <a:rPr lang="ko-KR" altLang="ko-KR" dirty="0"/>
              <a:t> </a:t>
            </a:r>
            <a:endParaRPr lang="en-US" altLang="ko-KR" dirty="0"/>
          </a:p>
          <a:p>
            <a:pPr marL="457200" lvl="1" indent="0">
              <a:buNone/>
            </a:pPr>
            <a:endParaRPr lang="en-US" altLang="ko-KR" dirty="0"/>
          </a:p>
          <a:p>
            <a:pPr marL="457200" lvl="1" indent="0">
              <a:buNone/>
            </a:pPr>
            <a:r>
              <a:rPr lang="ko-KR" altLang="ko-KR" sz="2800" dirty="0" err="1">
                <a:highlight>
                  <a:srgbClr val="C0C0C0"/>
                </a:highlight>
              </a:rPr>
              <a:t>based</a:t>
            </a:r>
            <a:r>
              <a:rPr lang="ko-KR" altLang="ko-KR" sz="2800" dirty="0">
                <a:highlight>
                  <a:srgbClr val="C0C0C0"/>
                </a:highlight>
              </a:rPr>
              <a:t> </a:t>
            </a:r>
            <a:r>
              <a:rPr lang="ko-KR" altLang="ko-KR" sz="2800" dirty="0" err="1">
                <a:highlight>
                  <a:srgbClr val="C0C0C0"/>
                </a:highlight>
              </a:rPr>
              <a:t>on</a:t>
            </a:r>
            <a:r>
              <a:rPr lang="ko-KR" altLang="ko-KR" sz="2800" dirty="0">
                <a:highlight>
                  <a:srgbClr val="C0C0C0"/>
                </a:highlight>
              </a:rPr>
              <a:t> </a:t>
            </a:r>
            <a:r>
              <a:rPr lang="ko-KR" altLang="ko-KR" sz="2800" dirty="0" err="1">
                <a:highlight>
                  <a:srgbClr val="C0C0C0"/>
                </a:highlight>
              </a:rPr>
              <a:t>user</a:t>
            </a:r>
            <a:r>
              <a:rPr lang="ko-KR" altLang="ko-KR" sz="2800" dirty="0">
                <a:highlight>
                  <a:srgbClr val="C0C0C0"/>
                </a:highlight>
              </a:rPr>
              <a:t> </a:t>
            </a:r>
            <a:r>
              <a:rPr lang="ko-KR" altLang="ko-KR" sz="2800" dirty="0" err="1">
                <a:highlight>
                  <a:srgbClr val="C0C0C0"/>
                </a:highlight>
              </a:rPr>
              <a:t>input</a:t>
            </a:r>
            <a:r>
              <a:rPr lang="ko-KR" altLang="ko-KR" sz="2800" dirty="0">
                <a:highlight>
                  <a:srgbClr val="C0C0C0"/>
                </a:highlight>
              </a:rPr>
              <a:t>.</a:t>
            </a:r>
            <a:r>
              <a:rPr lang="en-US" altLang="ko-KR" sz="2800" dirty="0">
                <a:highlight>
                  <a:srgbClr val="C0C0C0"/>
                </a:highlight>
              </a:rPr>
              <a:t> </a:t>
            </a:r>
          </a:p>
          <a:p>
            <a:endParaRPr lang="ko-KR" altLang="en-US" dirty="0"/>
          </a:p>
        </p:txBody>
      </p:sp>
    </p:spTree>
    <p:extLst>
      <p:ext uri="{BB962C8B-B14F-4D97-AF65-F5344CB8AC3E}">
        <p14:creationId xmlns:p14="http://schemas.microsoft.com/office/powerpoint/2010/main" val="39584831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5" name="Picture 1" descr="Simplifying the Difference: Machine Learning vs Deep Learning - Singapore  Computer Society">
            <a:extLst>
              <a:ext uri="{FF2B5EF4-FFF2-40B4-BE49-F238E27FC236}">
                <a16:creationId xmlns:a16="http://schemas.microsoft.com/office/drawing/2014/main" id="{0A8916D0-1345-42D9-B181-3F61F0C7970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69008" y="139700"/>
            <a:ext cx="8281392" cy="6625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12041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Dispelling Myths: Deep Learning vs. Machine Learning">
            <a:extLst>
              <a:ext uri="{FF2B5EF4-FFF2-40B4-BE49-F238E27FC236}">
                <a16:creationId xmlns:a16="http://schemas.microsoft.com/office/drawing/2014/main" id="{E7650AF9-6EBB-4661-891D-DF32EDE03EB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306784"/>
            <a:ext cx="12111832" cy="60559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23638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557E3DB-F337-4280-BB4C-A1E1B549C69B}"/>
              </a:ext>
            </a:extLst>
          </p:cNvPr>
          <p:cNvSpPr>
            <a:spLocks noGrp="1"/>
          </p:cNvSpPr>
          <p:nvPr>
            <p:ph type="title"/>
          </p:nvPr>
        </p:nvSpPr>
        <p:spPr/>
        <p:txBody>
          <a:bodyPr/>
          <a:lstStyle/>
          <a:p>
            <a:r>
              <a:rPr lang="en-US" altLang="ko-KR" dirty="0">
                <a:hlinkClick r:id="rId2"/>
              </a:rPr>
              <a:t>Neural Network Character Recognition</a:t>
            </a:r>
            <a:br>
              <a:rPr lang="en-US" altLang="ko-KR" dirty="0"/>
            </a:br>
            <a:endParaRPr lang="ko-KR" altLang="en-US" dirty="0"/>
          </a:p>
        </p:txBody>
      </p:sp>
      <p:pic>
        <p:nvPicPr>
          <p:cNvPr id="4" name="내용 개체 틀 3">
            <a:extLst>
              <a:ext uri="{FF2B5EF4-FFF2-40B4-BE49-F238E27FC236}">
                <a16:creationId xmlns:a16="http://schemas.microsoft.com/office/drawing/2014/main" id="{D15F08A2-5262-4FBA-899F-6C7057B80241}"/>
              </a:ext>
            </a:extLst>
          </p:cNvPr>
          <p:cNvPicPr>
            <a:picLocks noGrp="1" noChangeAspect="1"/>
          </p:cNvPicPr>
          <p:nvPr>
            <p:ph idx="1"/>
          </p:nvPr>
        </p:nvPicPr>
        <p:blipFill>
          <a:blip r:embed="rId3"/>
          <a:stretch>
            <a:fillRect/>
          </a:stretch>
        </p:blipFill>
        <p:spPr>
          <a:xfrm>
            <a:off x="2545773" y="1860767"/>
            <a:ext cx="6791325" cy="5153891"/>
          </a:xfrm>
          <a:prstGeom prst="rect">
            <a:avLst/>
          </a:prstGeom>
        </p:spPr>
      </p:pic>
    </p:spTree>
    <p:extLst>
      <p:ext uri="{BB962C8B-B14F-4D97-AF65-F5344CB8AC3E}">
        <p14:creationId xmlns:p14="http://schemas.microsoft.com/office/powerpoint/2010/main" val="2172071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91F6026-84F3-430A-95FF-8F538B80704C}"/>
              </a:ext>
            </a:extLst>
          </p:cNvPr>
          <p:cNvSpPr>
            <a:spLocks noGrp="1"/>
          </p:cNvSpPr>
          <p:nvPr>
            <p:ph type="title"/>
          </p:nvPr>
        </p:nvSpPr>
        <p:spPr/>
        <p:txBody>
          <a:bodyPr/>
          <a:lstStyle/>
          <a:p>
            <a:r>
              <a:rPr lang="en-US" altLang="ko-KR" dirty="0"/>
              <a:t>Neural network</a:t>
            </a:r>
            <a:br>
              <a:rPr lang="en-US" altLang="ko-KR" dirty="0"/>
            </a:br>
            <a:endParaRPr lang="ko-KR" altLang="en-US" dirty="0"/>
          </a:p>
        </p:txBody>
      </p:sp>
      <p:pic>
        <p:nvPicPr>
          <p:cNvPr id="3074" name="Picture 2" descr="nodes layer">
            <a:extLst>
              <a:ext uri="{FF2B5EF4-FFF2-40B4-BE49-F238E27FC236}">
                <a16:creationId xmlns:a16="http://schemas.microsoft.com/office/drawing/2014/main" id="{44846040-C83C-4D70-A340-2CB9E80DE32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2782" y="1027906"/>
            <a:ext cx="10666435" cy="53609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89916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5234439-6F26-4A93-AF03-F09FE18799BE}"/>
              </a:ext>
            </a:extLst>
          </p:cNvPr>
          <p:cNvSpPr>
            <a:spLocks noGrp="1"/>
          </p:cNvSpPr>
          <p:nvPr>
            <p:ph type="title"/>
          </p:nvPr>
        </p:nvSpPr>
        <p:spPr/>
        <p:txBody>
          <a:bodyPr/>
          <a:lstStyle/>
          <a:p>
            <a:r>
              <a:rPr lang="en-US" altLang="ko-KR" dirty="0"/>
              <a:t>Neural network</a:t>
            </a:r>
            <a:endParaRPr lang="ko-KR" altLang="en-US" dirty="0"/>
          </a:p>
        </p:txBody>
      </p:sp>
      <p:pic>
        <p:nvPicPr>
          <p:cNvPr id="11266" name="Picture 2" descr="3 (a) Typical Architecture of Deep Learning Neural Network with One Output, One Input, and K Hidden Layers; (b) Artifcial Neuron: Basic Computational Building Block for Neural Networks">
            <a:extLst>
              <a:ext uri="{FF2B5EF4-FFF2-40B4-BE49-F238E27FC236}">
                <a16:creationId xmlns:a16="http://schemas.microsoft.com/office/drawing/2014/main" id="{74C1AE5F-2BAC-47FE-9610-D87880D38DD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47875" y="2272506"/>
            <a:ext cx="8096250" cy="3457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80953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B4525D2-F44A-4AC0-B26F-C1CF3B774CBF}"/>
              </a:ext>
            </a:extLst>
          </p:cNvPr>
          <p:cNvSpPr>
            <a:spLocks noGrp="1"/>
          </p:cNvSpPr>
          <p:nvPr>
            <p:ph type="title"/>
          </p:nvPr>
        </p:nvSpPr>
        <p:spPr/>
        <p:txBody>
          <a:bodyPr/>
          <a:lstStyle/>
          <a:p>
            <a:r>
              <a:rPr lang="en-US" altLang="ko-KR" dirty="0"/>
              <a:t>chat GPT</a:t>
            </a:r>
            <a:endParaRPr lang="ko-KR" altLang="en-US" dirty="0"/>
          </a:p>
        </p:txBody>
      </p:sp>
      <p:sp>
        <p:nvSpPr>
          <p:cNvPr id="3" name="내용 개체 틀 2">
            <a:extLst>
              <a:ext uri="{FF2B5EF4-FFF2-40B4-BE49-F238E27FC236}">
                <a16:creationId xmlns:a16="http://schemas.microsoft.com/office/drawing/2014/main" id="{E4BE8763-09BB-462A-8B96-E8A3DE4DF49F}"/>
              </a:ext>
            </a:extLst>
          </p:cNvPr>
          <p:cNvSpPr>
            <a:spLocks noGrp="1"/>
          </p:cNvSpPr>
          <p:nvPr>
            <p:ph idx="1"/>
          </p:nvPr>
        </p:nvSpPr>
        <p:spPr/>
        <p:txBody>
          <a:bodyPr>
            <a:normAutofit/>
          </a:bodyPr>
          <a:lstStyle/>
          <a:p>
            <a:r>
              <a:rPr lang="ko-KR" altLang="ko-KR" b="1" i="1" dirty="0" err="1"/>
              <a:t>Generative</a:t>
            </a:r>
            <a:r>
              <a:rPr lang="ko-KR" altLang="ko-KR" b="1" i="1" dirty="0"/>
              <a:t> </a:t>
            </a:r>
            <a:r>
              <a:rPr lang="ko-KR" altLang="ko-KR" b="1" i="1" dirty="0" err="1"/>
              <a:t>Pre-trained</a:t>
            </a:r>
            <a:r>
              <a:rPr lang="ko-KR" altLang="ko-KR" b="1" i="1" dirty="0"/>
              <a:t> </a:t>
            </a:r>
            <a:r>
              <a:rPr lang="ko-KR" altLang="ko-KR" b="1" i="1" dirty="0" err="1"/>
              <a:t>Transformer</a:t>
            </a:r>
            <a:endParaRPr lang="en-US" altLang="ko-KR" b="1" i="1" dirty="0"/>
          </a:p>
          <a:p>
            <a:endParaRPr lang="en-US" altLang="ko-KR" b="1" i="1" dirty="0"/>
          </a:p>
          <a:p>
            <a:r>
              <a:rPr lang="ko-KR" altLang="ko-KR" sz="2400" dirty="0" err="1"/>
              <a:t>In</a:t>
            </a:r>
            <a:r>
              <a:rPr lang="ko-KR" altLang="ko-KR" sz="2400" dirty="0"/>
              <a:t> </a:t>
            </a:r>
            <a:r>
              <a:rPr lang="ko-KR" altLang="ko-KR" sz="2400" dirty="0" err="1"/>
              <a:t>a</a:t>
            </a:r>
            <a:r>
              <a:rPr lang="ko-KR" altLang="ko-KR" sz="2400" dirty="0"/>
              <a:t> </a:t>
            </a:r>
            <a:r>
              <a:rPr lang="ko-KR" altLang="ko-KR" sz="2400" dirty="0" err="1"/>
              <a:t>nutshell</a:t>
            </a:r>
            <a:r>
              <a:rPr lang="ko-KR" altLang="ko-KR" sz="2400" dirty="0"/>
              <a:t>, </a:t>
            </a:r>
            <a:r>
              <a:rPr lang="ko-KR" altLang="ko-KR" sz="2400" dirty="0" err="1"/>
              <a:t>Chat</a:t>
            </a:r>
            <a:r>
              <a:rPr lang="ko-KR" altLang="ko-KR" sz="2400" dirty="0"/>
              <a:t> GPT </a:t>
            </a:r>
            <a:r>
              <a:rPr lang="ko-KR" altLang="ko-KR" sz="2400" dirty="0" err="1"/>
              <a:t>is</a:t>
            </a:r>
            <a:r>
              <a:rPr lang="ko-KR" altLang="ko-KR" sz="2400" dirty="0"/>
              <a:t> </a:t>
            </a:r>
            <a:r>
              <a:rPr lang="ko-KR" altLang="ko-KR" sz="2400" dirty="0" err="1"/>
              <a:t>an</a:t>
            </a:r>
            <a:r>
              <a:rPr lang="ko-KR" altLang="ko-KR" sz="2400" dirty="0"/>
              <a:t> </a:t>
            </a:r>
            <a:endParaRPr lang="en-US" altLang="ko-KR" sz="2400" dirty="0"/>
          </a:p>
          <a:p>
            <a:endParaRPr lang="ko-KR" altLang="ko-KR" sz="2400" dirty="0"/>
          </a:p>
          <a:p>
            <a:pPr marL="457200" lvl="1" indent="0">
              <a:buNone/>
            </a:pPr>
            <a:r>
              <a:rPr lang="ko-KR" altLang="ko-KR" sz="2800" dirty="0" err="1">
                <a:highlight>
                  <a:srgbClr val="C0C0C0"/>
                </a:highlight>
              </a:rPr>
              <a:t>artificial</a:t>
            </a:r>
            <a:r>
              <a:rPr lang="ko-KR" altLang="ko-KR" sz="2800" dirty="0">
                <a:highlight>
                  <a:srgbClr val="C0C0C0"/>
                </a:highlight>
              </a:rPr>
              <a:t> </a:t>
            </a:r>
            <a:r>
              <a:rPr lang="ko-KR" altLang="ko-KR" sz="2800" dirty="0" err="1">
                <a:highlight>
                  <a:srgbClr val="C0C0C0"/>
                </a:highlight>
              </a:rPr>
              <a:t>intelligence</a:t>
            </a:r>
            <a:r>
              <a:rPr lang="ko-KR" altLang="ko-KR" sz="2800" dirty="0">
                <a:highlight>
                  <a:srgbClr val="C0C0C0"/>
                </a:highlight>
              </a:rPr>
              <a:t> </a:t>
            </a:r>
            <a:r>
              <a:rPr lang="ko-KR" altLang="ko-KR" dirty="0"/>
              <a:t>(AI) </a:t>
            </a:r>
            <a:r>
              <a:rPr lang="ko-KR" altLang="ko-KR" sz="2800" dirty="0" err="1">
                <a:highlight>
                  <a:srgbClr val="C0C0C0"/>
                </a:highlight>
              </a:rPr>
              <a:t>content</a:t>
            </a:r>
            <a:r>
              <a:rPr lang="ko-KR" altLang="ko-KR" sz="2800" dirty="0">
                <a:highlight>
                  <a:srgbClr val="C0C0C0"/>
                </a:highlight>
              </a:rPr>
              <a:t> </a:t>
            </a:r>
            <a:r>
              <a:rPr lang="ko-KR" altLang="ko-KR" sz="2800" dirty="0" err="1">
                <a:highlight>
                  <a:srgbClr val="C0C0C0"/>
                </a:highlight>
              </a:rPr>
              <a:t>generator</a:t>
            </a:r>
            <a:r>
              <a:rPr lang="ko-KR" altLang="ko-KR" sz="2800" dirty="0">
                <a:highlight>
                  <a:srgbClr val="C0C0C0"/>
                </a:highlight>
              </a:rPr>
              <a:t> </a:t>
            </a:r>
            <a:endParaRPr lang="en-US" altLang="ko-KR" dirty="0">
              <a:highlight>
                <a:srgbClr val="C0C0C0"/>
              </a:highlight>
            </a:endParaRPr>
          </a:p>
          <a:p>
            <a:pPr marL="457200" lvl="1" indent="0">
              <a:buNone/>
            </a:pPr>
            <a:endParaRPr lang="ko-KR" altLang="ko-KR" dirty="0">
              <a:highlight>
                <a:srgbClr val="C0C0C0"/>
              </a:highlight>
            </a:endParaRPr>
          </a:p>
          <a:p>
            <a:pPr marL="457200" lvl="1" indent="0">
              <a:buNone/>
            </a:pPr>
            <a:r>
              <a:rPr lang="ko-KR" altLang="ko-KR" dirty="0" err="1"/>
              <a:t>that</a:t>
            </a:r>
            <a:r>
              <a:rPr lang="ko-KR" altLang="ko-KR" dirty="0"/>
              <a:t> </a:t>
            </a:r>
            <a:r>
              <a:rPr lang="ko-KR" altLang="ko-KR" sz="2800" dirty="0" err="1">
                <a:highlight>
                  <a:srgbClr val="C0C0C0"/>
                </a:highlight>
              </a:rPr>
              <a:t>semi-autonomously</a:t>
            </a:r>
            <a:r>
              <a:rPr lang="ko-KR" altLang="ko-KR" dirty="0"/>
              <a:t> </a:t>
            </a:r>
            <a:r>
              <a:rPr lang="ko-KR" altLang="ko-KR" dirty="0" err="1"/>
              <a:t>creates</a:t>
            </a:r>
            <a:r>
              <a:rPr lang="ko-KR" altLang="ko-KR" dirty="0"/>
              <a:t> </a:t>
            </a:r>
            <a:r>
              <a:rPr lang="ko-KR" altLang="ko-KR" dirty="0" err="1"/>
              <a:t>phrases</a:t>
            </a:r>
            <a:r>
              <a:rPr lang="ko-KR" altLang="ko-KR" dirty="0"/>
              <a:t> and </a:t>
            </a:r>
            <a:r>
              <a:rPr lang="ko-KR" altLang="ko-KR" dirty="0" err="1"/>
              <a:t>articles</a:t>
            </a:r>
            <a:r>
              <a:rPr lang="ko-KR" altLang="ko-KR" dirty="0"/>
              <a:t> </a:t>
            </a:r>
            <a:endParaRPr lang="en-US" altLang="ko-KR" dirty="0"/>
          </a:p>
          <a:p>
            <a:pPr marL="457200" lvl="1" indent="0">
              <a:buNone/>
            </a:pPr>
            <a:endParaRPr lang="en-US" altLang="ko-KR" dirty="0"/>
          </a:p>
          <a:p>
            <a:pPr marL="457200" lvl="1" indent="0">
              <a:buNone/>
            </a:pPr>
            <a:r>
              <a:rPr lang="ko-KR" altLang="ko-KR" sz="2800" dirty="0" err="1">
                <a:highlight>
                  <a:srgbClr val="C0C0C0"/>
                </a:highlight>
              </a:rPr>
              <a:t>based</a:t>
            </a:r>
            <a:r>
              <a:rPr lang="ko-KR" altLang="ko-KR" sz="2800" dirty="0">
                <a:highlight>
                  <a:srgbClr val="C0C0C0"/>
                </a:highlight>
              </a:rPr>
              <a:t> </a:t>
            </a:r>
            <a:r>
              <a:rPr lang="ko-KR" altLang="ko-KR" sz="2800" dirty="0" err="1">
                <a:highlight>
                  <a:srgbClr val="C0C0C0"/>
                </a:highlight>
              </a:rPr>
              <a:t>on</a:t>
            </a:r>
            <a:r>
              <a:rPr lang="ko-KR" altLang="ko-KR" sz="2800" dirty="0">
                <a:highlight>
                  <a:srgbClr val="C0C0C0"/>
                </a:highlight>
              </a:rPr>
              <a:t> </a:t>
            </a:r>
            <a:r>
              <a:rPr lang="ko-KR" altLang="ko-KR" sz="2800" dirty="0" err="1">
                <a:highlight>
                  <a:srgbClr val="C0C0C0"/>
                </a:highlight>
              </a:rPr>
              <a:t>user</a:t>
            </a:r>
            <a:r>
              <a:rPr lang="ko-KR" altLang="ko-KR" sz="2800" dirty="0">
                <a:highlight>
                  <a:srgbClr val="C0C0C0"/>
                </a:highlight>
              </a:rPr>
              <a:t> </a:t>
            </a:r>
            <a:r>
              <a:rPr lang="ko-KR" altLang="ko-KR" sz="2800" dirty="0" err="1">
                <a:highlight>
                  <a:srgbClr val="C0C0C0"/>
                </a:highlight>
              </a:rPr>
              <a:t>input</a:t>
            </a:r>
            <a:r>
              <a:rPr lang="ko-KR" altLang="ko-KR" sz="2800" dirty="0">
                <a:highlight>
                  <a:srgbClr val="C0C0C0"/>
                </a:highlight>
              </a:rPr>
              <a:t>.</a:t>
            </a:r>
            <a:r>
              <a:rPr lang="en-US" altLang="ko-KR" sz="2800" dirty="0">
                <a:highlight>
                  <a:srgbClr val="C0C0C0"/>
                </a:highlight>
              </a:rPr>
              <a:t> </a:t>
            </a:r>
          </a:p>
          <a:p>
            <a:endParaRPr lang="ko-KR" altLang="en-US" dirty="0"/>
          </a:p>
        </p:txBody>
      </p:sp>
    </p:spTree>
    <p:extLst>
      <p:ext uri="{BB962C8B-B14F-4D97-AF65-F5344CB8AC3E}">
        <p14:creationId xmlns:p14="http://schemas.microsoft.com/office/powerpoint/2010/main" val="10824809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3CE6899-8703-4368-8B63-F06365EB0A27}"/>
              </a:ext>
            </a:extLst>
          </p:cNvPr>
          <p:cNvSpPr>
            <a:spLocks noGrp="1"/>
          </p:cNvSpPr>
          <p:nvPr>
            <p:ph type="title"/>
          </p:nvPr>
        </p:nvSpPr>
        <p:spPr/>
        <p:txBody>
          <a:bodyPr/>
          <a:lstStyle/>
          <a:p>
            <a:r>
              <a:rPr lang="en-US" altLang="ko-KR" dirty="0"/>
              <a:t>Neural network</a:t>
            </a:r>
            <a:endParaRPr lang="ko-KR" altLang="en-US" dirty="0"/>
          </a:p>
        </p:txBody>
      </p:sp>
      <p:pic>
        <p:nvPicPr>
          <p:cNvPr id="4098" name="Picture 2" descr="perception">
            <a:extLst>
              <a:ext uri="{FF2B5EF4-FFF2-40B4-BE49-F238E27FC236}">
                <a16:creationId xmlns:a16="http://schemas.microsoft.com/office/drawing/2014/main" id="{4B243009-9A27-4A47-BAD1-FEEC9E59D5E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86000" y="1809525"/>
            <a:ext cx="8549837" cy="4683350"/>
          </a:xfrm>
          <a:prstGeom prst="rect">
            <a:avLst/>
          </a:prstGeom>
          <a:noFill/>
          <a:extLst>
            <a:ext uri="{909E8E84-426E-40DD-AFC4-6F175D3DCCD1}">
              <a14:hiddenFill xmlns:a14="http://schemas.microsoft.com/office/drawing/2010/main">
                <a:solidFill>
                  <a:srgbClr val="FFFFFF"/>
                </a:solidFill>
              </a14:hiddenFill>
            </a:ext>
          </a:extLst>
        </p:spPr>
      </p:pic>
      <p:sp>
        <p:nvSpPr>
          <p:cNvPr id="3" name="직사각형 2">
            <a:extLst>
              <a:ext uri="{FF2B5EF4-FFF2-40B4-BE49-F238E27FC236}">
                <a16:creationId xmlns:a16="http://schemas.microsoft.com/office/drawing/2014/main" id="{65157697-6D67-4F00-B7B3-094F8AFF5F14}"/>
              </a:ext>
            </a:extLst>
          </p:cNvPr>
          <p:cNvSpPr/>
          <p:nvPr/>
        </p:nvSpPr>
        <p:spPr>
          <a:xfrm>
            <a:off x="7857259" y="684474"/>
            <a:ext cx="4031673" cy="2092881"/>
          </a:xfrm>
          <a:prstGeom prst="rect">
            <a:avLst/>
          </a:prstGeom>
        </p:spPr>
        <p:txBody>
          <a:bodyPr wrap="square">
            <a:spAutoFit/>
          </a:bodyPr>
          <a:lstStyle/>
          <a:p>
            <a:pPr>
              <a:buFont typeface="+mj-lt"/>
              <a:buAutoNum type="arabicPeriod"/>
            </a:pPr>
            <a:r>
              <a:rPr lang="en-US" altLang="ko-KR" sz="1000" dirty="0">
                <a:solidFill>
                  <a:srgbClr val="D1D5DB"/>
                </a:solidFill>
                <a:latin typeface="Söhne"/>
              </a:rPr>
              <a:t>Weights: Weights are numerical values assigned to the connections between neurons in different layers of a neural network. Each connection has an associated weight that determines the strength and significance of the signal it carries. During training, these weights are updated through a process called backpropagation, which adjusts them to minimize the difference between the predicted output and the actual output. The weights essentially define the network's ability to capture and represent patterns in the data.</a:t>
            </a:r>
          </a:p>
          <a:p>
            <a:pPr>
              <a:buFont typeface="+mj-lt"/>
              <a:buAutoNum type="arabicPeriod"/>
            </a:pPr>
            <a:r>
              <a:rPr lang="en-US" altLang="ko-KR" sz="1000" dirty="0">
                <a:solidFill>
                  <a:srgbClr val="D1D5DB"/>
                </a:solidFill>
                <a:latin typeface="Söhne"/>
              </a:rPr>
              <a:t>Biases: Biases are additional learnable parameters in a neural network. They act as an offset, allowing the network to adjust the output of each neuron independently. Biases help the network to model more complex relationships in the data by introducing non-linearity. Similar to weights, biases are adjusted during training to improve the network's performance.</a:t>
            </a:r>
            <a:endParaRPr lang="en-US" altLang="ko-KR" sz="1000" b="0" i="0" dirty="0">
              <a:solidFill>
                <a:srgbClr val="D1D5DB"/>
              </a:solidFill>
              <a:effectLst/>
              <a:latin typeface="Söhne"/>
            </a:endParaRPr>
          </a:p>
        </p:txBody>
      </p:sp>
    </p:spTree>
    <p:extLst>
      <p:ext uri="{BB962C8B-B14F-4D97-AF65-F5344CB8AC3E}">
        <p14:creationId xmlns:p14="http://schemas.microsoft.com/office/powerpoint/2010/main" val="40735885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A2E27F0-CC42-439C-9938-C80AAC1D7351}"/>
              </a:ext>
            </a:extLst>
          </p:cNvPr>
          <p:cNvSpPr>
            <a:spLocks noGrp="1"/>
          </p:cNvSpPr>
          <p:nvPr>
            <p:ph type="title"/>
          </p:nvPr>
        </p:nvSpPr>
        <p:spPr/>
        <p:txBody>
          <a:bodyPr>
            <a:normAutofit/>
          </a:bodyPr>
          <a:lstStyle/>
          <a:p>
            <a:r>
              <a:rPr lang="en-US" altLang="ko-KR" dirty="0"/>
              <a:t>Mathematical logics of neural networks:</a:t>
            </a:r>
            <a:br>
              <a:rPr lang="en-US" altLang="ko-KR" dirty="0"/>
            </a:br>
            <a:endParaRPr lang="ko-KR" altLang="en-US" dirty="0"/>
          </a:p>
        </p:txBody>
      </p:sp>
      <p:sp>
        <p:nvSpPr>
          <p:cNvPr id="3" name="내용 개체 틀 2">
            <a:extLst>
              <a:ext uri="{FF2B5EF4-FFF2-40B4-BE49-F238E27FC236}">
                <a16:creationId xmlns:a16="http://schemas.microsoft.com/office/drawing/2014/main" id="{D6987995-501D-4050-BCED-CAA0514D8AE1}"/>
              </a:ext>
            </a:extLst>
          </p:cNvPr>
          <p:cNvSpPr>
            <a:spLocks noGrp="1"/>
          </p:cNvSpPr>
          <p:nvPr>
            <p:ph idx="1"/>
          </p:nvPr>
        </p:nvSpPr>
        <p:spPr/>
        <p:txBody>
          <a:bodyPr>
            <a:normAutofit fontScale="92500" lnSpcReduction="20000"/>
          </a:bodyPr>
          <a:lstStyle/>
          <a:p>
            <a:r>
              <a:rPr lang="ko-KR" altLang="en-US" dirty="0"/>
              <a:t>명제 논리 </a:t>
            </a:r>
            <a:r>
              <a:rPr lang="en-US" altLang="ko-KR" dirty="0"/>
              <a:t>(Propositional Logic)</a:t>
            </a:r>
          </a:p>
          <a:p>
            <a:r>
              <a:rPr lang="ko-KR" altLang="en-US" dirty="0"/>
              <a:t>서술 논리 </a:t>
            </a:r>
            <a:r>
              <a:rPr lang="en-US" altLang="ko-KR" dirty="0"/>
              <a:t>(Predicate Logic)</a:t>
            </a:r>
          </a:p>
          <a:p>
            <a:r>
              <a:rPr lang="ko-KR" altLang="en-US" dirty="0"/>
              <a:t>퍼지 논리 </a:t>
            </a:r>
            <a:r>
              <a:rPr lang="en-US" altLang="ko-KR" dirty="0"/>
              <a:t>(Fuzzy Logic)</a:t>
            </a:r>
          </a:p>
          <a:p>
            <a:endParaRPr lang="en-US" altLang="ko-KR" dirty="0"/>
          </a:p>
          <a:p>
            <a:r>
              <a:rPr lang="ko-KR" altLang="en-US" dirty="0">
                <a:solidFill>
                  <a:schemeClr val="accent4">
                    <a:lumMod val="20000"/>
                    <a:lumOff val="80000"/>
                  </a:schemeClr>
                </a:solidFill>
                <a:highlight>
                  <a:srgbClr val="000080"/>
                </a:highlight>
              </a:rPr>
              <a:t>확률 논리 </a:t>
            </a:r>
            <a:r>
              <a:rPr lang="en-US" altLang="ko-KR" dirty="0">
                <a:solidFill>
                  <a:schemeClr val="accent4">
                    <a:lumMod val="20000"/>
                    <a:lumOff val="80000"/>
                  </a:schemeClr>
                </a:solidFill>
                <a:highlight>
                  <a:srgbClr val="000080"/>
                </a:highlight>
              </a:rPr>
              <a:t>(Probabilistic Logic)</a:t>
            </a:r>
          </a:p>
          <a:p>
            <a:r>
              <a:rPr lang="ko-KR" altLang="en-US" dirty="0">
                <a:solidFill>
                  <a:schemeClr val="accent4">
                    <a:lumMod val="20000"/>
                    <a:lumOff val="80000"/>
                  </a:schemeClr>
                </a:solidFill>
                <a:highlight>
                  <a:srgbClr val="000080"/>
                </a:highlight>
              </a:rPr>
              <a:t>선형 대수 </a:t>
            </a:r>
            <a:r>
              <a:rPr lang="en-US" altLang="ko-KR" dirty="0">
                <a:solidFill>
                  <a:schemeClr val="accent4">
                    <a:lumMod val="20000"/>
                    <a:lumOff val="80000"/>
                  </a:schemeClr>
                </a:solidFill>
                <a:highlight>
                  <a:srgbClr val="000080"/>
                </a:highlight>
              </a:rPr>
              <a:t>(Linear Algebra)</a:t>
            </a:r>
          </a:p>
          <a:p>
            <a:r>
              <a:rPr lang="ko-KR" altLang="en-US" dirty="0">
                <a:solidFill>
                  <a:schemeClr val="accent4">
                    <a:lumMod val="20000"/>
                    <a:lumOff val="80000"/>
                  </a:schemeClr>
                </a:solidFill>
                <a:highlight>
                  <a:srgbClr val="000080"/>
                </a:highlight>
              </a:rPr>
              <a:t>미적분학 </a:t>
            </a:r>
            <a:r>
              <a:rPr lang="en-US" altLang="ko-KR" dirty="0">
                <a:solidFill>
                  <a:schemeClr val="accent4">
                    <a:lumMod val="20000"/>
                    <a:lumOff val="80000"/>
                  </a:schemeClr>
                </a:solidFill>
                <a:highlight>
                  <a:srgbClr val="000080"/>
                </a:highlight>
              </a:rPr>
              <a:t>(Calculus)</a:t>
            </a:r>
          </a:p>
          <a:p>
            <a:endParaRPr lang="en-US" altLang="ko-KR" dirty="0"/>
          </a:p>
          <a:p>
            <a:r>
              <a:rPr lang="ko-KR" altLang="en-US" dirty="0"/>
              <a:t>집합론 </a:t>
            </a:r>
            <a:r>
              <a:rPr lang="en-US" altLang="ko-KR" dirty="0"/>
              <a:t>(Set Theory)</a:t>
            </a:r>
          </a:p>
          <a:p>
            <a:r>
              <a:rPr lang="ko-KR" altLang="en-US" dirty="0"/>
              <a:t>그래프 이론 </a:t>
            </a:r>
            <a:r>
              <a:rPr lang="en-US" altLang="ko-KR" dirty="0"/>
              <a:t>(Graph Theory)</a:t>
            </a:r>
          </a:p>
          <a:p>
            <a:endParaRPr lang="ko-KR" altLang="en-US" dirty="0"/>
          </a:p>
        </p:txBody>
      </p:sp>
    </p:spTree>
    <p:extLst>
      <p:ext uri="{BB962C8B-B14F-4D97-AF65-F5344CB8AC3E}">
        <p14:creationId xmlns:p14="http://schemas.microsoft.com/office/powerpoint/2010/main" val="4796450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descr="The mostly complete chart of Neural Networks, explained | by Andrew Tch |  Towards Data Science">
            <a:extLst>
              <a:ext uri="{FF2B5EF4-FFF2-40B4-BE49-F238E27FC236}">
                <a16:creationId xmlns:a16="http://schemas.microsoft.com/office/drawing/2014/main" id="{EAB5A7BD-9B1B-47DA-926E-6B9BB9D9630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54400" y="38892"/>
            <a:ext cx="4533900" cy="68008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61361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D519A7D-D7F1-4736-B840-FEFC10711E32}"/>
              </a:ext>
            </a:extLst>
          </p:cNvPr>
          <p:cNvSpPr>
            <a:spLocks noGrp="1"/>
          </p:cNvSpPr>
          <p:nvPr>
            <p:ph type="title"/>
          </p:nvPr>
        </p:nvSpPr>
        <p:spPr/>
        <p:txBody>
          <a:bodyPr/>
          <a:lstStyle/>
          <a:p>
            <a:r>
              <a:rPr lang="en-US" altLang="ko-KR" dirty="0"/>
              <a:t>Function</a:t>
            </a:r>
            <a:endParaRPr lang="ko-KR" altLang="en-US" dirty="0"/>
          </a:p>
        </p:txBody>
      </p:sp>
      <p:pic>
        <p:nvPicPr>
          <p:cNvPr id="1026" name="Picture 2" descr="함수는 입력값에 따라 출력값을 만들어 내는 ‘블랙 박스’와 같다.">
            <a:extLst>
              <a:ext uri="{FF2B5EF4-FFF2-40B4-BE49-F238E27FC236}">
                <a16:creationId xmlns:a16="http://schemas.microsoft.com/office/drawing/2014/main" id="{0A812A7D-1D47-4D93-AB71-151A64A9A0B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96960" y="1825625"/>
            <a:ext cx="4398080"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56030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6714813-7B97-4E9D-9E9D-0BB5068BA3C6}"/>
              </a:ext>
            </a:extLst>
          </p:cNvPr>
          <p:cNvSpPr>
            <a:spLocks noGrp="1"/>
          </p:cNvSpPr>
          <p:nvPr>
            <p:ph type="title"/>
          </p:nvPr>
        </p:nvSpPr>
        <p:spPr/>
        <p:txBody>
          <a:bodyPr/>
          <a:lstStyle/>
          <a:p>
            <a:r>
              <a:rPr lang="en-US" altLang="ko-KR" dirty="0"/>
              <a:t>function</a:t>
            </a:r>
            <a:endParaRPr lang="ko-KR" altLang="en-US" dirty="0"/>
          </a:p>
        </p:txBody>
      </p:sp>
      <p:pic>
        <p:nvPicPr>
          <p:cNvPr id="2050" name="Picture 2" descr="What is a Function 1">
            <a:extLst>
              <a:ext uri="{FF2B5EF4-FFF2-40B4-BE49-F238E27FC236}">
                <a16:creationId xmlns:a16="http://schemas.microsoft.com/office/drawing/2014/main" id="{16B8EB8D-DFD4-4BC0-95A6-6597DB5AF0A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42547" y="1627464"/>
            <a:ext cx="8988373" cy="48654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66930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2583335-4B5A-428E-90FC-174D2BEED0B5}"/>
              </a:ext>
            </a:extLst>
          </p:cNvPr>
          <p:cNvSpPr>
            <a:spLocks noGrp="1"/>
          </p:cNvSpPr>
          <p:nvPr>
            <p:ph type="title"/>
          </p:nvPr>
        </p:nvSpPr>
        <p:spPr/>
        <p:txBody>
          <a:bodyPr>
            <a:normAutofit fontScale="90000"/>
          </a:bodyPr>
          <a:lstStyle/>
          <a:p>
            <a:pPr algn="ctr"/>
            <a:r>
              <a:rPr lang="en-US" altLang="ko-KR" dirty="0"/>
              <a:t>Leonhard Euler</a:t>
            </a:r>
            <a:br>
              <a:rPr lang="en-US" altLang="ko-KR" dirty="0"/>
            </a:br>
            <a:r>
              <a:rPr lang="en-US" altLang="ko-KR" sz="3200" i="1" dirty="0"/>
              <a:t> </a:t>
            </a:r>
            <a:r>
              <a:rPr lang="en-US" altLang="ko-KR" sz="3200" i="1" dirty="0" err="1"/>
              <a:t>Introductio</a:t>
            </a:r>
            <a:r>
              <a:rPr lang="en-US" altLang="ko-KR" sz="3200" i="1" dirty="0"/>
              <a:t> in </a:t>
            </a:r>
            <a:r>
              <a:rPr lang="en-US" altLang="ko-KR" sz="3200" i="1" dirty="0" err="1"/>
              <a:t>Analysin</a:t>
            </a:r>
            <a:r>
              <a:rPr lang="en-US" altLang="ko-KR" sz="3200" i="1" dirty="0"/>
              <a:t> </a:t>
            </a:r>
            <a:r>
              <a:rPr lang="en-US" altLang="ko-KR" sz="3200" i="1" dirty="0" err="1"/>
              <a:t>Infinitorum</a:t>
            </a:r>
            <a:r>
              <a:rPr lang="en-US" altLang="ko-KR" sz="3200" i="1" dirty="0"/>
              <a:t>. 1748</a:t>
            </a:r>
            <a:br>
              <a:rPr lang="en-US" altLang="ko-KR" sz="3200" dirty="0"/>
            </a:br>
            <a:endParaRPr lang="ko-KR" altLang="en-US" sz="3200" dirty="0"/>
          </a:p>
        </p:txBody>
      </p:sp>
      <p:pic>
        <p:nvPicPr>
          <p:cNvPr id="4" name="내용 개체 틀 3">
            <a:extLst>
              <a:ext uri="{FF2B5EF4-FFF2-40B4-BE49-F238E27FC236}">
                <a16:creationId xmlns:a16="http://schemas.microsoft.com/office/drawing/2014/main" id="{870CCDD9-40F3-4B0B-8ECC-6D048EB9FCB8}"/>
              </a:ext>
            </a:extLst>
          </p:cNvPr>
          <p:cNvPicPr>
            <a:picLocks noGrp="1" noChangeAspect="1"/>
          </p:cNvPicPr>
          <p:nvPr>
            <p:ph idx="1"/>
          </p:nvPr>
        </p:nvPicPr>
        <p:blipFill>
          <a:blip r:embed="rId2"/>
          <a:stretch>
            <a:fillRect/>
          </a:stretch>
        </p:blipFill>
        <p:spPr>
          <a:xfrm>
            <a:off x="78144" y="2142461"/>
            <a:ext cx="6362700" cy="3400425"/>
          </a:xfrm>
          <a:prstGeom prst="rect">
            <a:avLst/>
          </a:prstGeom>
        </p:spPr>
      </p:pic>
      <p:pic>
        <p:nvPicPr>
          <p:cNvPr id="6148" name="Picture 4">
            <a:extLst>
              <a:ext uri="{FF2B5EF4-FFF2-40B4-BE49-F238E27FC236}">
                <a16:creationId xmlns:a16="http://schemas.microsoft.com/office/drawing/2014/main" id="{AD20EB6F-87D4-4AE8-B628-8157E99C3D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51101" y="1690688"/>
            <a:ext cx="3537857" cy="45748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41718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1" name="Picture 1" descr="Key Components of AI_11zon.webp">
            <a:extLst>
              <a:ext uri="{FF2B5EF4-FFF2-40B4-BE49-F238E27FC236}">
                <a16:creationId xmlns:a16="http://schemas.microsoft.com/office/drawing/2014/main" id="{412F265D-654F-4672-B56A-D70E8C55BD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1300" y="0"/>
            <a:ext cx="6629400" cy="6629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3822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0875194-F17C-4A13-8809-2802C101BDCA}"/>
              </a:ext>
            </a:extLst>
          </p:cNvPr>
          <p:cNvSpPr>
            <a:spLocks noGrp="1"/>
          </p:cNvSpPr>
          <p:nvPr>
            <p:ph type="title"/>
          </p:nvPr>
        </p:nvSpPr>
        <p:spPr/>
        <p:txBody>
          <a:bodyPr/>
          <a:lstStyle/>
          <a:p>
            <a:r>
              <a:rPr lang="en-US" altLang="ko-KR" dirty="0"/>
              <a:t>Language models</a:t>
            </a:r>
            <a:endParaRPr lang="ko-KR" altLang="en-US" dirty="0"/>
          </a:p>
        </p:txBody>
      </p:sp>
      <p:sp>
        <p:nvSpPr>
          <p:cNvPr id="3" name="내용 개체 틀 2">
            <a:extLst>
              <a:ext uri="{FF2B5EF4-FFF2-40B4-BE49-F238E27FC236}">
                <a16:creationId xmlns:a16="http://schemas.microsoft.com/office/drawing/2014/main" id="{09302E69-7D85-4AE5-894E-276D74C92DB8}"/>
              </a:ext>
            </a:extLst>
          </p:cNvPr>
          <p:cNvSpPr>
            <a:spLocks noGrp="1"/>
          </p:cNvSpPr>
          <p:nvPr>
            <p:ph idx="1"/>
          </p:nvPr>
        </p:nvSpPr>
        <p:spPr/>
        <p:txBody>
          <a:bodyPr>
            <a:normAutofit lnSpcReduction="10000"/>
          </a:bodyPr>
          <a:lstStyle/>
          <a:p>
            <a:r>
              <a:rPr lang="en-US" altLang="ko-KR" dirty="0">
                <a:highlight>
                  <a:srgbClr val="FFFF00"/>
                </a:highlight>
              </a:rPr>
              <a:t>Language models are trained using a technique called "deep learning," which involves training a large neural network on massive datasets.</a:t>
            </a:r>
          </a:p>
          <a:p>
            <a:endParaRPr lang="en-US" altLang="ko-KR" dirty="0"/>
          </a:p>
          <a:p>
            <a:r>
              <a:rPr lang="en-US" altLang="ko-KR" dirty="0"/>
              <a:t>How many words trained by chat GPT?</a:t>
            </a:r>
          </a:p>
          <a:p>
            <a:endParaRPr lang="en-US" altLang="ko-KR" dirty="0"/>
          </a:p>
          <a:p>
            <a:r>
              <a:rPr lang="en-US" altLang="ko-KR" dirty="0" err="1">
                <a:highlight>
                  <a:srgbClr val="FFFF00"/>
                </a:highlight>
              </a:rPr>
              <a:t>ChatGPT</a:t>
            </a:r>
            <a:r>
              <a:rPr lang="en-US" altLang="ko-KR" dirty="0">
                <a:highlight>
                  <a:srgbClr val="FFFF00"/>
                </a:highlight>
              </a:rPr>
              <a:t>, based on the GPT-3.5 architecture, was trained on a vast amount of data containing 570GB of text. However, it's important to note that the number of words in the training data is not explicitly specified by </a:t>
            </a:r>
            <a:r>
              <a:rPr lang="en-US" altLang="ko-KR" dirty="0" err="1">
                <a:highlight>
                  <a:srgbClr val="FFFF00"/>
                </a:highlight>
              </a:rPr>
              <a:t>OpenAI</a:t>
            </a:r>
            <a:r>
              <a:rPr lang="en-US" altLang="ko-KR" dirty="0">
                <a:highlight>
                  <a:srgbClr val="FFFF00"/>
                </a:highlight>
              </a:rPr>
              <a:t>.</a:t>
            </a:r>
          </a:p>
        </p:txBody>
      </p:sp>
    </p:spTree>
    <p:extLst>
      <p:ext uri="{BB962C8B-B14F-4D97-AF65-F5344CB8AC3E}">
        <p14:creationId xmlns:p14="http://schemas.microsoft.com/office/powerpoint/2010/main" val="16486644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3D6B248-0092-41B9-B53E-7829EE3C9DA5}"/>
              </a:ext>
            </a:extLst>
          </p:cNvPr>
          <p:cNvSpPr>
            <a:spLocks noGrp="1"/>
          </p:cNvSpPr>
          <p:nvPr>
            <p:ph type="title"/>
          </p:nvPr>
        </p:nvSpPr>
        <p:spPr/>
        <p:txBody>
          <a:bodyPr/>
          <a:lstStyle/>
          <a:p>
            <a:endParaRPr lang="ko-KR" altLang="en-US"/>
          </a:p>
        </p:txBody>
      </p:sp>
      <p:sp>
        <p:nvSpPr>
          <p:cNvPr id="3" name="내용 개체 틀 2">
            <a:extLst>
              <a:ext uri="{FF2B5EF4-FFF2-40B4-BE49-F238E27FC236}">
                <a16:creationId xmlns:a16="http://schemas.microsoft.com/office/drawing/2014/main" id="{EAC7316B-DE68-4CDD-950B-E8A9D71CF314}"/>
              </a:ext>
            </a:extLst>
          </p:cNvPr>
          <p:cNvSpPr>
            <a:spLocks noGrp="1"/>
          </p:cNvSpPr>
          <p:nvPr>
            <p:ph idx="1"/>
          </p:nvPr>
        </p:nvSpPr>
        <p:spPr/>
        <p:txBody>
          <a:bodyPr/>
          <a:lstStyle/>
          <a:p>
            <a:endParaRPr lang="ko-KR" altLang="en-US"/>
          </a:p>
        </p:txBody>
      </p:sp>
      <p:pic>
        <p:nvPicPr>
          <p:cNvPr id="4" name="그림 3">
            <a:extLst>
              <a:ext uri="{FF2B5EF4-FFF2-40B4-BE49-F238E27FC236}">
                <a16:creationId xmlns:a16="http://schemas.microsoft.com/office/drawing/2014/main" id="{C8F29F76-4600-43AD-AA48-CAD3EDCE7045}"/>
              </a:ext>
            </a:extLst>
          </p:cNvPr>
          <p:cNvPicPr>
            <a:picLocks noChangeAspect="1"/>
          </p:cNvPicPr>
          <p:nvPr/>
        </p:nvPicPr>
        <p:blipFill>
          <a:blip r:embed="rId2"/>
          <a:stretch>
            <a:fillRect/>
          </a:stretch>
        </p:blipFill>
        <p:spPr>
          <a:xfrm>
            <a:off x="469900" y="64609"/>
            <a:ext cx="11061700" cy="6614864"/>
          </a:xfrm>
          <a:prstGeom prst="rect">
            <a:avLst/>
          </a:prstGeom>
        </p:spPr>
      </p:pic>
      <p:sp>
        <p:nvSpPr>
          <p:cNvPr id="5" name="직사각형 4">
            <a:extLst>
              <a:ext uri="{FF2B5EF4-FFF2-40B4-BE49-F238E27FC236}">
                <a16:creationId xmlns:a16="http://schemas.microsoft.com/office/drawing/2014/main" id="{3E3B8BC1-6270-4F1C-8F5E-4CE245E68679}"/>
              </a:ext>
            </a:extLst>
          </p:cNvPr>
          <p:cNvSpPr/>
          <p:nvPr/>
        </p:nvSpPr>
        <p:spPr>
          <a:xfrm>
            <a:off x="2590800" y="6123543"/>
            <a:ext cx="8851900" cy="369332"/>
          </a:xfrm>
          <a:prstGeom prst="rect">
            <a:avLst/>
          </a:prstGeom>
        </p:spPr>
        <p:txBody>
          <a:bodyPr wrap="square">
            <a:spAutoFit/>
          </a:bodyPr>
          <a:lstStyle/>
          <a:p>
            <a:r>
              <a:rPr lang="en-US" altLang="ko-KR" dirty="0">
                <a:hlinkClick r:id="rId3"/>
              </a:rPr>
              <a:t>https://contents.premium.naver.com/chatgpt/buff/contents/230622235641423mo</a:t>
            </a:r>
            <a:endParaRPr lang="ko-KR" altLang="en-US" dirty="0"/>
          </a:p>
        </p:txBody>
      </p:sp>
    </p:spTree>
    <p:extLst>
      <p:ext uri="{BB962C8B-B14F-4D97-AF65-F5344CB8AC3E}">
        <p14:creationId xmlns:p14="http://schemas.microsoft.com/office/powerpoint/2010/main" val="11037855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a:extLst>
              <a:ext uri="{FF2B5EF4-FFF2-40B4-BE49-F238E27FC236}">
                <a16:creationId xmlns:a16="http://schemas.microsoft.com/office/drawing/2014/main" id="{80628268-3A1F-45BF-80F8-82F91504C284}"/>
              </a:ext>
            </a:extLst>
          </p:cNvPr>
          <p:cNvSpPr>
            <a:spLocks noGrp="1"/>
          </p:cNvSpPr>
          <p:nvPr>
            <p:ph idx="1"/>
          </p:nvPr>
        </p:nvSpPr>
        <p:spPr>
          <a:xfrm>
            <a:off x="707572" y="681135"/>
            <a:ext cx="10955694" cy="4030922"/>
          </a:xfrm>
        </p:spPr>
        <p:txBody>
          <a:bodyPr>
            <a:normAutofit/>
          </a:bodyPr>
          <a:lstStyle/>
          <a:p>
            <a:r>
              <a:rPr lang="en-US" altLang="ko-KR" dirty="0"/>
              <a:t>Conventional Search Engine:</a:t>
            </a:r>
          </a:p>
          <a:p>
            <a:pPr lvl="1"/>
            <a:r>
              <a:rPr lang="en-US" altLang="ko-KR" sz="1000" dirty="0"/>
              <a:t>Relies on keyword matching and indexing.</a:t>
            </a:r>
          </a:p>
          <a:p>
            <a:pPr lvl="1"/>
            <a:r>
              <a:rPr lang="en-US" altLang="ko-KR" sz="1000" dirty="0"/>
              <a:t>Results are based on factors like keyword density and page rankings.</a:t>
            </a:r>
          </a:p>
          <a:p>
            <a:pPr lvl="1"/>
            <a:r>
              <a:rPr lang="en-US" altLang="ko-KR" sz="1000" dirty="0"/>
              <a:t>Provides a list of relevant web pages.</a:t>
            </a:r>
          </a:p>
          <a:p>
            <a:pPr lvl="1"/>
            <a:r>
              <a:rPr lang="en-US" altLang="ko-KR" sz="1000" dirty="0"/>
              <a:t>Emphasizes popularity and authority of web pages.</a:t>
            </a:r>
          </a:p>
          <a:p>
            <a:pPr lvl="1"/>
            <a:r>
              <a:rPr lang="en-US" altLang="ko-KR" sz="1600" dirty="0"/>
              <a:t>Does not focus on understanding the meaning or context of the search query.</a:t>
            </a:r>
          </a:p>
          <a:p>
            <a:r>
              <a:rPr lang="en-US" altLang="ko-KR" dirty="0"/>
              <a:t>Semantic Search Engine:</a:t>
            </a:r>
          </a:p>
          <a:p>
            <a:pPr lvl="1"/>
            <a:r>
              <a:rPr lang="en-US" altLang="ko-KR" sz="900" dirty="0"/>
              <a:t>Analyzes the meaning and context of the search query.</a:t>
            </a:r>
          </a:p>
          <a:p>
            <a:pPr lvl="1"/>
            <a:r>
              <a:rPr lang="en-US" altLang="ko-KR" sz="900" dirty="0"/>
              <a:t>Considers user's location, search history, and other factors.</a:t>
            </a:r>
          </a:p>
          <a:p>
            <a:pPr lvl="1"/>
            <a:r>
              <a:rPr lang="en-US" altLang="ko-KR" sz="900" dirty="0"/>
              <a:t>Provides more personalized and context-aware results.</a:t>
            </a:r>
          </a:p>
          <a:p>
            <a:pPr lvl="1"/>
            <a:r>
              <a:rPr lang="en-US" altLang="ko-KR" sz="900" dirty="0"/>
              <a:t>Understands relationships between words and concepts.</a:t>
            </a:r>
          </a:p>
          <a:p>
            <a:pPr lvl="1"/>
            <a:r>
              <a:rPr lang="en-US" altLang="ko-KR" sz="900" dirty="0"/>
              <a:t>Uses natural language processing (NLP) techniques.</a:t>
            </a:r>
          </a:p>
          <a:p>
            <a:pPr lvl="1"/>
            <a:r>
              <a:rPr lang="en-US" altLang="ko-KR" sz="900" dirty="0"/>
              <a:t>Presents rich snippets and leverages knowledge graphs for additional context.</a:t>
            </a:r>
          </a:p>
          <a:p>
            <a:pPr lvl="1"/>
            <a:r>
              <a:rPr lang="en-US" altLang="ko-KR" sz="1600" dirty="0"/>
              <a:t>Aims to deliver more accurate and meaningful search results.</a:t>
            </a:r>
          </a:p>
          <a:p>
            <a:endParaRPr lang="ko-KR" altLang="en-US" dirty="0"/>
          </a:p>
        </p:txBody>
      </p:sp>
      <p:sp>
        <p:nvSpPr>
          <p:cNvPr id="6" name="Rectangle 1">
            <a:extLst>
              <a:ext uri="{FF2B5EF4-FFF2-40B4-BE49-F238E27FC236}">
                <a16:creationId xmlns:a16="http://schemas.microsoft.com/office/drawing/2014/main" id="{7ADBA410-52DB-427C-8FE6-B9C2D7581F2F}"/>
              </a:ext>
            </a:extLst>
          </p:cNvPr>
          <p:cNvSpPr>
            <a:spLocks noChangeArrowheads="1"/>
          </p:cNvSpPr>
          <p:nvPr/>
        </p:nvSpPr>
        <p:spPr bwMode="auto">
          <a:xfrm>
            <a:off x="528734" y="4591406"/>
            <a:ext cx="11199846"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2400" b="0" i="0" u="none" strike="noStrike" cap="none" normalizeH="0" baseline="0" dirty="0" err="1">
                <a:ln>
                  <a:noFill/>
                </a:ln>
                <a:solidFill>
                  <a:schemeClr val="tx1"/>
                </a:solidFill>
                <a:effectLst/>
                <a:highlight>
                  <a:srgbClr val="FFFF00"/>
                </a:highlight>
                <a:latin typeface="Arial" panose="020B0604020202020204" pitchFamily="34" charset="0"/>
                <a:ea typeface="Söhne"/>
              </a:rPr>
              <a:t>In</a:t>
            </a:r>
            <a:r>
              <a:rPr kumimoji="0" lang="ko-KR" altLang="ko-KR" sz="2400" b="0" i="0" u="none" strike="noStrike" cap="none" normalizeH="0" baseline="0" dirty="0">
                <a:ln>
                  <a:noFill/>
                </a:ln>
                <a:solidFill>
                  <a:schemeClr val="tx1"/>
                </a:solidFill>
                <a:effectLst/>
                <a:highlight>
                  <a:srgbClr val="FFFF00"/>
                </a:highlight>
                <a:latin typeface="Arial" panose="020B0604020202020204" pitchFamily="34" charset="0"/>
                <a:ea typeface="Söhne"/>
              </a:rPr>
              <a:t> </a:t>
            </a:r>
            <a:r>
              <a:rPr kumimoji="0" lang="ko-KR" altLang="ko-KR" sz="2400" b="0" i="0" u="none" strike="noStrike" cap="none" normalizeH="0" baseline="0" dirty="0" err="1">
                <a:ln>
                  <a:noFill/>
                </a:ln>
                <a:solidFill>
                  <a:schemeClr val="tx1"/>
                </a:solidFill>
                <a:effectLst/>
                <a:highlight>
                  <a:srgbClr val="FFFF00"/>
                </a:highlight>
                <a:latin typeface="Arial" panose="020B0604020202020204" pitchFamily="34" charset="0"/>
                <a:ea typeface="Söhne"/>
              </a:rPr>
              <a:t>summary</a:t>
            </a:r>
            <a:r>
              <a:rPr kumimoji="0" lang="ko-KR" altLang="ko-KR" sz="2400" b="0" i="0" u="none" strike="noStrike" cap="none" normalizeH="0" baseline="0" dirty="0">
                <a:ln>
                  <a:noFill/>
                </a:ln>
                <a:solidFill>
                  <a:schemeClr val="tx1"/>
                </a:solidFill>
                <a:effectLst/>
                <a:highlight>
                  <a:srgbClr val="FFFF00"/>
                </a:highlight>
                <a:latin typeface="Arial" panose="020B0604020202020204" pitchFamily="34" charset="0"/>
                <a:ea typeface="Söhne"/>
              </a:rPr>
              <a:t>, </a:t>
            </a:r>
            <a:r>
              <a:rPr kumimoji="0" lang="ko-KR" altLang="ko-KR" sz="2400" b="0" i="0" u="none" strike="noStrike" cap="none" normalizeH="0" baseline="0" dirty="0" err="1">
                <a:ln>
                  <a:noFill/>
                </a:ln>
                <a:solidFill>
                  <a:schemeClr val="tx1"/>
                </a:solidFill>
                <a:effectLst/>
                <a:highlight>
                  <a:srgbClr val="FFFF00"/>
                </a:highlight>
                <a:latin typeface="Arial" panose="020B0604020202020204" pitchFamily="34" charset="0"/>
                <a:ea typeface="Söhne"/>
              </a:rPr>
              <a:t>conventional</a:t>
            </a:r>
            <a:r>
              <a:rPr kumimoji="0" lang="ko-KR" altLang="ko-KR" sz="2400" b="0" i="0" u="none" strike="noStrike" cap="none" normalizeH="0" baseline="0" dirty="0">
                <a:ln>
                  <a:noFill/>
                </a:ln>
                <a:solidFill>
                  <a:schemeClr val="tx1"/>
                </a:solidFill>
                <a:effectLst/>
                <a:highlight>
                  <a:srgbClr val="FFFF00"/>
                </a:highlight>
                <a:latin typeface="Arial" panose="020B0604020202020204" pitchFamily="34" charset="0"/>
                <a:ea typeface="Söhne"/>
              </a:rPr>
              <a:t> </a:t>
            </a:r>
            <a:r>
              <a:rPr kumimoji="0" lang="ko-KR" altLang="ko-KR" sz="2400" b="0" i="0" u="none" strike="noStrike" cap="none" normalizeH="0" baseline="0" dirty="0" err="1">
                <a:ln>
                  <a:noFill/>
                </a:ln>
                <a:solidFill>
                  <a:schemeClr val="tx1"/>
                </a:solidFill>
                <a:effectLst/>
                <a:highlight>
                  <a:srgbClr val="FFFF00"/>
                </a:highlight>
                <a:latin typeface="Arial" panose="020B0604020202020204" pitchFamily="34" charset="0"/>
                <a:ea typeface="Söhne"/>
              </a:rPr>
              <a:t>search</a:t>
            </a:r>
            <a:r>
              <a:rPr kumimoji="0" lang="ko-KR" altLang="ko-KR" sz="2400" b="0" i="0" u="none" strike="noStrike" cap="none" normalizeH="0" baseline="0" dirty="0">
                <a:ln>
                  <a:noFill/>
                </a:ln>
                <a:solidFill>
                  <a:schemeClr val="tx1"/>
                </a:solidFill>
                <a:effectLst/>
                <a:highlight>
                  <a:srgbClr val="FFFF00"/>
                </a:highlight>
                <a:latin typeface="Arial" panose="020B0604020202020204" pitchFamily="34" charset="0"/>
                <a:ea typeface="Söhne"/>
              </a:rPr>
              <a:t> </a:t>
            </a:r>
            <a:r>
              <a:rPr kumimoji="0" lang="ko-KR" altLang="ko-KR" sz="2400" b="0" i="0" u="none" strike="noStrike" cap="none" normalizeH="0" baseline="0" dirty="0" err="1">
                <a:ln>
                  <a:noFill/>
                </a:ln>
                <a:solidFill>
                  <a:schemeClr val="tx1"/>
                </a:solidFill>
                <a:effectLst/>
                <a:highlight>
                  <a:srgbClr val="FFFF00"/>
                </a:highlight>
                <a:latin typeface="Arial" panose="020B0604020202020204" pitchFamily="34" charset="0"/>
                <a:ea typeface="Söhne"/>
              </a:rPr>
              <a:t>engines</a:t>
            </a:r>
            <a:r>
              <a:rPr kumimoji="0" lang="ko-KR" altLang="ko-KR" sz="2400" b="0" i="0" u="none" strike="noStrike" cap="none" normalizeH="0" baseline="0" dirty="0">
                <a:ln>
                  <a:noFill/>
                </a:ln>
                <a:solidFill>
                  <a:schemeClr val="tx1"/>
                </a:solidFill>
                <a:effectLst/>
                <a:highlight>
                  <a:srgbClr val="FFFF00"/>
                </a:highlight>
                <a:latin typeface="Arial" panose="020B0604020202020204" pitchFamily="34" charset="0"/>
                <a:ea typeface="Söhne"/>
              </a:rPr>
              <a:t> </a:t>
            </a:r>
            <a:r>
              <a:rPr kumimoji="0" lang="ko-KR" altLang="ko-KR" sz="2400" b="0" i="0" u="none" strike="noStrike" cap="none" normalizeH="0" baseline="0" dirty="0" err="1">
                <a:ln>
                  <a:noFill/>
                </a:ln>
                <a:solidFill>
                  <a:schemeClr val="tx1"/>
                </a:solidFill>
                <a:effectLst/>
                <a:highlight>
                  <a:srgbClr val="FFFF00"/>
                </a:highlight>
                <a:latin typeface="Arial" panose="020B0604020202020204" pitchFamily="34" charset="0"/>
                <a:ea typeface="Söhne"/>
              </a:rPr>
              <a:t>primarily</a:t>
            </a:r>
            <a:r>
              <a:rPr kumimoji="0" lang="ko-KR" altLang="ko-KR" sz="2400" b="0" i="0" u="none" strike="noStrike" cap="none" normalizeH="0" baseline="0" dirty="0">
                <a:ln>
                  <a:noFill/>
                </a:ln>
                <a:solidFill>
                  <a:schemeClr val="tx1"/>
                </a:solidFill>
                <a:effectLst/>
                <a:highlight>
                  <a:srgbClr val="FFFF00"/>
                </a:highlight>
                <a:latin typeface="Arial" panose="020B0604020202020204" pitchFamily="34" charset="0"/>
                <a:ea typeface="Söhne"/>
              </a:rPr>
              <a:t> </a:t>
            </a:r>
            <a:r>
              <a:rPr kumimoji="0" lang="ko-KR" altLang="ko-KR" sz="2400" b="0" i="0" u="none" strike="noStrike" cap="none" normalizeH="0" baseline="0" dirty="0" err="1">
                <a:ln>
                  <a:noFill/>
                </a:ln>
                <a:solidFill>
                  <a:schemeClr val="tx1"/>
                </a:solidFill>
                <a:effectLst/>
                <a:highlight>
                  <a:srgbClr val="FFFF00"/>
                </a:highlight>
                <a:latin typeface="Arial" panose="020B0604020202020204" pitchFamily="34" charset="0"/>
                <a:ea typeface="Söhne"/>
              </a:rPr>
              <a:t>rely</a:t>
            </a:r>
            <a:r>
              <a:rPr kumimoji="0" lang="ko-KR" altLang="ko-KR" sz="2400" b="0" i="0" u="none" strike="noStrike" cap="none" normalizeH="0" baseline="0" dirty="0">
                <a:ln>
                  <a:noFill/>
                </a:ln>
                <a:solidFill>
                  <a:schemeClr val="tx1"/>
                </a:solidFill>
                <a:effectLst/>
                <a:highlight>
                  <a:srgbClr val="FFFF00"/>
                </a:highlight>
                <a:latin typeface="Arial" panose="020B0604020202020204" pitchFamily="34" charset="0"/>
                <a:ea typeface="Söhne"/>
              </a:rPr>
              <a:t> </a:t>
            </a:r>
            <a:r>
              <a:rPr kumimoji="0" lang="ko-KR" altLang="ko-KR" sz="2400" b="0" i="0" u="none" strike="noStrike" cap="none" normalizeH="0" baseline="0" dirty="0" err="1">
                <a:ln>
                  <a:noFill/>
                </a:ln>
                <a:solidFill>
                  <a:schemeClr val="tx1"/>
                </a:solidFill>
                <a:effectLst/>
                <a:highlight>
                  <a:srgbClr val="FFFF00"/>
                </a:highlight>
                <a:latin typeface="Arial" panose="020B0604020202020204" pitchFamily="34" charset="0"/>
                <a:ea typeface="Söhne"/>
              </a:rPr>
              <a:t>on</a:t>
            </a:r>
            <a:r>
              <a:rPr kumimoji="0" lang="ko-KR" altLang="ko-KR" sz="2400" b="0" i="0" u="none" strike="noStrike" cap="none" normalizeH="0" baseline="0" dirty="0">
                <a:ln>
                  <a:noFill/>
                </a:ln>
                <a:solidFill>
                  <a:schemeClr val="tx1"/>
                </a:solidFill>
                <a:effectLst/>
                <a:highlight>
                  <a:srgbClr val="FFFF00"/>
                </a:highlight>
                <a:latin typeface="Arial" panose="020B0604020202020204" pitchFamily="34" charset="0"/>
                <a:ea typeface="Söhne"/>
              </a:rPr>
              <a:t> </a:t>
            </a:r>
            <a:r>
              <a:rPr kumimoji="0" lang="ko-KR" altLang="ko-KR" sz="2400" b="0" i="0" u="none" strike="noStrike" cap="none" normalizeH="0" baseline="0" dirty="0" err="1">
                <a:ln>
                  <a:noFill/>
                </a:ln>
                <a:solidFill>
                  <a:schemeClr val="tx1"/>
                </a:solidFill>
                <a:effectLst/>
                <a:highlight>
                  <a:srgbClr val="FFFF00"/>
                </a:highlight>
                <a:latin typeface="Arial" panose="020B0604020202020204" pitchFamily="34" charset="0"/>
                <a:ea typeface="Söhne"/>
              </a:rPr>
              <a:t>keyword</a:t>
            </a:r>
            <a:r>
              <a:rPr kumimoji="0" lang="ko-KR" altLang="ko-KR" sz="2400" b="0" i="0" u="none" strike="noStrike" cap="none" normalizeH="0" baseline="0" dirty="0">
                <a:ln>
                  <a:noFill/>
                </a:ln>
                <a:solidFill>
                  <a:schemeClr val="tx1"/>
                </a:solidFill>
                <a:effectLst/>
                <a:highlight>
                  <a:srgbClr val="FFFF00"/>
                </a:highlight>
                <a:latin typeface="Arial" panose="020B0604020202020204" pitchFamily="34" charset="0"/>
                <a:ea typeface="Söhne"/>
              </a:rPr>
              <a:t> </a:t>
            </a:r>
            <a:r>
              <a:rPr kumimoji="0" lang="ko-KR" altLang="ko-KR" sz="2400" b="0" i="0" u="none" strike="noStrike" cap="none" normalizeH="0" baseline="0" dirty="0" err="1">
                <a:ln>
                  <a:noFill/>
                </a:ln>
                <a:solidFill>
                  <a:schemeClr val="tx1"/>
                </a:solidFill>
                <a:effectLst/>
                <a:highlight>
                  <a:srgbClr val="FFFF00"/>
                </a:highlight>
                <a:latin typeface="Arial" panose="020B0604020202020204" pitchFamily="34" charset="0"/>
                <a:ea typeface="Söhne"/>
              </a:rPr>
              <a:t>matching</a:t>
            </a:r>
            <a:r>
              <a:rPr kumimoji="0" lang="ko-KR" altLang="ko-KR" sz="2400" b="0" i="0" u="none" strike="noStrike" cap="none" normalizeH="0" baseline="0" dirty="0">
                <a:ln>
                  <a:noFill/>
                </a:ln>
                <a:solidFill>
                  <a:schemeClr val="tx1"/>
                </a:solidFill>
                <a:effectLst/>
                <a:highlight>
                  <a:srgbClr val="FFFF00"/>
                </a:highlight>
                <a:latin typeface="Arial" panose="020B0604020202020204" pitchFamily="34" charset="0"/>
                <a:ea typeface="Söhne"/>
              </a:rPr>
              <a:t>, </a:t>
            </a:r>
            <a:r>
              <a:rPr kumimoji="0" lang="ko-KR" altLang="ko-KR" sz="2400" b="0" i="0" u="none" strike="noStrike" cap="none" normalizeH="0" baseline="0" dirty="0" err="1">
                <a:ln>
                  <a:noFill/>
                </a:ln>
                <a:solidFill>
                  <a:schemeClr val="tx1"/>
                </a:solidFill>
                <a:effectLst/>
                <a:highlight>
                  <a:srgbClr val="FFFF00"/>
                </a:highlight>
                <a:latin typeface="Arial" panose="020B0604020202020204" pitchFamily="34" charset="0"/>
                <a:ea typeface="Söhne"/>
              </a:rPr>
              <a:t>while</a:t>
            </a:r>
            <a:r>
              <a:rPr kumimoji="0" lang="ko-KR" altLang="ko-KR" sz="2400" b="0" i="0" u="none" strike="noStrike" cap="none" normalizeH="0" baseline="0" dirty="0">
                <a:ln>
                  <a:noFill/>
                </a:ln>
                <a:solidFill>
                  <a:schemeClr val="tx1"/>
                </a:solidFill>
                <a:effectLst/>
                <a:highlight>
                  <a:srgbClr val="FFFF00"/>
                </a:highlight>
                <a:latin typeface="Arial" panose="020B0604020202020204" pitchFamily="34" charset="0"/>
                <a:ea typeface="Söhne"/>
              </a:rPr>
              <a:t> </a:t>
            </a:r>
            <a:r>
              <a:rPr kumimoji="0" lang="ko-KR" altLang="ko-KR" sz="2400" b="0" i="0" u="none" strike="noStrike" cap="none" normalizeH="0" baseline="0" dirty="0" err="1">
                <a:ln>
                  <a:noFill/>
                </a:ln>
                <a:solidFill>
                  <a:schemeClr val="tx1"/>
                </a:solidFill>
                <a:effectLst/>
                <a:highlight>
                  <a:srgbClr val="FFFF00"/>
                </a:highlight>
                <a:latin typeface="Arial" panose="020B0604020202020204" pitchFamily="34" charset="0"/>
                <a:ea typeface="Söhne"/>
              </a:rPr>
              <a:t>semantic</a:t>
            </a:r>
            <a:r>
              <a:rPr kumimoji="0" lang="ko-KR" altLang="ko-KR" sz="2400" b="0" i="0" u="none" strike="noStrike" cap="none" normalizeH="0" baseline="0" dirty="0">
                <a:ln>
                  <a:noFill/>
                </a:ln>
                <a:solidFill>
                  <a:schemeClr val="tx1"/>
                </a:solidFill>
                <a:effectLst/>
                <a:highlight>
                  <a:srgbClr val="FFFF00"/>
                </a:highlight>
                <a:latin typeface="Arial" panose="020B0604020202020204" pitchFamily="34" charset="0"/>
                <a:ea typeface="Söhne"/>
              </a:rPr>
              <a:t> </a:t>
            </a:r>
            <a:r>
              <a:rPr kumimoji="0" lang="ko-KR" altLang="ko-KR" sz="2400" b="0" i="0" u="none" strike="noStrike" cap="none" normalizeH="0" baseline="0" dirty="0" err="1">
                <a:ln>
                  <a:noFill/>
                </a:ln>
                <a:solidFill>
                  <a:schemeClr val="tx1"/>
                </a:solidFill>
                <a:effectLst/>
                <a:highlight>
                  <a:srgbClr val="FFFF00"/>
                </a:highlight>
                <a:latin typeface="Arial" panose="020B0604020202020204" pitchFamily="34" charset="0"/>
                <a:ea typeface="Söhne"/>
              </a:rPr>
              <a:t>search</a:t>
            </a:r>
            <a:r>
              <a:rPr kumimoji="0" lang="ko-KR" altLang="ko-KR" sz="2400" b="0" i="0" u="none" strike="noStrike" cap="none" normalizeH="0" baseline="0" dirty="0">
                <a:ln>
                  <a:noFill/>
                </a:ln>
                <a:solidFill>
                  <a:schemeClr val="tx1"/>
                </a:solidFill>
                <a:effectLst/>
                <a:highlight>
                  <a:srgbClr val="FFFF00"/>
                </a:highlight>
                <a:latin typeface="Arial" panose="020B0604020202020204" pitchFamily="34" charset="0"/>
                <a:ea typeface="Söhne"/>
              </a:rPr>
              <a:t> </a:t>
            </a:r>
            <a:r>
              <a:rPr kumimoji="0" lang="ko-KR" altLang="ko-KR" sz="2400" b="0" i="0" u="none" strike="noStrike" cap="none" normalizeH="0" baseline="0" dirty="0" err="1">
                <a:ln>
                  <a:noFill/>
                </a:ln>
                <a:solidFill>
                  <a:schemeClr val="tx1"/>
                </a:solidFill>
                <a:effectLst/>
                <a:highlight>
                  <a:srgbClr val="FFFF00"/>
                </a:highlight>
                <a:latin typeface="Arial" panose="020B0604020202020204" pitchFamily="34" charset="0"/>
                <a:ea typeface="Söhne"/>
              </a:rPr>
              <a:t>engines</a:t>
            </a:r>
            <a:r>
              <a:rPr kumimoji="0" lang="ko-KR" altLang="ko-KR" sz="2400" b="0" i="0" u="none" strike="noStrike" cap="none" normalizeH="0" baseline="0" dirty="0">
                <a:ln>
                  <a:noFill/>
                </a:ln>
                <a:solidFill>
                  <a:schemeClr val="tx1"/>
                </a:solidFill>
                <a:effectLst/>
                <a:highlight>
                  <a:srgbClr val="FFFF00"/>
                </a:highlight>
                <a:latin typeface="Arial" panose="020B0604020202020204" pitchFamily="34" charset="0"/>
                <a:ea typeface="Söhne"/>
              </a:rPr>
              <a:t> </a:t>
            </a:r>
            <a:r>
              <a:rPr kumimoji="0" lang="ko-KR" altLang="ko-KR" sz="2400" b="0" i="0" u="none" strike="noStrike" cap="none" normalizeH="0" baseline="0" dirty="0" err="1">
                <a:ln>
                  <a:noFill/>
                </a:ln>
                <a:solidFill>
                  <a:schemeClr val="tx1"/>
                </a:solidFill>
                <a:effectLst/>
                <a:highlight>
                  <a:srgbClr val="FFFF00"/>
                </a:highlight>
                <a:latin typeface="Arial" panose="020B0604020202020204" pitchFamily="34" charset="0"/>
                <a:ea typeface="Söhne"/>
              </a:rPr>
              <a:t>aim</a:t>
            </a:r>
            <a:r>
              <a:rPr kumimoji="0" lang="ko-KR" altLang="ko-KR" sz="2400" b="0" i="0" u="none" strike="noStrike" cap="none" normalizeH="0" baseline="0" dirty="0">
                <a:ln>
                  <a:noFill/>
                </a:ln>
                <a:solidFill>
                  <a:schemeClr val="tx1"/>
                </a:solidFill>
                <a:effectLst/>
                <a:highlight>
                  <a:srgbClr val="FFFF00"/>
                </a:highlight>
                <a:latin typeface="Arial" panose="020B0604020202020204" pitchFamily="34" charset="0"/>
                <a:ea typeface="Söhne"/>
              </a:rPr>
              <a:t> </a:t>
            </a:r>
            <a:r>
              <a:rPr kumimoji="0" lang="ko-KR" altLang="ko-KR" sz="2400" b="0" i="0" u="none" strike="noStrike" cap="none" normalizeH="0" baseline="0" dirty="0" err="1">
                <a:ln>
                  <a:noFill/>
                </a:ln>
                <a:solidFill>
                  <a:schemeClr val="tx1"/>
                </a:solidFill>
                <a:effectLst/>
                <a:highlight>
                  <a:srgbClr val="FFFF00"/>
                </a:highlight>
                <a:latin typeface="Arial" panose="020B0604020202020204" pitchFamily="34" charset="0"/>
                <a:ea typeface="Söhne"/>
              </a:rPr>
              <a:t>to</a:t>
            </a:r>
            <a:r>
              <a:rPr kumimoji="0" lang="ko-KR" altLang="ko-KR" sz="2400" b="0" i="0" u="none" strike="noStrike" cap="none" normalizeH="0" baseline="0" dirty="0">
                <a:ln>
                  <a:noFill/>
                </a:ln>
                <a:solidFill>
                  <a:schemeClr val="tx1"/>
                </a:solidFill>
                <a:effectLst/>
                <a:highlight>
                  <a:srgbClr val="FFFF00"/>
                </a:highlight>
                <a:latin typeface="Arial" panose="020B0604020202020204" pitchFamily="34" charset="0"/>
                <a:ea typeface="Söhne"/>
              </a:rPr>
              <a:t> </a:t>
            </a:r>
            <a:r>
              <a:rPr kumimoji="0" lang="ko-KR" altLang="ko-KR" sz="2400" b="0" i="0" u="none" strike="noStrike" cap="none" normalizeH="0" baseline="0" dirty="0" err="1">
                <a:ln>
                  <a:noFill/>
                </a:ln>
                <a:solidFill>
                  <a:schemeClr val="tx1"/>
                </a:solidFill>
                <a:effectLst/>
                <a:highlight>
                  <a:srgbClr val="FFFF00"/>
                </a:highlight>
                <a:latin typeface="Arial" panose="020B0604020202020204" pitchFamily="34" charset="0"/>
                <a:ea typeface="Söhne"/>
              </a:rPr>
              <a:t>understand</a:t>
            </a:r>
            <a:r>
              <a:rPr kumimoji="0" lang="ko-KR" altLang="ko-KR" sz="2400" b="0" i="0" u="none" strike="noStrike" cap="none" normalizeH="0" baseline="0" dirty="0">
                <a:ln>
                  <a:noFill/>
                </a:ln>
                <a:solidFill>
                  <a:schemeClr val="tx1"/>
                </a:solidFill>
                <a:effectLst/>
                <a:highlight>
                  <a:srgbClr val="FFFF00"/>
                </a:highlight>
                <a:latin typeface="Arial" panose="020B0604020202020204" pitchFamily="34" charset="0"/>
                <a:ea typeface="Söhne"/>
              </a:rPr>
              <a:t> </a:t>
            </a:r>
            <a:r>
              <a:rPr kumimoji="0" lang="ko-KR" altLang="ko-KR" sz="2400" b="0" i="0" u="none" strike="noStrike" cap="none" normalizeH="0" baseline="0" dirty="0" err="1">
                <a:ln>
                  <a:noFill/>
                </a:ln>
                <a:solidFill>
                  <a:schemeClr val="tx1"/>
                </a:solidFill>
                <a:effectLst/>
                <a:highlight>
                  <a:srgbClr val="FFFF00"/>
                </a:highlight>
                <a:latin typeface="Arial" panose="020B0604020202020204" pitchFamily="34" charset="0"/>
                <a:ea typeface="Söhne"/>
              </a:rPr>
              <a:t>the</a:t>
            </a:r>
            <a:r>
              <a:rPr kumimoji="0" lang="ko-KR" altLang="ko-KR" sz="2400" b="0" i="0" u="none" strike="noStrike" cap="none" normalizeH="0" baseline="0" dirty="0">
                <a:ln>
                  <a:noFill/>
                </a:ln>
                <a:solidFill>
                  <a:schemeClr val="tx1"/>
                </a:solidFill>
                <a:effectLst/>
                <a:highlight>
                  <a:srgbClr val="FFFF00"/>
                </a:highlight>
                <a:latin typeface="Arial" panose="020B0604020202020204" pitchFamily="34" charset="0"/>
                <a:ea typeface="Söhne"/>
              </a:rPr>
              <a:t> </a:t>
            </a:r>
            <a:r>
              <a:rPr kumimoji="0" lang="ko-KR" altLang="ko-KR" sz="2400" b="0" i="0" u="none" strike="noStrike" cap="none" normalizeH="0" baseline="0" dirty="0" err="1">
                <a:ln>
                  <a:noFill/>
                </a:ln>
                <a:solidFill>
                  <a:schemeClr val="tx1"/>
                </a:solidFill>
                <a:effectLst/>
                <a:highlight>
                  <a:srgbClr val="FFFF00"/>
                </a:highlight>
                <a:latin typeface="Arial" panose="020B0604020202020204" pitchFamily="34" charset="0"/>
                <a:ea typeface="Söhne"/>
              </a:rPr>
              <a:t>meaning</a:t>
            </a:r>
            <a:r>
              <a:rPr kumimoji="0" lang="ko-KR" altLang="ko-KR" sz="2400" b="0" i="0" u="none" strike="noStrike" cap="none" normalizeH="0" baseline="0" dirty="0">
                <a:ln>
                  <a:noFill/>
                </a:ln>
                <a:solidFill>
                  <a:schemeClr val="tx1"/>
                </a:solidFill>
                <a:effectLst/>
                <a:highlight>
                  <a:srgbClr val="FFFF00"/>
                </a:highlight>
                <a:latin typeface="Arial" panose="020B0604020202020204" pitchFamily="34" charset="0"/>
                <a:ea typeface="Söhne"/>
              </a:rPr>
              <a:t> and </a:t>
            </a:r>
            <a:r>
              <a:rPr kumimoji="0" lang="ko-KR" altLang="ko-KR" sz="2400" b="0" i="0" u="none" strike="noStrike" cap="none" normalizeH="0" baseline="0" dirty="0" err="1">
                <a:ln>
                  <a:noFill/>
                </a:ln>
                <a:solidFill>
                  <a:schemeClr val="tx1"/>
                </a:solidFill>
                <a:effectLst/>
                <a:highlight>
                  <a:srgbClr val="FFFF00"/>
                </a:highlight>
                <a:latin typeface="Arial" panose="020B0604020202020204" pitchFamily="34" charset="0"/>
                <a:ea typeface="Söhne"/>
              </a:rPr>
              <a:t>intent</a:t>
            </a:r>
            <a:r>
              <a:rPr kumimoji="0" lang="ko-KR" altLang="ko-KR" sz="2400" b="0" i="0" u="none" strike="noStrike" cap="none" normalizeH="0" baseline="0" dirty="0">
                <a:ln>
                  <a:noFill/>
                </a:ln>
                <a:solidFill>
                  <a:schemeClr val="tx1"/>
                </a:solidFill>
                <a:effectLst/>
                <a:highlight>
                  <a:srgbClr val="FFFF00"/>
                </a:highlight>
                <a:latin typeface="Arial" panose="020B0604020202020204" pitchFamily="34" charset="0"/>
                <a:ea typeface="Söhne"/>
              </a:rPr>
              <a:t> </a:t>
            </a:r>
            <a:r>
              <a:rPr kumimoji="0" lang="ko-KR" altLang="ko-KR" sz="2400" b="0" i="0" u="none" strike="noStrike" cap="none" normalizeH="0" baseline="0" dirty="0" err="1">
                <a:ln>
                  <a:noFill/>
                </a:ln>
                <a:solidFill>
                  <a:schemeClr val="tx1"/>
                </a:solidFill>
                <a:effectLst/>
                <a:highlight>
                  <a:srgbClr val="FFFF00"/>
                </a:highlight>
                <a:latin typeface="Arial" panose="020B0604020202020204" pitchFamily="34" charset="0"/>
                <a:ea typeface="Söhne"/>
              </a:rPr>
              <a:t>behind</a:t>
            </a:r>
            <a:r>
              <a:rPr kumimoji="0" lang="ko-KR" altLang="ko-KR" sz="2400" b="0" i="0" u="none" strike="noStrike" cap="none" normalizeH="0" baseline="0" dirty="0">
                <a:ln>
                  <a:noFill/>
                </a:ln>
                <a:solidFill>
                  <a:schemeClr val="tx1"/>
                </a:solidFill>
                <a:effectLst/>
                <a:highlight>
                  <a:srgbClr val="FFFF00"/>
                </a:highlight>
                <a:latin typeface="Arial" panose="020B0604020202020204" pitchFamily="34" charset="0"/>
                <a:ea typeface="Söhne"/>
              </a:rPr>
              <a:t> </a:t>
            </a:r>
            <a:r>
              <a:rPr kumimoji="0" lang="ko-KR" altLang="ko-KR" sz="2400" b="0" i="0" u="none" strike="noStrike" cap="none" normalizeH="0" baseline="0" dirty="0" err="1">
                <a:ln>
                  <a:noFill/>
                </a:ln>
                <a:solidFill>
                  <a:schemeClr val="tx1"/>
                </a:solidFill>
                <a:effectLst/>
                <a:highlight>
                  <a:srgbClr val="FFFF00"/>
                </a:highlight>
                <a:latin typeface="Arial" panose="020B0604020202020204" pitchFamily="34" charset="0"/>
                <a:ea typeface="Söhne"/>
              </a:rPr>
              <a:t>search</a:t>
            </a:r>
            <a:r>
              <a:rPr kumimoji="0" lang="ko-KR" altLang="ko-KR" sz="2400" b="0" i="0" u="none" strike="noStrike" cap="none" normalizeH="0" baseline="0" dirty="0">
                <a:ln>
                  <a:noFill/>
                </a:ln>
                <a:solidFill>
                  <a:schemeClr val="tx1"/>
                </a:solidFill>
                <a:effectLst/>
                <a:highlight>
                  <a:srgbClr val="FFFF00"/>
                </a:highlight>
                <a:latin typeface="Arial" panose="020B0604020202020204" pitchFamily="34" charset="0"/>
                <a:ea typeface="Söhne"/>
              </a:rPr>
              <a:t> </a:t>
            </a:r>
            <a:r>
              <a:rPr kumimoji="0" lang="ko-KR" altLang="ko-KR" sz="2400" b="0" i="0" u="none" strike="noStrike" cap="none" normalizeH="0" baseline="0" dirty="0" err="1">
                <a:ln>
                  <a:noFill/>
                </a:ln>
                <a:solidFill>
                  <a:schemeClr val="tx1"/>
                </a:solidFill>
                <a:effectLst/>
                <a:highlight>
                  <a:srgbClr val="FFFF00"/>
                </a:highlight>
                <a:latin typeface="Arial" panose="020B0604020202020204" pitchFamily="34" charset="0"/>
                <a:ea typeface="Söhne"/>
              </a:rPr>
              <a:t>queries</a:t>
            </a:r>
            <a:r>
              <a:rPr kumimoji="0" lang="ko-KR" altLang="ko-KR" sz="2400" b="0" i="0" u="none" strike="noStrike" cap="none" normalizeH="0" baseline="0" dirty="0">
                <a:ln>
                  <a:noFill/>
                </a:ln>
                <a:solidFill>
                  <a:schemeClr val="tx1"/>
                </a:solidFill>
                <a:effectLst/>
                <a:highlight>
                  <a:srgbClr val="FFFF00"/>
                </a:highlight>
                <a:latin typeface="Arial" panose="020B0604020202020204" pitchFamily="34" charset="0"/>
                <a:ea typeface="Söhne"/>
              </a:rPr>
              <a:t>, </a:t>
            </a:r>
            <a:r>
              <a:rPr kumimoji="0" lang="ko-KR" altLang="ko-KR" sz="2400" b="0" i="0" u="none" strike="noStrike" cap="none" normalizeH="0" baseline="0" dirty="0" err="1">
                <a:ln>
                  <a:noFill/>
                </a:ln>
                <a:solidFill>
                  <a:schemeClr val="tx1"/>
                </a:solidFill>
                <a:effectLst/>
                <a:highlight>
                  <a:srgbClr val="FFFF00"/>
                </a:highlight>
                <a:latin typeface="Arial" panose="020B0604020202020204" pitchFamily="34" charset="0"/>
                <a:ea typeface="Söhne"/>
              </a:rPr>
              <a:t>providing</a:t>
            </a:r>
            <a:r>
              <a:rPr kumimoji="0" lang="ko-KR" altLang="ko-KR" sz="2400" b="0" i="0" u="none" strike="noStrike" cap="none" normalizeH="0" baseline="0" dirty="0">
                <a:ln>
                  <a:noFill/>
                </a:ln>
                <a:solidFill>
                  <a:schemeClr val="tx1"/>
                </a:solidFill>
                <a:effectLst/>
                <a:highlight>
                  <a:srgbClr val="FFFF00"/>
                </a:highlight>
                <a:latin typeface="Arial" panose="020B0604020202020204" pitchFamily="34" charset="0"/>
                <a:ea typeface="Söhne"/>
              </a:rPr>
              <a:t> </a:t>
            </a:r>
            <a:r>
              <a:rPr kumimoji="0" lang="ko-KR" altLang="ko-KR" sz="2400" b="0" i="0" u="none" strike="noStrike" cap="none" normalizeH="0" baseline="0" dirty="0" err="1">
                <a:ln>
                  <a:noFill/>
                </a:ln>
                <a:solidFill>
                  <a:schemeClr val="tx1"/>
                </a:solidFill>
                <a:effectLst/>
                <a:highlight>
                  <a:srgbClr val="FFFF00"/>
                </a:highlight>
                <a:latin typeface="Arial" panose="020B0604020202020204" pitchFamily="34" charset="0"/>
                <a:ea typeface="Söhne"/>
              </a:rPr>
              <a:t>more</a:t>
            </a:r>
            <a:r>
              <a:rPr kumimoji="0" lang="ko-KR" altLang="ko-KR" sz="2400" b="0" i="0" u="none" strike="noStrike" cap="none" normalizeH="0" baseline="0" dirty="0">
                <a:ln>
                  <a:noFill/>
                </a:ln>
                <a:solidFill>
                  <a:schemeClr val="tx1"/>
                </a:solidFill>
                <a:effectLst/>
                <a:highlight>
                  <a:srgbClr val="FFFF00"/>
                </a:highlight>
                <a:latin typeface="Arial" panose="020B0604020202020204" pitchFamily="34" charset="0"/>
                <a:ea typeface="Söhne"/>
              </a:rPr>
              <a:t> </a:t>
            </a:r>
            <a:r>
              <a:rPr kumimoji="0" lang="ko-KR" altLang="ko-KR" sz="2400" b="0" i="0" u="none" strike="noStrike" cap="none" normalizeH="0" baseline="0" dirty="0" err="1">
                <a:ln>
                  <a:noFill/>
                </a:ln>
                <a:solidFill>
                  <a:schemeClr val="tx1"/>
                </a:solidFill>
                <a:effectLst/>
                <a:highlight>
                  <a:srgbClr val="FFFF00"/>
                </a:highlight>
                <a:latin typeface="Arial" panose="020B0604020202020204" pitchFamily="34" charset="0"/>
                <a:ea typeface="Söhne"/>
              </a:rPr>
              <a:t>contextually</a:t>
            </a:r>
            <a:r>
              <a:rPr kumimoji="0" lang="ko-KR" altLang="ko-KR" sz="2400" b="0" i="0" u="none" strike="noStrike" cap="none" normalizeH="0" baseline="0" dirty="0">
                <a:ln>
                  <a:noFill/>
                </a:ln>
                <a:solidFill>
                  <a:schemeClr val="tx1"/>
                </a:solidFill>
                <a:effectLst/>
                <a:highlight>
                  <a:srgbClr val="FFFF00"/>
                </a:highlight>
                <a:latin typeface="Arial" panose="020B0604020202020204" pitchFamily="34" charset="0"/>
                <a:ea typeface="Söhne"/>
              </a:rPr>
              <a:t> </a:t>
            </a:r>
            <a:r>
              <a:rPr kumimoji="0" lang="ko-KR" altLang="ko-KR" sz="2400" b="0" i="0" u="none" strike="noStrike" cap="none" normalizeH="0" baseline="0" dirty="0" err="1">
                <a:ln>
                  <a:noFill/>
                </a:ln>
                <a:solidFill>
                  <a:schemeClr val="tx1"/>
                </a:solidFill>
                <a:effectLst/>
                <a:highlight>
                  <a:srgbClr val="FFFF00"/>
                </a:highlight>
                <a:latin typeface="Arial" panose="020B0604020202020204" pitchFamily="34" charset="0"/>
                <a:ea typeface="Söhne"/>
              </a:rPr>
              <a:t>relevant</a:t>
            </a:r>
            <a:r>
              <a:rPr kumimoji="0" lang="ko-KR" altLang="ko-KR" sz="2400" b="0" i="0" u="none" strike="noStrike" cap="none" normalizeH="0" baseline="0" dirty="0">
                <a:ln>
                  <a:noFill/>
                </a:ln>
                <a:solidFill>
                  <a:schemeClr val="tx1"/>
                </a:solidFill>
                <a:effectLst/>
                <a:highlight>
                  <a:srgbClr val="FFFF00"/>
                </a:highlight>
                <a:latin typeface="Arial" panose="020B0604020202020204" pitchFamily="34" charset="0"/>
                <a:ea typeface="Söhne"/>
              </a:rPr>
              <a:t> </a:t>
            </a:r>
            <a:r>
              <a:rPr kumimoji="0" lang="ko-KR" altLang="ko-KR" sz="2400" b="0" i="0" u="none" strike="noStrike" cap="none" normalizeH="0" baseline="0" dirty="0" err="1">
                <a:ln>
                  <a:noFill/>
                </a:ln>
                <a:solidFill>
                  <a:schemeClr val="tx1"/>
                </a:solidFill>
                <a:effectLst/>
                <a:highlight>
                  <a:srgbClr val="FFFF00"/>
                </a:highlight>
                <a:latin typeface="Arial" panose="020B0604020202020204" pitchFamily="34" charset="0"/>
                <a:ea typeface="Söhne"/>
              </a:rPr>
              <a:t>results</a:t>
            </a:r>
            <a:r>
              <a:rPr kumimoji="0" lang="ko-KR" altLang="ko-KR" sz="2400" b="0" i="0" u="none" strike="noStrike" cap="none" normalizeH="0" baseline="0" dirty="0">
                <a:ln>
                  <a:noFill/>
                </a:ln>
                <a:solidFill>
                  <a:schemeClr val="tx1"/>
                </a:solidFill>
                <a:effectLst/>
                <a:highlight>
                  <a:srgbClr val="FFFF00"/>
                </a:highlight>
                <a:latin typeface="Arial" panose="020B0604020202020204" pitchFamily="34" charset="0"/>
                <a:ea typeface="Söhne"/>
              </a:rPr>
              <a:t>.</a:t>
            </a:r>
          </a:p>
          <a:p>
            <a:pPr marL="0" marR="0" lvl="0" indent="0" algn="l" defTabSz="914400" rtl="0" eaLnBrk="0" fontAlgn="base" latinLnBrk="0" hangingPunct="0">
              <a:lnSpc>
                <a:spcPct val="100000"/>
              </a:lnSpc>
              <a:spcBef>
                <a:spcPct val="0"/>
              </a:spcBef>
              <a:spcAft>
                <a:spcPct val="0"/>
              </a:spcAft>
              <a:buClrTx/>
              <a:buSzTx/>
              <a:buFontTx/>
              <a:buNone/>
              <a:tabLst/>
            </a:pPr>
            <a:br>
              <a:rPr kumimoji="0" lang="ko-KR" altLang="ko-KR" sz="2400" b="0" i="0" u="none" strike="noStrike" cap="none" normalizeH="0" baseline="0" dirty="0">
                <a:ln>
                  <a:noFill/>
                </a:ln>
                <a:solidFill>
                  <a:schemeClr val="tx1"/>
                </a:solidFill>
                <a:effectLst/>
                <a:latin typeface="Arial" panose="020B0604020202020204" pitchFamily="34" charset="0"/>
                <a:ea typeface="Söhne"/>
              </a:rPr>
            </a:br>
            <a:endParaRPr kumimoji="0" lang="ko-KR" altLang="ko-KR"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840300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7E91A46-9E46-4310-8F37-1F257BEDCCA6}"/>
              </a:ext>
            </a:extLst>
          </p:cNvPr>
          <p:cNvSpPr>
            <a:spLocks noGrp="1"/>
          </p:cNvSpPr>
          <p:nvPr>
            <p:ph type="title"/>
          </p:nvPr>
        </p:nvSpPr>
        <p:spPr/>
        <p:txBody>
          <a:bodyPr/>
          <a:lstStyle/>
          <a:p>
            <a:r>
              <a:rPr lang="en-US" altLang="ko-KR" dirty="0"/>
              <a:t>key aspects of human intelligence:</a:t>
            </a:r>
            <a:br>
              <a:rPr lang="en-US" altLang="ko-KR" dirty="0"/>
            </a:br>
            <a:endParaRPr lang="ko-KR" altLang="en-US" dirty="0"/>
          </a:p>
        </p:txBody>
      </p:sp>
      <p:sp>
        <p:nvSpPr>
          <p:cNvPr id="3" name="내용 개체 틀 2">
            <a:extLst>
              <a:ext uri="{FF2B5EF4-FFF2-40B4-BE49-F238E27FC236}">
                <a16:creationId xmlns:a16="http://schemas.microsoft.com/office/drawing/2014/main" id="{66E3F63B-5E3D-4C2E-A0A2-6790D46D5163}"/>
              </a:ext>
            </a:extLst>
          </p:cNvPr>
          <p:cNvSpPr>
            <a:spLocks noGrp="1"/>
          </p:cNvSpPr>
          <p:nvPr>
            <p:ph idx="1"/>
          </p:nvPr>
        </p:nvSpPr>
        <p:spPr/>
        <p:txBody>
          <a:bodyPr>
            <a:normAutofit/>
          </a:bodyPr>
          <a:lstStyle/>
          <a:p>
            <a:r>
              <a:rPr lang="en-US" altLang="ko-KR" sz="1300" dirty="0"/>
              <a:t>Cognitive abilities: </a:t>
            </a:r>
            <a:r>
              <a:rPr lang="en-US" altLang="ko-KR" sz="3600" dirty="0"/>
              <a:t>Thinking</a:t>
            </a:r>
            <a:r>
              <a:rPr lang="en-US" altLang="ko-KR" sz="1300" dirty="0"/>
              <a:t>, reasoning, problem-solving, and memory.</a:t>
            </a:r>
          </a:p>
          <a:p>
            <a:endParaRPr lang="en-US" altLang="ko-KR" sz="1300" dirty="0"/>
          </a:p>
          <a:p>
            <a:r>
              <a:rPr lang="en-US" altLang="ko-KR" sz="1300" dirty="0"/>
              <a:t>Learning and adaptability: Acquiring knowledge and applying it to different situations.</a:t>
            </a:r>
          </a:p>
          <a:p>
            <a:endParaRPr lang="en-US" altLang="ko-KR" sz="1300" dirty="0"/>
          </a:p>
          <a:p>
            <a:r>
              <a:rPr lang="en-US" altLang="ko-KR" sz="1300" dirty="0"/>
              <a:t>Abstract thinking: Grasping complex ideas and making connections.</a:t>
            </a:r>
          </a:p>
          <a:p>
            <a:endParaRPr lang="en-US" altLang="ko-KR" sz="1300" dirty="0"/>
          </a:p>
          <a:p>
            <a:r>
              <a:rPr lang="en-US" altLang="ko-KR" sz="1300" dirty="0"/>
              <a:t>Communication: Effective use of language for understanding and expression.</a:t>
            </a:r>
          </a:p>
          <a:p>
            <a:endParaRPr lang="en-US" altLang="ko-KR" sz="1300" dirty="0"/>
          </a:p>
          <a:p>
            <a:r>
              <a:rPr lang="en-US" altLang="ko-KR" sz="1300" dirty="0"/>
              <a:t>Social and emotional understanding: </a:t>
            </a:r>
            <a:r>
              <a:rPr lang="en-US" altLang="ko-KR" sz="3200" dirty="0"/>
              <a:t>Interacting with others </a:t>
            </a:r>
            <a:r>
              <a:rPr lang="en-US" altLang="ko-KR" sz="1300" dirty="0"/>
              <a:t>and managing emotions.</a:t>
            </a:r>
          </a:p>
          <a:p>
            <a:endParaRPr lang="en-US" altLang="ko-KR" sz="1300" dirty="0"/>
          </a:p>
          <a:p>
            <a:r>
              <a:rPr lang="en-US" altLang="ko-KR" sz="1300" dirty="0"/>
              <a:t>Problem solving and adaptability: Finding solutions and adjusting to new situations.</a:t>
            </a:r>
          </a:p>
          <a:p>
            <a:endParaRPr lang="ko-KR" altLang="en-US" dirty="0"/>
          </a:p>
        </p:txBody>
      </p:sp>
    </p:spTree>
    <p:extLst>
      <p:ext uri="{BB962C8B-B14F-4D97-AF65-F5344CB8AC3E}">
        <p14:creationId xmlns:p14="http://schemas.microsoft.com/office/powerpoint/2010/main" val="13126005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1ED3563-2FE7-48C7-8E5D-61C998CECBF3}"/>
              </a:ext>
            </a:extLst>
          </p:cNvPr>
          <p:cNvSpPr>
            <a:spLocks noGrp="1"/>
          </p:cNvSpPr>
          <p:nvPr>
            <p:ph type="title"/>
          </p:nvPr>
        </p:nvSpPr>
        <p:spPr/>
        <p:txBody>
          <a:bodyPr/>
          <a:lstStyle/>
          <a:p>
            <a:r>
              <a:rPr lang="en-US" altLang="ko-KR" dirty="0"/>
              <a:t>Limitations of </a:t>
            </a:r>
            <a:r>
              <a:rPr lang="en-US" altLang="ko-KR" dirty="0" err="1"/>
              <a:t>ChatGPT</a:t>
            </a:r>
            <a:br>
              <a:rPr lang="en-US" altLang="ko-KR"/>
            </a:br>
            <a:endParaRPr lang="ko-KR" altLang="en-US"/>
          </a:p>
        </p:txBody>
      </p:sp>
      <p:sp>
        <p:nvSpPr>
          <p:cNvPr id="3" name="내용 개체 틀 2">
            <a:extLst>
              <a:ext uri="{FF2B5EF4-FFF2-40B4-BE49-F238E27FC236}">
                <a16:creationId xmlns:a16="http://schemas.microsoft.com/office/drawing/2014/main" id="{79371D52-116E-467B-B422-091987890594}"/>
              </a:ext>
            </a:extLst>
          </p:cNvPr>
          <p:cNvSpPr>
            <a:spLocks noGrp="1"/>
          </p:cNvSpPr>
          <p:nvPr>
            <p:ph idx="1"/>
          </p:nvPr>
        </p:nvSpPr>
        <p:spPr/>
        <p:txBody>
          <a:bodyPr>
            <a:normAutofit fontScale="47500" lnSpcReduction="20000"/>
          </a:bodyPr>
          <a:lstStyle/>
          <a:p>
            <a:r>
              <a:rPr lang="en-US" altLang="ko-KR" dirty="0"/>
              <a:t>Lack of context awareness</a:t>
            </a:r>
          </a:p>
          <a:p>
            <a:r>
              <a:rPr lang="en-US" altLang="ko-KR" dirty="0"/>
              <a:t>One limitation of </a:t>
            </a:r>
            <a:r>
              <a:rPr lang="en-US" altLang="ko-KR" dirty="0" err="1"/>
              <a:t>ChatGPT</a:t>
            </a:r>
            <a:r>
              <a:rPr lang="en-US" altLang="ko-KR" dirty="0"/>
              <a:t> is that it is not always able to fully understand the context of a given text.</a:t>
            </a:r>
          </a:p>
          <a:p>
            <a:r>
              <a:rPr lang="en-US" altLang="ko-KR" dirty="0"/>
              <a:t>This can lead to the generation of text that is not appropriate or does not make sense in the given context.</a:t>
            </a:r>
          </a:p>
          <a:p>
            <a:r>
              <a:rPr lang="en-US" altLang="ko-KR" dirty="0"/>
              <a:t>This is particularly a limitation when the model is used in a conversational setting, where understanding the context of a conversation is crucial.</a:t>
            </a:r>
          </a:p>
          <a:p>
            <a:r>
              <a:rPr lang="en-US" altLang="ko-KR" dirty="0"/>
              <a:t>Limited ability to handle tasks that require common sense knowledge</a:t>
            </a:r>
          </a:p>
          <a:p>
            <a:r>
              <a:rPr lang="en-US" altLang="ko-KR" dirty="0" err="1"/>
              <a:t>ChatGPT</a:t>
            </a:r>
            <a:r>
              <a:rPr lang="en-US" altLang="ko-KR" dirty="0"/>
              <a:t> has been trained on a large dataset of text data, but it does not have access to common sense knowledge that humans possess.</a:t>
            </a:r>
          </a:p>
          <a:p>
            <a:r>
              <a:rPr lang="en-US" altLang="ko-KR" dirty="0"/>
              <a:t>This can limit its ability to perform certain tasks that require knowledge of the world, such as understanding idioms or sarcasm.</a:t>
            </a:r>
          </a:p>
          <a:p>
            <a:r>
              <a:rPr lang="en-US" altLang="ko-KR" dirty="0"/>
              <a:t>This limitation can be overcome by fine-tuning the model with task-specific data, but it still may not perform as well as a human in certain tasks.</a:t>
            </a:r>
          </a:p>
          <a:p>
            <a:r>
              <a:rPr lang="en-US" altLang="ko-KR" dirty="0"/>
              <a:t>Potential ethical concerns surrounding the use of AI-generated text</a:t>
            </a:r>
          </a:p>
          <a:p>
            <a:r>
              <a:rPr lang="en-US" altLang="ko-KR" dirty="0"/>
              <a:t>The use of AI-generated text raises ethical concerns such as potential manipulation of public opinion or spreading misinformation.</a:t>
            </a:r>
          </a:p>
          <a:p>
            <a:r>
              <a:rPr lang="en-US" altLang="ko-KR" dirty="0"/>
              <a:t>As the generated text can be difficult to distinguish from text written by a human, it may be used for malicious purposes such as impersonation or propaganda.</a:t>
            </a:r>
          </a:p>
          <a:p>
            <a:r>
              <a:rPr lang="en-US" altLang="ko-KR" dirty="0"/>
              <a:t>It is important to consider these ethical concerns when developing and deploying </a:t>
            </a:r>
            <a:r>
              <a:rPr lang="en-US" altLang="ko-KR" dirty="0" err="1"/>
              <a:t>ChatGPT</a:t>
            </a:r>
            <a:r>
              <a:rPr lang="en-US" altLang="ko-KR" dirty="0"/>
              <a:t> models, and to have proper measures in place to detect and prevent any potential misuse of the technology.</a:t>
            </a:r>
          </a:p>
          <a:p>
            <a:endParaRPr lang="ko-KR" altLang="en-US" dirty="0"/>
          </a:p>
        </p:txBody>
      </p:sp>
    </p:spTree>
    <p:extLst>
      <p:ext uri="{BB962C8B-B14F-4D97-AF65-F5344CB8AC3E}">
        <p14:creationId xmlns:p14="http://schemas.microsoft.com/office/powerpoint/2010/main" val="355356448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B4525D2-F44A-4AC0-B26F-C1CF3B774CBF}"/>
              </a:ext>
            </a:extLst>
          </p:cNvPr>
          <p:cNvSpPr>
            <a:spLocks noGrp="1"/>
          </p:cNvSpPr>
          <p:nvPr>
            <p:ph type="title"/>
          </p:nvPr>
        </p:nvSpPr>
        <p:spPr/>
        <p:txBody>
          <a:bodyPr/>
          <a:lstStyle/>
          <a:p>
            <a:r>
              <a:rPr lang="en-US" altLang="ko-KR" dirty="0"/>
              <a:t>chat GPT</a:t>
            </a:r>
            <a:endParaRPr lang="ko-KR" altLang="en-US" dirty="0"/>
          </a:p>
        </p:txBody>
      </p:sp>
      <p:sp>
        <p:nvSpPr>
          <p:cNvPr id="3" name="내용 개체 틀 2">
            <a:extLst>
              <a:ext uri="{FF2B5EF4-FFF2-40B4-BE49-F238E27FC236}">
                <a16:creationId xmlns:a16="http://schemas.microsoft.com/office/drawing/2014/main" id="{E4BE8763-09BB-462A-8B96-E8A3DE4DF49F}"/>
              </a:ext>
            </a:extLst>
          </p:cNvPr>
          <p:cNvSpPr>
            <a:spLocks noGrp="1"/>
          </p:cNvSpPr>
          <p:nvPr>
            <p:ph idx="1"/>
          </p:nvPr>
        </p:nvSpPr>
        <p:spPr/>
        <p:txBody>
          <a:bodyPr>
            <a:normAutofit/>
          </a:bodyPr>
          <a:lstStyle/>
          <a:p>
            <a:r>
              <a:rPr lang="ko-KR" altLang="ko-KR" b="1" i="1" dirty="0" err="1"/>
              <a:t>Generative</a:t>
            </a:r>
            <a:r>
              <a:rPr lang="ko-KR" altLang="ko-KR" b="1" i="1" dirty="0"/>
              <a:t> </a:t>
            </a:r>
            <a:r>
              <a:rPr lang="ko-KR" altLang="ko-KR" b="1" i="1" dirty="0" err="1"/>
              <a:t>Pre-trained</a:t>
            </a:r>
            <a:r>
              <a:rPr lang="ko-KR" altLang="ko-KR" b="1" i="1" dirty="0"/>
              <a:t> </a:t>
            </a:r>
            <a:r>
              <a:rPr lang="ko-KR" altLang="ko-KR" b="1" i="1" dirty="0" err="1"/>
              <a:t>Transformer</a:t>
            </a:r>
            <a:endParaRPr lang="en-US" altLang="ko-KR" b="1" i="1" dirty="0"/>
          </a:p>
          <a:p>
            <a:endParaRPr lang="en-US" altLang="ko-KR" b="1" i="1" dirty="0"/>
          </a:p>
          <a:p>
            <a:r>
              <a:rPr lang="ko-KR" altLang="ko-KR" sz="2400" dirty="0" err="1"/>
              <a:t>In</a:t>
            </a:r>
            <a:r>
              <a:rPr lang="ko-KR" altLang="ko-KR" sz="2400" dirty="0"/>
              <a:t> </a:t>
            </a:r>
            <a:r>
              <a:rPr lang="ko-KR" altLang="ko-KR" sz="2400" dirty="0" err="1"/>
              <a:t>a</a:t>
            </a:r>
            <a:r>
              <a:rPr lang="ko-KR" altLang="ko-KR" sz="2400" dirty="0"/>
              <a:t> </a:t>
            </a:r>
            <a:r>
              <a:rPr lang="ko-KR" altLang="ko-KR" sz="2400" dirty="0" err="1"/>
              <a:t>nutshell</a:t>
            </a:r>
            <a:r>
              <a:rPr lang="ko-KR" altLang="ko-KR" sz="2400" dirty="0"/>
              <a:t>, </a:t>
            </a:r>
            <a:r>
              <a:rPr lang="ko-KR" altLang="ko-KR" sz="2400" dirty="0" err="1"/>
              <a:t>Chat</a:t>
            </a:r>
            <a:r>
              <a:rPr lang="ko-KR" altLang="ko-KR" sz="2400" dirty="0"/>
              <a:t> GPT </a:t>
            </a:r>
            <a:r>
              <a:rPr lang="ko-KR" altLang="ko-KR" sz="2400" dirty="0" err="1"/>
              <a:t>is</a:t>
            </a:r>
            <a:r>
              <a:rPr lang="ko-KR" altLang="ko-KR" sz="2400" dirty="0"/>
              <a:t> </a:t>
            </a:r>
            <a:r>
              <a:rPr lang="ko-KR" altLang="ko-KR" sz="2400" dirty="0" err="1"/>
              <a:t>an</a:t>
            </a:r>
            <a:r>
              <a:rPr lang="ko-KR" altLang="ko-KR" sz="2400" dirty="0"/>
              <a:t> </a:t>
            </a:r>
            <a:endParaRPr lang="en-US" altLang="ko-KR" sz="2400" dirty="0"/>
          </a:p>
          <a:p>
            <a:endParaRPr lang="ko-KR" altLang="ko-KR" sz="2400" dirty="0"/>
          </a:p>
          <a:p>
            <a:pPr marL="457200" lvl="1" indent="0">
              <a:buNone/>
            </a:pPr>
            <a:r>
              <a:rPr lang="ko-KR" altLang="ko-KR" dirty="0" err="1"/>
              <a:t>artificial</a:t>
            </a:r>
            <a:r>
              <a:rPr lang="ko-KR" altLang="ko-KR" dirty="0"/>
              <a:t> </a:t>
            </a:r>
            <a:r>
              <a:rPr lang="ko-KR" altLang="ko-KR" dirty="0" err="1"/>
              <a:t>intelligence</a:t>
            </a:r>
            <a:r>
              <a:rPr lang="ko-KR" altLang="ko-KR" dirty="0"/>
              <a:t> (AI) </a:t>
            </a:r>
            <a:r>
              <a:rPr lang="ko-KR" altLang="ko-KR" dirty="0" err="1"/>
              <a:t>content</a:t>
            </a:r>
            <a:r>
              <a:rPr lang="ko-KR" altLang="ko-KR" dirty="0"/>
              <a:t> </a:t>
            </a:r>
            <a:r>
              <a:rPr lang="ko-KR" altLang="ko-KR" dirty="0" err="1"/>
              <a:t>generator</a:t>
            </a:r>
            <a:r>
              <a:rPr lang="ko-KR" altLang="ko-KR" dirty="0"/>
              <a:t> </a:t>
            </a:r>
            <a:endParaRPr lang="en-US" altLang="ko-KR" dirty="0"/>
          </a:p>
          <a:p>
            <a:pPr marL="457200" lvl="1" indent="0">
              <a:buNone/>
            </a:pPr>
            <a:endParaRPr lang="ko-KR" altLang="ko-KR" dirty="0"/>
          </a:p>
          <a:p>
            <a:pPr marL="457200" lvl="1" indent="0">
              <a:buNone/>
            </a:pPr>
            <a:r>
              <a:rPr lang="ko-KR" altLang="ko-KR" dirty="0" err="1"/>
              <a:t>that</a:t>
            </a:r>
            <a:r>
              <a:rPr lang="ko-KR" altLang="ko-KR" dirty="0"/>
              <a:t> </a:t>
            </a:r>
            <a:r>
              <a:rPr lang="ko-KR" altLang="ko-KR" dirty="0" err="1"/>
              <a:t>semi-autonomously</a:t>
            </a:r>
            <a:r>
              <a:rPr lang="ko-KR" altLang="ko-KR" dirty="0"/>
              <a:t> </a:t>
            </a:r>
            <a:r>
              <a:rPr lang="ko-KR" altLang="ko-KR" dirty="0" err="1"/>
              <a:t>creates</a:t>
            </a:r>
            <a:r>
              <a:rPr lang="ko-KR" altLang="ko-KR" dirty="0"/>
              <a:t> </a:t>
            </a:r>
            <a:r>
              <a:rPr lang="ko-KR" altLang="ko-KR" dirty="0" err="1"/>
              <a:t>phrases</a:t>
            </a:r>
            <a:r>
              <a:rPr lang="ko-KR" altLang="ko-KR" dirty="0"/>
              <a:t> and </a:t>
            </a:r>
            <a:r>
              <a:rPr lang="ko-KR" altLang="ko-KR" dirty="0" err="1"/>
              <a:t>articles</a:t>
            </a:r>
            <a:r>
              <a:rPr lang="ko-KR" altLang="ko-KR" dirty="0"/>
              <a:t> </a:t>
            </a:r>
            <a:endParaRPr lang="en-US" altLang="ko-KR" dirty="0"/>
          </a:p>
          <a:p>
            <a:pPr marL="457200" lvl="1" indent="0">
              <a:buNone/>
            </a:pPr>
            <a:endParaRPr lang="en-US" altLang="ko-KR" dirty="0"/>
          </a:p>
          <a:p>
            <a:pPr marL="457200" lvl="1" indent="0">
              <a:buNone/>
            </a:pPr>
            <a:r>
              <a:rPr lang="ko-KR" altLang="ko-KR" sz="3600" dirty="0" err="1">
                <a:solidFill>
                  <a:schemeClr val="accent5">
                    <a:lumMod val="75000"/>
                  </a:schemeClr>
                </a:solidFill>
                <a:highlight>
                  <a:srgbClr val="C0C0C0"/>
                </a:highlight>
              </a:rPr>
              <a:t>based</a:t>
            </a:r>
            <a:r>
              <a:rPr lang="ko-KR" altLang="ko-KR" sz="3600" dirty="0">
                <a:solidFill>
                  <a:schemeClr val="accent5">
                    <a:lumMod val="75000"/>
                  </a:schemeClr>
                </a:solidFill>
                <a:highlight>
                  <a:srgbClr val="C0C0C0"/>
                </a:highlight>
              </a:rPr>
              <a:t> </a:t>
            </a:r>
            <a:r>
              <a:rPr lang="ko-KR" altLang="ko-KR" sz="3600" dirty="0" err="1">
                <a:solidFill>
                  <a:schemeClr val="accent5">
                    <a:lumMod val="75000"/>
                  </a:schemeClr>
                </a:solidFill>
                <a:highlight>
                  <a:srgbClr val="C0C0C0"/>
                </a:highlight>
              </a:rPr>
              <a:t>on</a:t>
            </a:r>
            <a:r>
              <a:rPr lang="ko-KR" altLang="ko-KR" sz="3600" dirty="0">
                <a:solidFill>
                  <a:schemeClr val="accent5">
                    <a:lumMod val="75000"/>
                  </a:schemeClr>
                </a:solidFill>
                <a:highlight>
                  <a:srgbClr val="C0C0C0"/>
                </a:highlight>
              </a:rPr>
              <a:t> </a:t>
            </a:r>
            <a:r>
              <a:rPr lang="ko-KR" altLang="ko-KR" sz="3600" dirty="0" err="1">
                <a:solidFill>
                  <a:schemeClr val="accent5">
                    <a:lumMod val="75000"/>
                  </a:schemeClr>
                </a:solidFill>
                <a:highlight>
                  <a:srgbClr val="C0C0C0"/>
                </a:highlight>
              </a:rPr>
              <a:t>user</a:t>
            </a:r>
            <a:r>
              <a:rPr lang="ko-KR" altLang="ko-KR" sz="3600" dirty="0">
                <a:solidFill>
                  <a:schemeClr val="accent5">
                    <a:lumMod val="75000"/>
                  </a:schemeClr>
                </a:solidFill>
                <a:highlight>
                  <a:srgbClr val="C0C0C0"/>
                </a:highlight>
              </a:rPr>
              <a:t> </a:t>
            </a:r>
            <a:r>
              <a:rPr lang="ko-KR" altLang="ko-KR" sz="3600" dirty="0" err="1">
                <a:solidFill>
                  <a:schemeClr val="accent5">
                    <a:lumMod val="75000"/>
                  </a:schemeClr>
                </a:solidFill>
                <a:highlight>
                  <a:srgbClr val="C0C0C0"/>
                </a:highlight>
              </a:rPr>
              <a:t>input</a:t>
            </a:r>
            <a:r>
              <a:rPr lang="ko-KR" altLang="ko-KR" sz="3600" dirty="0">
                <a:solidFill>
                  <a:schemeClr val="accent5">
                    <a:lumMod val="75000"/>
                  </a:schemeClr>
                </a:solidFill>
                <a:highlight>
                  <a:srgbClr val="C0C0C0"/>
                </a:highlight>
              </a:rPr>
              <a:t>.</a:t>
            </a:r>
            <a:r>
              <a:rPr lang="en-US" altLang="ko-KR" sz="3600" dirty="0">
                <a:solidFill>
                  <a:schemeClr val="accent5">
                    <a:lumMod val="75000"/>
                  </a:schemeClr>
                </a:solidFill>
                <a:highlight>
                  <a:srgbClr val="C0C0C0"/>
                </a:highlight>
              </a:rPr>
              <a:t> </a:t>
            </a:r>
          </a:p>
          <a:p>
            <a:endParaRPr lang="ko-KR" altLang="en-US" dirty="0"/>
          </a:p>
        </p:txBody>
      </p:sp>
    </p:spTree>
    <p:extLst>
      <p:ext uri="{BB962C8B-B14F-4D97-AF65-F5344CB8AC3E}">
        <p14:creationId xmlns:p14="http://schemas.microsoft.com/office/powerpoint/2010/main" val="15561324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B4525D2-F44A-4AC0-B26F-C1CF3B774CBF}"/>
              </a:ext>
            </a:extLst>
          </p:cNvPr>
          <p:cNvSpPr>
            <a:spLocks noGrp="1"/>
          </p:cNvSpPr>
          <p:nvPr>
            <p:ph type="title"/>
          </p:nvPr>
        </p:nvSpPr>
        <p:spPr/>
        <p:txBody>
          <a:bodyPr/>
          <a:lstStyle/>
          <a:p>
            <a:r>
              <a:rPr lang="en-US" altLang="ko-KR" dirty="0"/>
              <a:t>chat GPT</a:t>
            </a:r>
            <a:endParaRPr lang="ko-KR" altLang="en-US" dirty="0"/>
          </a:p>
        </p:txBody>
      </p:sp>
      <p:sp>
        <p:nvSpPr>
          <p:cNvPr id="3" name="내용 개체 틀 2">
            <a:extLst>
              <a:ext uri="{FF2B5EF4-FFF2-40B4-BE49-F238E27FC236}">
                <a16:creationId xmlns:a16="http://schemas.microsoft.com/office/drawing/2014/main" id="{E4BE8763-09BB-462A-8B96-E8A3DE4DF49F}"/>
              </a:ext>
            </a:extLst>
          </p:cNvPr>
          <p:cNvSpPr>
            <a:spLocks noGrp="1"/>
          </p:cNvSpPr>
          <p:nvPr>
            <p:ph idx="1"/>
          </p:nvPr>
        </p:nvSpPr>
        <p:spPr/>
        <p:txBody>
          <a:bodyPr>
            <a:normAutofit/>
          </a:bodyPr>
          <a:lstStyle/>
          <a:p>
            <a:r>
              <a:rPr lang="ko-KR" altLang="ko-KR" b="1" i="1" dirty="0" err="1"/>
              <a:t>Generative</a:t>
            </a:r>
            <a:r>
              <a:rPr lang="ko-KR" altLang="ko-KR" b="1" i="1" dirty="0"/>
              <a:t> </a:t>
            </a:r>
            <a:r>
              <a:rPr lang="ko-KR" altLang="ko-KR" b="1" i="1" dirty="0" err="1"/>
              <a:t>Pre-trained</a:t>
            </a:r>
            <a:r>
              <a:rPr lang="ko-KR" altLang="ko-KR" b="1" i="1" dirty="0"/>
              <a:t> </a:t>
            </a:r>
            <a:r>
              <a:rPr lang="ko-KR" altLang="ko-KR" b="1" i="1" dirty="0" err="1"/>
              <a:t>Transformer</a:t>
            </a:r>
            <a:endParaRPr lang="en-US" altLang="ko-KR" b="1" i="1" dirty="0"/>
          </a:p>
          <a:p>
            <a:endParaRPr lang="en-US" altLang="ko-KR" b="1" i="1" dirty="0"/>
          </a:p>
          <a:p>
            <a:r>
              <a:rPr lang="ko-KR" altLang="ko-KR" sz="2000" dirty="0" err="1"/>
              <a:t>In</a:t>
            </a:r>
            <a:r>
              <a:rPr lang="ko-KR" altLang="ko-KR" sz="2000" dirty="0"/>
              <a:t> </a:t>
            </a:r>
            <a:r>
              <a:rPr lang="ko-KR" altLang="ko-KR" sz="2000" dirty="0" err="1"/>
              <a:t>a</a:t>
            </a:r>
            <a:r>
              <a:rPr lang="ko-KR" altLang="ko-KR" sz="2000" dirty="0"/>
              <a:t> </a:t>
            </a:r>
            <a:r>
              <a:rPr lang="ko-KR" altLang="ko-KR" sz="2000" dirty="0" err="1"/>
              <a:t>nutshell</a:t>
            </a:r>
            <a:r>
              <a:rPr lang="ko-KR" altLang="ko-KR" sz="2000" dirty="0"/>
              <a:t>, </a:t>
            </a:r>
            <a:r>
              <a:rPr lang="ko-KR" altLang="ko-KR" sz="2000" dirty="0" err="1"/>
              <a:t>Chat</a:t>
            </a:r>
            <a:r>
              <a:rPr lang="ko-KR" altLang="ko-KR" sz="2000" dirty="0"/>
              <a:t> GPT </a:t>
            </a:r>
            <a:r>
              <a:rPr lang="ko-KR" altLang="ko-KR" sz="2000" dirty="0" err="1"/>
              <a:t>is</a:t>
            </a:r>
            <a:r>
              <a:rPr lang="ko-KR" altLang="ko-KR" sz="2000" dirty="0"/>
              <a:t> </a:t>
            </a:r>
            <a:r>
              <a:rPr lang="ko-KR" altLang="ko-KR" sz="2000" dirty="0" err="1"/>
              <a:t>an</a:t>
            </a:r>
            <a:r>
              <a:rPr lang="ko-KR" altLang="ko-KR" sz="2000" dirty="0"/>
              <a:t> </a:t>
            </a:r>
            <a:endParaRPr lang="en-US" altLang="ko-KR" sz="2000" dirty="0"/>
          </a:p>
          <a:p>
            <a:endParaRPr lang="ko-KR" altLang="ko-KR" sz="2000" dirty="0"/>
          </a:p>
          <a:p>
            <a:pPr marL="457200" lvl="1" indent="0">
              <a:buNone/>
            </a:pPr>
            <a:r>
              <a:rPr lang="ko-KR" altLang="ko-KR" sz="2000" dirty="0" err="1"/>
              <a:t>artificial</a:t>
            </a:r>
            <a:r>
              <a:rPr lang="ko-KR" altLang="ko-KR" sz="2000" dirty="0"/>
              <a:t> </a:t>
            </a:r>
            <a:r>
              <a:rPr lang="ko-KR" altLang="ko-KR" sz="2000" dirty="0" err="1"/>
              <a:t>intelligence</a:t>
            </a:r>
            <a:r>
              <a:rPr lang="ko-KR" altLang="ko-KR" sz="2000" dirty="0"/>
              <a:t> (AI) </a:t>
            </a:r>
            <a:r>
              <a:rPr lang="ko-KR" altLang="ko-KR" sz="2000" dirty="0" err="1"/>
              <a:t>content</a:t>
            </a:r>
            <a:r>
              <a:rPr lang="ko-KR" altLang="ko-KR" sz="2000" dirty="0"/>
              <a:t> </a:t>
            </a:r>
            <a:r>
              <a:rPr lang="ko-KR" altLang="ko-KR" sz="2000" dirty="0" err="1"/>
              <a:t>generator</a:t>
            </a:r>
            <a:r>
              <a:rPr lang="ko-KR" altLang="ko-KR" sz="2000" dirty="0"/>
              <a:t> </a:t>
            </a:r>
            <a:endParaRPr lang="en-US" altLang="ko-KR" sz="2000" dirty="0"/>
          </a:p>
          <a:p>
            <a:pPr marL="457200" lvl="1" indent="0">
              <a:buNone/>
            </a:pPr>
            <a:endParaRPr lang="ko-KR" altLang="ko-KR" sz="2000" dirty="0">
              <a:highlight>
                <a:srgbClr val="C0C0C0"/>
              </a:highlight>
            </a:endParaRPr>
          </a:p>
          <a:p>
            <a:pPr marL="457200" lvl="1" indent="0">
              <a:buNone/>
            </a:pPr>
            <a:r>
              <a:rPr lang="ko-KR" altLang="ko-KR" sz="2000" dirty="0" err="1"/>
              <a:t>that</a:t>
            </a:r>
            <a:r>
              <a:rPr lang="ko-KR" altLang="ko-KR" sz="2000" dirty="0"/>
              <a:t> </a:t>
            </a:r>
            <a:r>
              <a:rPr lang="ko-KR" altLang="ko-KR" sz="3200" dirty="0" err="1">
                <a:solidFill>
                  <a:schemeClr val="accent5">
                    <a:lumMod val="50000"/>
                  </a:schemeClr>
                </a:solidFill>
                <a:highlight>
                  <a:srgbClr val="FFFF00"/>
                </a:highlight>
              </a:rPr>
              <a:t>semi-autonomously</a:t>
            </a:r>
            <a:r>
              <a:rPr lang="ko-KR" altLang="ko-KR" sz="2000" dirty="0"/>
              <a:t> </a:t>
            </a:r>
            <a:r>
              <a:rPr lang="ko-KR" altLang="ko-KR" sz="2000" dirty="0" err="1"/>
              <a:t>creates</a:t>
            </a:r>
            <a:r>
              <a:rPr lang="ko-KR" altLang="ko-KR" sz="2000" dirty="0"/>
              <a:t> </a:t>
            </a:r>
            <a:r>
              <a:rPr lang="ko-KR" altLang="ko-KR" sz="2000" dirty="0" err="1"/>
              <a:t>phrases</a:t>
            </a:r>
            <a:r>
              <a:rPr lang="ko-KR" altLang="ko-KR" sz="2000" dirty="0"/>
              <a:t> and </a:t>
            </a:r>
            <a:r>
              <a:rPr lang="ko-KR" altLang="ko-KR" sz="2000" dirty="0" err="1"/>
              <a:t>articles</a:t>
            </a:r>
            <a:r>
              <a:rPr lang="ko-KR" altLang="ko-KR" sz="2000" dirty="0"/>
              <a:t> </a:t>
            </a:r>
            <a:endParaRPr lang="en-US" altLang="ko-KR" sz="2000" dirty="0"/>
          </a:p>
          <a:p>
            <a:pPr marL="457200" lvl="1" indent="0">
              <a:buNone/>
            </a:pPr>
            <a:endParaRPr lang="en-US" altLang="ko-KR" sz="2000" dirty="0"/>
          </a:p>
          <a:p>
            <a:pPr marL="457200" lvl="1" indent="0">
              <a:buNone/>
            </a:pPr>
            <a:r>
              <a:rPr lang="ko-KR" altLang="ko-KR" sz="2000" dirty="0" err="1"/>
              <a:t>based</a:t>
            </a:r>
            <a:r>
              <a:rPr lang="ko-KR" altLang="ko-KR" sz="2000" dirty="0"/>
              <a:t> </a:t>
            </a:r>
            <a:r>
              <a:rPr lang="ko-KR" altLang="ko-KR" sz="2000" dirty="0" err="1"/>
              <a:t>on</a:t>
            </a:r>
            <a:r>
              <a:rPr lang="ko-KR" altLang="ko-KR" sz="2000" dirty="0"/>
              <a:t> </a:t>
            </a:r>
            <a:r>
              <a:rPr lang="ko-KR" altLang="ko-KR" sz="2000" dirty="0" err="1"/>
              <a:t>user</a:t>
            </a:r>
            <a:r>
              <a:rPr lang="ko-KR" altLang="ko-KR" sz="2000" dirty="0"/>
              <a:t> </a:t>
            </a:r>
            <a:r>
              <a:rPr lang="ko-KR" altLang="ko-KR" sz="2000" dirty="0" err="1"/>
              <a:t>input</a:t>
            </a:r>
            <a:r>
              <a:rPr lang="ko-KR" altLang="ko-KR" sz="2000" dirty="0"/>
              <a:t>.</a:t>
            </a:r>
            <a:r>
              <a:rPr lang="en-US" altLang="ko-KR" sz="2000" dirty="0"/>
              <a:t> </a:t>
            </a:r>
          </a:p>
          <a:p>
            <a:endParaRPr lang="ko-KR" altLang="en-US" dirty="0"/>
          </a:p>
        </p:txBody>
      </p:sp>
    </p:spTree>
    <p:extLst>
      <p:ext uri="{BB962C8B-B14F-4D97-AF65-F5344CB8AC3E}">
        <p14:creationId xmlns:p14="http://schemas.microsoft.com/office/powerpoint/2010/main" val="17093990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a:extLst>
              <a:ext uri="{FF2B5EF4-FFF2-40B4-BE49-F238E27FC236}">
                <a16:creationId xmlns:a16="http://schemas.microsoft.com/office/drawing/2014/main" id="{88793DC4-7BB1-47E1-B91F-B101F6158A2F}"/>
              </a:ext>
            </a:extLst>
          </p:cNvPr>
          <p:cNvSpPr>
            <a:spLocks noGrp="1"/>
          </p:cNvSpPr>
          <p:nvPr>
            <p:ph idx="1"/>
          </p:nvPr>
        </p:nvSpPr>
        <p:spPr/>
        <p:txBody>
          <a:bodyPr/>
          <a:lstStyle/>
          <a:p>
            <a:r>
              <a:rPr lang="ko-KR" altLang="ko-KR" b="1" dirty="0"/>
              <a:t>"</a:t>
            </a:r>
            <a:r>
              <a:rPr lang="ko-KR" altLang="ko-KR" b="1" dirty="0" err="1"/>
              <a:t>Autonomously</a:t>
            </a:r>
            <a:r>
              <a:rPr lang="ko-KR" altLang="ko-KR" sz="1000" b="1" dirty="0"/>
              <a:t>"</a:t>
            </a:r>
            <a:r>
              <a:rPr lang="ko-KR" altLang="ko-KR" sz="1000" dirty="0"/>
              <a:t> </a:t>
            </a:r>
            <a:r>
              <a:rPr lang="ko-KR" altLang="ko-KR" sz="1000" dirty="0" err="1"/>
              <a:t>refers</a:t>
            </a:r>
            <a:r>
              <a:rPr lang="ko-KR" altLang="ko-KR" sz="1000" dirty="0"/>
              <a:t> </a:t>
            </a:r>
            <a:r>
              <a:rPr lang="ko-KR" altLang="ko-KR" sz="1000" dirty="0" err="1"/>
              <a:t>to</a:t>
            </a:r>
            <a:r>
              <a:rPr lang="ko-KR" altLang="ko-KR" sz="1000" dirty="0"/>
              <a:t> </a:t>
            </a:r>
            <a:r>
              <a:rPr lang="ko-KR" altLang="ko-KR" sz="1000" dirty="0" err="1"/>
              <a:t>the</a:t>
            </a:r>
            <a:r>
              <a:rPr lang="ko-KR" altLang="ko-KR" sz="1000" dirty="0"/>
              <a:t> </a:t>
            </a:r>
            <a:r>
              <a:rPr lang="ko-KR" altLang="ko-KR" sz="1000" dirty="0" err="1"/>
              <a:t>ability</a:t>
            </a:r>
            <a:r>
              <a:rPr lang="ko-KR" altLang="ko-KR" sz="1000" dirty="0"/>
              <a:t> of </a:t>
            </a:r>
            <a:r>
              <a:rPr lang="ko-KR" altLang="ko-KR" sz="1000" dirty="0" err="1"/>
              <a:t>a</a:t>
            </a:r>
            <a:r>
              <a:rPr lang="ko-KR" altLang="ko-KR" sz="1000" dirty="0"/>
              <a:t> </a:t>
            </a:r>
            <a:r>
              <a:rPr lang="ko-KR" altLang="ko-KR" sz="1000" dirty="0" err="1"/>
              <a:t>system</a:t>
            </a:r>
            <a:r>
              <a:rPr lang="ko-KR" altLang="ko-KR" sz="1000" dirty="0"/>
              <a:t> </a:t>
            </a:r>
            <a:r>
              <a:rPr lang="ko-KR" altLang="ko-KR" sz="1000" dirty="0" err="1"/>
              <a:t>or</a:t>
            </a:r>
            <a:r>
              <a:rPr lang="ko-KR" altLang="ko-KR" sz="1000" dirty="0"/>
              <a:t> </a:t>
            </a:r>
            <a:r>
              <a:rPr lang="ko-KR" altLang="ko-KR" sz="1000" dirty="0" err="1"/>
              <a:t>entity</a:t>
            </a:r>
            <a:r>
              <a:rPr lang="ko-KR" altLang="ko-KR" sz="1000" dirty="0"/>
              <a:t> </a:t>
            </a:r>
            <a:r>
              <a:rPr lang="ko-KR" altLang="ko-KR" sz="1000" dirty="0" err="1"/>
              <a:t>to</a:t>
            </a:r>
            <a:r>
              <a:rPr lang="ko-KR" altLang="ko-KR" sz="1000" dirty="0"/>
              <a:t> </a:t>
            </a:r>
            <a:r>
              <a:rPr lang="ko-KR" altLang="ko-KR" sz="1000" dirty="0" err="1"/>
              <a:t>act</a:t>
            </a:r>
            <a:r>
              <a:rPr lang="ko-KR" altLang="ko-KR" sz="1000" dirty="0"/>
              <a:t>, </a:t>
            </a:r>
            <a:r>
              <a:rPr lang="ko-KR" altLang="ko-KR" sz="1000" dirty="0" err="1"/>
              <a:t>function</a:t>
            </a:r>
            <a:r>
              <a:rPr lang="ko-KR" altLang="ko-KR" sz="1000" dirty="0"/>
              <a:t>, </a:t>
            </a:r>
            <a:r>
              <a:rPr lang="ko-KR" altLang="ko-KR" sz="1000" dirty="0" err="1"/>
              <a:t>or</a:t>
            </a:r>
            <a:r>
              <a:rPr lang="ko-KR" altLang="ko-KR" sz="1000" dirty="0"/>
              <a:t> </a:t>
            </a:r>
            <a:r>
              <a:rPr lang="ko-KR" altLang="ko-KR" sz="1000" u="sng" dirty="0" err="1"/>
              <a:t>make</a:t>
            </a:r>
            <a:r>
              <a:rPr lang="ko-KR" altLang="ko-KR" sz="1000" u="sng" dirty="0"/>
              <a:t> </a:t>
            </a:r>
            <a:r>
              <a:rPr lang="ko-KR" altLang="ko-KR" sz="1000" u="sng" dirty="0" err="1"/>
              <a:t>decisions</a:t>
            </a:r>
            <a:r>
              <a:rPr lang="ko-KR" altLang="ko-KR" sz="1000" u="sng" dirty="0"/>
              <a:t> </a:t>
            </a:r>
            <a:r>
              <a:rPr lang="ko-KR" altLang="ko-KR" sz="1000" u="sng" dirty="0" err="1"/>
              <a:t>independently</a:t>
            </a:r>
            <a:r>
              <a:rPr lang="ko-KR" altLang="ko-KR" sz="1000" dirty="0"/>
              <a:t>, </a:t>
            </a:r>
            <a:r>
              <a:rPr lang="ko-KR" altLang="ko-KR" sz="1000" dirty="0" err="1"/>
              <a:t>without</a:t>
            </a:r>
            <a:r>
              <a:rPr lang="ko-KR" altLang="ko-KR" sz="1000" dirty="0"/>
              <a:t> </a:t>
            </a:r>
            <a:r>
              <a:rPr lang="ko-KR" altLang="ko-KR" sz="1000" dirty="0" err="1"/>
              <a:t>external</a:t>
            </a:r>
            <a:r>
              <a:rPr lang="ko-KR" altLang="ko-KR" sz="1000" dirty="0"/>
              <a:t> </a:t>
            </a:r>
            <a:r>
              <a:rPr lang="ko-KR" altLang="ko-KR" sz="1000" dirty="0" err="1"/>
              <a:t>control</a:t>
            </a:r>
            <a:r>
              <a:rPr lang="ko-KR" altLang="ko-KR" sz="1000" dirty="0"/>
              <a:t> </a:t>
            </a:r>
            <a:r>
              <a:rPr lang="ko-KR" altLang="ko-KR" sz="1000" dirty="0" err="1"/>
              <a:t>or</a:t>
            </a:r>
            <a:r>
              <a:rPr lang="ko-KR" altLang="ko-KR" sz="1000" dirty="0"/>
              <a:t> </a:t>
            </a:r>
            <a:r>
              <a:rPr lang="ko-KR" altLang="ko-KR" sz="1000" dirty="0" err="1"/>
              <a:t>influence</a:t>
            </a:r>
            <a:r>
              <a:rPr lang="ko-KR" altLang="ko-KR" sz="1000" dirty="0"/>
              <a:t>. </a:t>
            </a:r>
            <a:r>
              <a:rPr lang="ko-KR" altLang="ko-KR" sz="1000" dirty="0" err="1"/>
              <a:t>It</a:t>
            </a:r>
            <a:r>
              <a:rPr lang="ko-KR" altLang="ko-KR" sz="1000" dirty="0"/>
              <a:t> </a:t>
            </a:r>
            <a:r>
              <a:rPr lang="ko-KR" altLang="ko-KR" sz="1000" dirty="0" err="1"/>
              <a:t>implies</a:t>
            </a:r>
            <a:r>
              <a:rPr lang="ko-KR" altLang="ko-KR" sz="1000" dirty="0"/>
              <a:t> </a:t>
            </a:r>
            <a:r>
              <a:rPr lang="ko-KR" altLang="ko-KR" sz="1000" dirty="0" err="1"/>
              <a:t>self-governance</a:t>
            </a:r>
            <a:r>
              <a:rPr lang="ko-KR" altLang="ko-KR" sz="1000" dirty="0"/>
              <a:t> </a:t>
            </a:r>
            <a:r>
              <a:rPr lang="ko-KR" altLang="ko-KR" sz="1000" dirty="0" err="1"/>
              <a:t>or</a:t>
            </a:r>
            <a:r>
              <a:rPr lang="ko-KR" altLang="ko-KR" sz="1000" dirty="0"/>
              <a:t> </a:t>
            </a:r>
            <a:r>
              <a:rPr lang="ko-KR" altLang="ko-KR" sz="1000" dirty="0" err="1"/>
              <a:t>self-direction</a:t>
            </a:r>
            <a:r>
              <a:rPr lang="ko-KR" altLang="ko-KR" sz="1000" dirty="0"/>
              <a:t>.</a:t>
            </a:r>
            <a:r>
              <a:rPr lang="en-US" altLang="ko-KR" sz="1000" dirty="0"/>
              <a:t>    </a:t>
            </a:r>
            <a:r>
              <a:rPr lang="en-US" altLang="ko-KR" dirty="0"/>
              <a:t>Car</a:t>
            </a:r>
          </a:p>
          <a:p>
            <a:endParaRPr lang="en-US" altLang="ko-KR" dirty="0"/>
          </a:p>
          <a:p>
            <a:r>
              <a:rPr lang="ko-KR" altLang="en-US" b="1" dirty="0"/>
              <a:t>“</a:t>
            </a:r>
            <a:r>
              <a:rPr lang="en-US" altLang="ko-KR" b="1" dirty="0"/>
              <a:t>A</a:t>
            </a:r>
            <a:r>
              <a:rPr lang="ko-KR" altLang="ko-KR" b="1" dirty="0" err="1"/>
              <a:t>utomatically</a:t>
            </a:r>
            <a:r>
              <a:rPr lang="ko-KR" altLang="ko-KR" sz="1000" b="1" dirty="0"/>
              <a:t>"</a:t>
            </a:r>
            <a:r>
              <a:rPr lang="ko-KR" altLang="ko-KR" sz="1000" dirty="0"/>
              <a:t> </a:t>
            </a:r>
            <a:r>
              <a:rPr lang="ko-KR" altLang="ko-KR" sz="1000" dirty="0" err="1"/>
              <a:t>refers</a:t>
            </a:r>
            <a:r>
              <a:rPr lang="ko-KR" altLang="ko-KR" sz="1000" dirty="0"/>
              <a:t> </a:t>
            </a:r>
            <a:r>
              <a:rPr lang="ko-KR" altLang="ko-KR" sz="1000" dirty="0" err="1"/>
              <a:t>to</a:t>
            </a:r>
            <a:r>
              <a:rPr lang="ko-KR" altLang="ko-KR" sz="1000" dirty="0"/>
              <a:t> </a:t>
            </a:r>
            <a:r>
              <a:rPr lang="ko-KR" altLang="ko-KR" sz="1000" dirty="0" err="1"/>
              <a:t>a</a:t>
            </a:r>
            <a:r>
              <a:rPr lang="ko-KR" altLang="ko-KR" sz="1000" dirty="0"/>
              <a:t> </a:t>
            </a:r>
            <a:r>
              <a:rPr lang="ko-KR" altLang="ko-KR" sz="1000" dirty="0" err="1"/>
              <a:t>process</a:t>
            </a:r>
            <a:r>
              <a:rPr lang="ko-KR" altLang="ko-KR" sz="1000" dirty="0"/>
              <a:t> </a:t>
            </a:r>
            <a:r>
              <a:rPr lang="ko-KR" altLang="ko-KR" sz="1000" dirty="0" err="1"/>
              <a:t>or</a:t>
            </a:r>
            <a:r>
              <a:rPr lang="ko-KR" altLang="ko-KR" sz="1000" dirty="0"/>
              <a:t> </a:t>
            </a:r>
            <a:r>
              <a:rPr lang="ko-KR" altLang="ko-KR" sz="1000" dirty="0" err="1"/>
              <a:t>action</a:t>
            </a:r>
            <a:r>
              <a:rPr lang="ko-KR" altLang="ko-KR" sz="1000" dirty="0"/>
              <a:t> </a:t>
            </a:r>
            <a:r>
              <a:rPr lang="ko-KR" altLang="ko-KR" sz="1000" dirty="0" err="1"/>
              <a:t>that</a:t>
            </a:r>
            <a:r>
              <a:rPr lang="ko-KR" altLang="ko-KR" sz="1000" dirty="0"/>
              <a:t> </a:t>
            </a:r>
            <a:r>
              <a:rPr lang="ko-KR" altLang="ko-KR" sz="1000" dirty="0" err="1"/>
              <a:t>occurs</a:t>
            </a:r>
            <a:r>
              <a:rPr lang="ko-KR" altLang="ko-KR" sz="1000" dirty="0"/>
              <a:t> </a:t>
            </a:r>
            <a:r>
              <a:rPr lang="ko-KR" altLang="ko-KR" sz="1000" dirty="0" err="1"/>
              <a:t>without</a:t>
            </a:r>
            <a:r>
              <a:rPr lang="ko-KR" altLang="ko-KR" sz="1000" dirty="0"/>
              <a:t> </a:t>
            </a:r>
            <a:r>
              <a:rPr lang="ko-KR" altLang="ko-KR" sz="1000" dirty="0" err="1"/>
              <a:t>manual</a:t>
            </a:r>
            <a:r>
              <a:rPr lang="ko-KR" altLang="ko-KR" sz="1000" dirty="0"/>
              <a:t> </a:t>
            </a:r>
            <a:r>
              <a:rPr lang="ko-KR" altLang="ko-KR" sz="1000" dirty="0" err="1"/>
              <a:t>intervention</a:t>
            </a:r>
            <a:r>
              <a:rPr lang="ko-KR" altLang="ko-KR" sz="1000" dirty="0"/>
              <a:t> </a:t>
            </a:r>
            <a:r>
              <a:rPr lang="ko-KR" altLang="ko-KR" sz="1000" dirty="0" err="1"/>
              <a:t>or</a:t>
            </a:r>
            <a:r>
              <a:rPr lang="ko-KR" altLang="ko-KR" sz="1000" dirty="0"/>
              <a:t> </a:t>
            </a:r>
            <a:r>
              <a:rPr lang="ko-KR" altLang="ko-KR" sz="1000" dirty="0" err="1"/>
              <a:t>human</a:t>
            </a:r>
            <a:r>
              <a:rPr lang="ko-KR" altLang="ko-KR" sz="1000" dirty="0"/>
              <a:t> </a:t>
            </a:r>
            <a:r>
              <a:rPr lang="ko-KR" altLang="ko-KR" sz="1000" dirty="0" err="1"/>
              <a:t>effort</a:t>
            </a:r>
            <a:r>
              <a:rPr lang="ko-KR" altLang="ko-KR" sz="1000" dirty="0"/>
              <a:t>. </a:t>
            </a:r>
            <a:r>
              <a:rPr lang="ko-KR" altLang="ko-KR" sz="1000" dirty="0" err="1"/>
              <a:t>It</a:t>
            </a:r>
            <a:r>
              <a:rPr lang="ko-KR" altLang="ko-KR" sz="1000" dirty="0"/>
              <a:t> </a:t>
            </a:r>
            <a:r>
              <a:rPr lang="ko-KR" altLang="ko-KR" sz="1000" dirty="0" err="1"/>
              <a:t>implies</a:t>
            </a:r>
            <a:r>
              <a:rPr lang="ko-KR" altLang="ko-KR" sz="1000" dirty="0"/>
              <a:t> </a:t>
            </a:r>
            <a:r>
              <a:rPr lang="ko-KR" altLang="ko-KR" sz="1000" dirty="0" err="1"/>
              <a:t>the</a:t>
            </a:r>
            <a:r>
              <a:rPr lang="ko-KR" altLang="ko-KR" sz="1000" dirty="0"/>
              <a:t> </a:t>
            </a:r>
            <a:r>
              <a:rPr lang="ko-KR" altLang="ko-KR" sz="1000" dirty="0" err="1"/>
              <a:t>use</a:t>
            </a:r>
            <a:r>
              <a:rPr lang="ko-KR" altLang="ko-KR" sz="1000" dirty="0"/>
              <a:t> of </a:t>
            </a:r>
            <a:r>
              <a:rPr lang="ko-KR" altLang="ko-KR" sz="1000" dirty="0" err="1"/>
              <a:t>mechanisms</a:t>
            </a:r>
            <a:r>
              <a:rPr lang="ko-KR" altLang="ko-KR" sz="1000" dirty="0"/>
              <a:t>, </a:t>
            </a:r>
            <a:r>
              <a:rPr lang="ko-KR" altLang="ko-KR" sz="1000" dirty="0" err="1"/>
              <a:t>sensors</a:t>
            </a:r>
            <a:r>
              <a:rPr lang="ko-KR" altLang="ko-KR" sz="1000" dirty="0"/>
              <a:t>, </a:t>
            </a:r>
            <a:r>
              <a:rPr lang="ko-KR" altLang="ko-KR" sz="1000" dirty="0" err="1"/>
              <a:t>or</a:t>
            </a:r>
            <a:r>
              <a:rPr lang="ko-KR" altLang="ko-KR" sz="1000" dirty="0"/>
              <a:t> </a:t>
            </a:r>
            <a:r>
              <a:rPr lang="ko-KR" altLang="ko-KR" sz="1000" u="sng" dirty="0" err="1"/>
              <a:t>predefined</a:t>
            </a:r>
            <a:r>
              <a:rPr lang="ko-KR" altLang="ko-KR" sz="1000" u="sng" dirty="0"/>
              <a:t> </a:t>
            </a:r>
            <a:r>
              <a:rPr lang="ko-KR" altLang="ko-KR" sz="1000" u="sng" dirty="0" err="1"/>
              <a:t>rules</a:t>
            </a:r>
            <a:r>
              <a:rPr lang="ko-KR" altLang="ko-KR" sz="1000" u="sng" dirty="0"/>
              <a:t> </a:t>
            </a:r>
            <a:r>
              <a:rPr lang="ko-KR" altLang="ko-KR" sz="1000" u="sng" dirty="0" err="1"/>
              <a:t>to</a:t>
            </a:r>
            <a:r>
              <a:rPr lang="ko-KR" altLang="ko-KR" sz="1000" u="sng" dirty="0"/>
              <a:t> </a:t>
            </a:r>
            <a:r>
              <a:rPr lang="ko-KR" altLang="ko-KR" sz="1000" u="sng" dirty="0" err="1"/>
              <a:t>perform</a:t>
            </a:r>
            <a:r>
              <a:rPr lang="ko-KR" altLang="ko-KR" sz="1000" u="sng" dirty="0"/>
              <a:t> </a:t>
            </a:r>
            <a:r>
              <a:rPr lang="ko-KR" altLang="ko-KR" sz="1000" u="sng" dirty="0" err="1"/>
              <a:t>tasks</a:t>
            </a:r>
            <a:r>
              <a:rPr lang="ko-KR" altLang="ko-KR" sz="1000" dirty="0"/>
              <a:t> </a:t>
            </a:r>
            <a:r>
              <a:rPr lang="ko-KR" altLang="ko-KR" sz="1000" dirty="0" err="1"/>
              <a:t>or</a:t>
            </a:r>
            <a:r>
              <a:rPr lang="ko-KR" altLang="ko-KR" sz="1000" dirty="0"/>
              <a:t> </a:t>
            </a:r>
            <a:r>
              <a:rPr lang="ko-KR" altLang="ko-KR" sz="1000" dirty="0" err="1"/>
              <a:t>execute</a:t>
            </a:r>
            <a:r>
              <a:rPr lang="ko-KR" altLang="ko-KR" sz="1000" dirty="0"/>
              <a:t> </a:t>
            </a:r>
            <a:r>
              <a:rPr lang="ko-KR" altLang="ko-KR" sz="1000" dirty="0" err="1"/>
              <a:t>actions</a:t>
            </a:r>
            <a:r>
              <a:rPr lang="ko-KR" altLang="ko-KR" sz="1000" dirty="0"/>
              <a:t>.</a:t>
            </a:r>
            <a:r>
              <a:rPr lang="en-US" altLang="ko-KR" sz="1000" dirty="0"/>
              <a:t> </a:t>
            </a:r>
            <a:r>
              <a:rPr lang="ko-KR" altLang="ko-KR" dirty="0" err="1"/>
              <a:t>automatic</a:t>
            </a:r>
            <a:r>
              <a:rPr lang="ko-KR" altLang="ko-KR" dirty="0"/>
              <a:t> </a:t>
            </a:r>
            <a:r>
              <a:rPr lang="ko-KR" altLang="ko-KR" dirty="0" err="1"/>
              <a:t>washing</a:t>
            </a:r>
            <a:r>
              <a:rPr lang="ko-KR" altLang="ko-KR" dirty="0"/>
              <a:t> </a:t>
            </a:r>
            <a:r>
              <a:rPr lang="ko-KR" altLang="ko-KR" dirty="0" err="1"/>
              <a:t>machine</a:t>
            </a:r>
            <a:endParaRPr lang="ko-KR" altLang="en-US" dirty="0"/>
          </a:p>
        </p:txBody>
      </p:sp>
    </p:spTree>
    <p:extLst>
      <p:ext uri="{BB962C8B-B14F-4D97-AF65-F5344CB8AC3E}">
        <p14:creationId xmlns:p14="http://schemas.microsoft.com/office/powerpoint/2010/main" val="14204082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F44E12F-015A-4744-98F7-C92AC9C3F51A}"/>
              </a:ext>
            </a:extLst>
          </p:cNvPr>
          <p:cNvSpPr>
            <a:spLocks noGrp="1"/>
          </p:cNvSpPr>
          <p:nvPr>
            <p:ph type="title"/>
          </p:nvPr>
        </p:nvSpPr>
        <p:spPr/>
        <p:txBody>
          <a:bodyPr/>
          <a:lstStyle/>
          <a:p>
            <a:r>
              <a:rPr lang="en-US" altLang="ko-KR" dirty="0"/>
              <a:t>chat GPT</a:t>
            </a:r>
            <a:endParaRPr lang="ko-KR" altLang="en-US" dirty="0"/>
          </a:p>
        </p:txBody>
      </p:sp>
      <p:sp>
        <p:nvSpPr>
          <p:cNvPr id="3" name="내용 개체 틀 2">
            <a:extLst>
              <a:ext uri="{FF2B5EF4-FFF2-40B4-BE49-F238E27FC236}">
                <a16:creationId xmlns:a16="http://schemas.microsoft.com/office/drawing/2014/main" id="{BA49C99B-6145-4CFE-8F17-6E1FCC7DF6E6}"/>
              </a:ext>
            </a:extLst>
          </p:cNvPr>
          <p:cNvSpPr>
            <a:spLocks noGrp="1"/>
          </p:cNvSpPr>
          <p:nvPr>
            <p:ph idx="1"/>
          </p:nvPr>
        </p:nvSpPr>
        <p:spPr/>
        <p:txBody>
          <a:bodyPr>
            <a:normAutofit/>
          </a:bodyPr>
          <a:lstStyle/>
          <a:p>
            <a:pPr fontAlgn="ctr"/>
            <a:r>
              <a:rPr lang="ko-KR" altLang="ko-KR" b="1" dirty="0" err="1"/>
              <a:t>Fine-tuning</a:t>
            </a:r>
            <a:r>
              <a:rPr lang="ko-KR" altLang="ko-KR" sz="1000" b="1" dirty="0"/>
              <a:t>:-</a:t>
            </a:r>
            <a:r>
              <a:rPr lang="x-none" altLang="ko-KR" sz="1000" dirty="0"/>
              <a:t> </a:t>
            </a:r>
            <a:r>
              <a:rPr lang="ko-KR" altLang="ko-KR" sz="1000" dirty="0"/>
              <a:t>One of </a:t>
            </a:r>
            <a:r>
              <a:rPr lang="ko-KR" altLang="ko-KR" sz="1000" dirty="0" err="1"/>
              <a:t>the</a:t>
            </a:r>
            <a:r>
              <a:rPr lang="ko-KR" altLang="ko-KR" sz="1000" dirty="0"/>
              <a:t> </a:t>
            </a:r>
            <a:r>
              <a:rPr lang="ko-KR" altLang="ko-KR" sz="1000" dirty="0" err="1"/>
              <a:t>most</a:t>
            </a:r>
            <a:r>
              <a:rPr lang="ko-KR" altLang="ko-KR" sz="1000" dirty="0"/>
              <a:t> </a:t>
            </a:r>
            <a:r>
              <a:rPr lang="ko-KR" altLang="ko-KR" sz="1000" dirty="0" err="1"/>
              <a:t>common</a:t>
            </a:r>
            <a:r>
              <a:rPr lang="ko-KR" altLang="ko-KR" sz="1000" dirty="0"/>
              <a:t> </a:t>
            </a:r>
            <a:r>
              <a:rPr lang="ko-KR" altLang="ko-KR" sz="1000" dirty="0" err="1"/>
              <a:t>ways</a:t>
            </a:r>
            <a:r>
              <a:rPr lang="ko-KR" altLang="ko-KR" sz="1000" dirty="0"/>
              <a:t> </a:t>
            </a:r>
            <a:r>
              <a:rPr lang="ko-KR" altLang="ko-KR" sz="1000" dirty="0" err="1"/>
              <a:t>to</a:t>
            </a:r>
            <a:r>
              <a:rPr lang="ko-KR" altLang="ko-KR" sz="1000" dirty="0"/>
              <a:t> </a:t>
            </a:r>
            <a:r>
              <a:rPr lang="ko-KR" altLang="ko-KR" sz="1000" dirty="0" err="1"/>
              <a:t>use</a:t>
            </a:r>
            <a:r>
              <a:rPr lang="ko-KR" altLang="ko-KR" sz="1000" dirty="0"/>
              <a:t> </a:t>
            </a:r>
            <a:r>
              <a:rPr lang="ko-KR" altLang="ko-KR" sz="1000" dirty="0" err="1"/>
              <a:t>Chat</a:t>
            </a:r>
            <a:r>
              <a:rPr lang="ko-KR" altLang="ko-KR" sz="1000" dirty="0"/>
              <a:t> GPT </a:t>
            </a:r>
            <a:r>
              <a:rPr lang="ko-KR" altLang="ko-KR" sz="1000" dirty="0" err="1"/>
              <a:t>is</a:t>
            </a:r>
            <a:r>
              <a:rPr lang="ko-KR" altLang="ko-KR" sz="1000" dirty="0"/>
              <a:t> </a:t>
            </a:r>
            <a:r>
              <a:rPr lang="ko-KR" altLang="ko-KR" sz="1000" dirty="0" err="1"/>
              <a:t>to</a:t>
            </a:r>
            <a:r>
              <a:rPr lang="ko-KR" altLang="ko-KR" sz="1000" dirty="0"/>
              <a:t> </a:t>
            </a:r>
            <a:r>
              <a:rPr lang="ko-KR" altLang="ko-KR" sz="1000" dirty="0" err="1"/>
              <a:t>fine-tune</a:t>
            </a:r>
            <a:r>
              <a:rPr lang="ko-KR" altLang="ko-KR" sz="1000" dirty="0"/>
              <a:t> </a:t>
            </a:r>
            <a:r>
              <a:rPr lang="ko-KR" altLang="ko-KR" sz="1000" dirty="0" err="1"/>
              <a:t>the</a:t>
            </a:r>
            <a:r>
              <a:rPr lang="ko-KR" altLang="ko-KR" sz="1000" dirty="0"/>
              <a:t> </a:t>
            </a:r>
            <a:r>
              <a:rPr lang="ko-KR" altLang="ko-KR" sz="1000" dirty="0" err="1"/>
              <a:t>model</a:t>
            </a:r>
            <a:r>
              <a:rPr lang="ko-KR" altLang="ko-KR" sz="1000" dirty="0"/>
              <a:t> </a:t>
            </a:r>
            <a:r>
              <a:rPr lang="ko-KR" altLang="ko-KR" sz="1000" dirty="0" err="1"/>
              <a:t>on</a:t>
            </a:r>
            <a:r>
              <a:rPr lang="ko-KR" altLang="ko-KR" sz="1000" dirty="0"/>
              <a:t> </a:t>
            </a:r>
            <a:r>
              <a:rPr lang="ko-KR" altLang="ko-KR" sz="1000" dirty="0" err="1"/>
              <a:t>a</a:t>
            </a:r>
            <a:r>
              <a:rPr lang="ko-KR" altLang="ko-KR" sz="1000" dirty="0"/>
              <a:t> </a:t>
            </a:r>
            <a:r>
              <a:rPr lang="ko-KR" altLang="ko-KR" sz="1000" dirty="0" err="1"/>
              <a:t>specific</a:t>
            </a:r>
            <a:r>
              <a:rPr lang="ko-KR" altLang="ko-KR" sz="1000" dirty="0"/>
              <a:t> </a:t>
            </a:r>
            <a:r>
              <a:rPr lang="ko-KR" altLang="ko-KR" sz="1000" dirty="0" err="1"/>
              <a:t>task</a:t>
            </a:r>
            <a:r>
              <a:rPr lang="ko-KR" altLang="ko-KR" sz="1000" dirty="0"/>
              <a:t> </a:t>
            </a:r>
            <a:r>
              <a:rPr lang="ko-KR" altLang="ko-KR" sz="1000" dirty="0" err="1"/>
              <a:t>or</a:t>
            </a:r>
            <a:r>
              <a:rPr lang="ko-KR" altLang="ko-KR" sz="1000" dirty="0"/>
              <a:t> </a:t>
            </a:r>
            <a:r>
              <a:rPr lang="ko-KR" altLang="ko-KR" sz="1000" dirty="0" err="1"/>
              <a:t>dataset</a:t>
            </a:r>
            <a:r>
              <a:rPr lang="ko-KR" altLang="ko-KR" sz="1000" dirty="0"/>
              <a:t>. </a:t>
            </a:r>
            <a:r>
              <a:rPr lang="ko-KR" altLang="ko-KR" sz="1000" dirty="0" err="1"/>
              <a:t>For</a:t>
            </a:r>
            <a:r>
              <a:rPr lang="ko-KR" altLang="ko-KR" sz="1000" dirty="0"/>
              <a:t> </a:t>
            </a:r>
            <a:r>
              <a:rPr lang="ko-KR" altLang="ko-KR" sz="1000" dirty="0" err="1"/>
              <a:t>example</a:t>
            </a:r>
            <a:r>
              <a:rPr lang="ko-KR" altLang="ko-KR" sz="1000" dirty="0"/>
              <a:t>, </a:t>
            </a:r>
            <a:r>
              <a:rPr lang="ko-KR" altLang="ko-KR" sz="1000" dirty="0" err="1"/>
              <a:t>you</a:t>
            </a:r>
            <a:r>
              <a:rPr lang="ko-KR" altLang="ko-KR" sz="1000" dirty="0"/>
              <a:t> </a:t>
            </a:r>
            <a:r>
              <a:rPr lang="ko-KR" altLang="ko-KR" sz="1000" dirty="0" err="1"/>
              <a:t>can</a:t>
            </a:r>
            <a:r>
              <a:rPr lang="ko-KR" altLang="ko-KR" sz="1000" dirty="0"/>
              <a:t> </a:t>
            </a:r>
            <a:r>
              <a:rPr lang="ko-KR" altLang="ko-KR" sz="1000" dirty="0" err="1"/>
              <a:t>fine-tune</a:t>
            </a:r>
            <a:r>
              <a:rPr lang="ko-KR" altLang="ko-KR" sz="1000" dirty="0"/>
              <a:t> </a:t>
            </a:r>
            <a:r>
              <a:rPr lang="ko-KR" altLang="ko-KR" sz="1000" dirty="0" err="1"/>
              <a:t>the</a:t>
            </a:r>
            <a:r>
              <a:rPr lang="ko-KR" altLang="ko-KR" sz="1000" dirty="0"/>
              <a:t> </a:t>
            </a:r>
            <a:r>
              <a:rPr lang="ko-KR" altLang="ko-KR" sz="1000" dirty="0" err="1"/>
              <a:t>model</a:t>
            </a:r>
            <a:r>
              <a:rPr lang="ko-KR" altLang="ko-KR" sz="1000" dirty="0"/>
              <a:t> </a:t>
            </a:r>
            <a:r>
              <a:rPr lang="ko-KR" altLang="ko-KR" sz="1000" dirty="0" err="1"/>
              <a:t>on</a:t>
            </a:r>
            <a:r>
              <a:rPr lang="ko-KR" altLang="ko-KR" sz="1000" dirty="0"/>
              <a:t> </a:t>
            </a:r>
            <a:r>
              <a:rPr lang="ko-KR" altLang="ko-KR" sz="1000" dirty="0" err="1"/>
              <a:t>a</a:t>
            </a:r>
            <a:r>
              <a:rPr lang="ko-KR" altLang="ko-KR" sz="1000" dirty="0"/>
              <a:t> </a:t>
            </a:r>
            <a:r>
              <a:rPr lang="ko-KR" altLang="ko-KR" sz="1000" dirty="0" err="1"/>
              <a:t>dataset</a:t>
            </a:r>
            <a:r>
              <a:rPr lang="ko-KR" altLang="ko-KR" sz="1000" dirty="0"/>
              <a:t> of </a:t>
            </a:r>
            <a:r>
              <a:rPr lang="ko-KR" altLang="ko-KR" sz="1000" dirty="0" err="1"/>
              <a:t>customer</a:t>
            </a:r>
            <a:r>
              <a:rPr lang="ko-KR" altLang="ko-KR" sz="1000" dirty="0"/>
              <a:t> </a:t>
            </a:r>
            <a:r>
              <a:rPr lang="ko-KR" altLang="ko-KR" sz="1000" dirty="0" err="1"/>
              <a:t>service</a:t>
            </a:r>
            <a:r>
              <a:rPr lang="ko-KR" altLang="ko-KR" sz="1000" dirty="0"/>
              <a:t> </a:t>
            </a:r>
            <a:r>
              <a:rPr lang="ko-KR" altLang="ko-KR" sz="1000" dirty="0" err="1"/>
              <a:t>conversations</a:t>
            </a:r>
            <a:r>
              <a:rPr lang="ko-KR" altLang="ko-KR" sz="1000" dirty="0"/>
              <a:t> </a:t>
            </a:r>
            <a:r>
              <a:rPr lang="ko-KR" altLang="ko-KR" sz="1000" dirty="0" err="1"/>
              <a:t>to</a:t>
            </a:r>
            <a:r>
              <a:rPr lang="ko-KR" altLang="ko-KR" sz="1000" dirty="0"/>
              <a:t> </a:t>
            </a:r>
            <a:r>
              <a:rPr lang="ko-KR" altLang="ko-KR" sz="1000" dirty="0" err="1"/>
              <a:t>improve</a:t>
            </a:r>
            <a:r>
              <a:rPr lang="ko-KR" altLang="ko-KR" sz="1000" dirty="0"/>
              <a:t> </a:t>
            </a:r>
            <a:r>
              <a:rPr lang="ko-KR" altLang="ko-KR" sz="1000" dirty="0" err="1"/>
              <a:t>its</a:t>
            </a:r>
            <a:r>
              <a:rPr lang="ko-KR" altLang="ko-KR" sz="1000" dirty="0"/>
              <a:t> </a:t>
            </a:r>
            <a:r>
              <a:rPr lang="ko-KR" altLang="ko-KR" sz="1000" dirty="0" err="1"/>
              <a:t>ability</a:t>
            </a:r>
            <a:r>
              <a:rPr lang="ko-KR" altLang="ko-KR" sz="1000" dirty="0"/>
              <a:t> </a:t>
            </a:r>
            <a:r>
              <a:rPr lang="ko-KR" altLang="ko-KR" sz="1000" dirty="0" err="1"/>
              <a:t>to</a:t>
            </a:r>
            <a:r>
              <a:rPr lang="ko-KR" altLang="ko-KR" sz="1000" dirty="0"/>
              <a:t> </a:t>
            </a:r>
            <a:r>
              <a:rPr lang="ko-KR" altLang="ko-KR" sz="1000" dirty="0" err="1"/>
              <a:t>understand</a:t>
            </a:r>
            <a:r>
              <a:rPr lang="ko-KR" altLang="ko-KR" sz="1000" dirty="0"/>
              <a:t> and </a:t>
            </a:r>
            <a:r>
              <a:rPr lang="ko-KR" altLang="ko-KR" sz="1000" dirty="0" err="1"/>
              <a:t>respond</a:t>
            </a:r>
            <a:r>
              <a:rPr lang="ko-KR" altLang="ko-KR" sz="1000" dirty="0"/>
              <a:t> </a:t>
            </a:r>
            <a:r>
              <a:rPr lang="ko-KR" altLang="ko-KR" sz="1000" dirty="0" err="1"/>
              <a:t>to</a:t>
            </a:r>
            <a:r>
              <a:rPr lang="ko-KR" altLang="ko-KR" sz="1000" dirty="0"/>
              <a:t> </a:t>
            </a:r>
            <a:r>
              <a:rPr lang="ko-KR" altLang="ko-KR" sz="1000" dirty="0" err="1"/>
              <a:t>customer</a:t>
            </a:r>
            <a:r>
              <a:rPr lang="ko-KR" altLang="ko-KR" sz="1000" dirty="0"/>
              <a:t> </a:t>
            </a:r>
            <a:r>
              <a:rPr lang="ko-KR" altLang="ko-KR" sz="1000" dirty="0" err="1"/>
              <a:t>inquiries</a:t>
            </a:r>
            <a:r>
              <a:rPr lang="ko-KR" altLang="ko-KR" sz="1000" dirty="0"/>
              <a:t>.</a:t>
            </a:r>
          </a:p>
          <a:p>
            <a:pPr fontAlgn="ctr"/>
            <a:r>
              <a:rPr lang="ko-KR" altLang="ko-KR" b="1" dirty="0" err="1"/>
              <a:t>Text</a:t>
            </a:r>
            <a:r>
              <a:rPr lang="ko-KR" altLang="ko-KR" b="1" dirty="0"/>
              <a:t> </a:t>
            </a:r>
            <a:r>
              <a:rPr lang="ko-KR" altLang="ko-KR" b="1" dirty="0" err="1"/>
              <a:t>generation</a:t>
            </a:r>
            <a:r>
              <a:rPr lang="ko-KR" altLang="ko-KR" sz="1000" b="1" dirty="0"/>
              <a:t>:-</a:t>
            </a:r>
            <a:r>
              <a:rPr lang="x-none" altLang="ko-KR" sz="1000" dirty="0"/>
              <a:t> </a:t>
            </a:r>
            <a:r>
              <a:rPr lang="ko-KR" altLang="ko-KR" sz="1000" dirty="0" err="1"/>
              <a:t>Chat</a:t>
            </a:r>
            <a:r>
              <a:rPr lang="ko-KR" altLang="ko-KR" sz="1000" dirty="0"/>
              <a:t> GPT </a:t>
            </a:r>
            <a:r>
              <a:rPr lang="ko-KR" altLang="ko-KR" sz="1000" dirty="0" err="1"/>
              <a:t>can</a:t>
            </a:r>
            <a:r>
              <a:rPr lang="ko-KR" altLang="ko-KR" sz="1000" dirty="0"/>
              <a:t> </a:t>
            </a:r>
            <a:r>
              <a:rPr lang="ko-KR" altLang="ko-KR" sz="1000" dirty="0" err="1"/>
              <a:t>be</a:t>
            </a:r>
            <a:r>
              <a:rPr lang="ko-KR" altLang="ko-KR" sz="1000" dirty="0"/>
              <a:t> </a:t>
            </a:r>
            <a:r>
              <a:rPr lang="ko-KR" altLang="ko-KR" sz="1000" dirty="0" err="1"/>
              <a:t>used</a:t>
            </a:r>
            <a:r>
              <a:rPr lang="ko-KR" altLang="ko-KR" sz="1000" dirty="0"/>
              <a:t> </a:t>
            </a:r>
            <a:r>
              <a:rPr lang="ko-KR" altLang="ko-KR" sz="1000" dirty="0" err="1"/>
              <a:t>to</a:t>
            </a:r>
            <a:r>
              <a:rPr lang="ko-KR" altLang="ko-KR" sz="1000" dirty="0"/>
              <a:t> </a:t>
            </a:r>
            <a:r>
              <a:rPr lang="ko-KR" altLang="ko-KR" sz="1000" dirty="0" err="1"/>
              <a:t>generate</a:t>
            </a:r>
            <a:r>
              <a:rPr lang="ko-KR" altLang="ko-KR" sz="1000" dirty="0"/>
              <a:t> </a:t>
            </a:r>
            <a:r>
              <a:rPr lang="ko-KR" altLang="ko-KR" sz="1000" dirty="0" err="1"/>
              <a:t>text</a:t>
            </a:r>
            <a:r>
              <a:rPr lang="ko-KR" altLang="ko-KR" sz="1000" dirty="0"/>
              <a:t> </a:t>
            </a:r>
            <a:r>
              <a:rPr lang="ko-KR" altLang="ko-KR" sz="1000" dirty="0" err="1"/>
              <a:t>on</a:t>
            </a:r>
            <a:r>
              <a:rPr lang="ko-KR" altLang="ko-KR" sz="1000" dirty="0"/>
              <a:t> </a:t>
            </a:r>
            <a:r>
              <a:rPr lang="ko-KR" altLang="ko-KR" sz="1000" dirty="0" err="1"/>
              <a:t>a</a:t>
            </a:r>
            <a:r>
              <a:rPr lang="ko-KR" altLang="ko-KR" sz="1000" dirty="0"/>
              <a:t> </a:t>
            </a:r>
            <a:r>
              <a:rPr lang="ko-KR" altLang="ko-KR" sz="1000" dirty="0" err="1"/>
              <a:t>variety</a:t>
            </a:r>
            <a:r>
              <a:rPr lang="ko-KR" altLang="ko-KR" sz="1000" dirty="0"/>
              <a:t> of </a:t>
            </a:r>
            <a:r>
              <a:rPr lang="ko-KR" altLang="ko-KR" sz="1000" dirty="0" err="1"/>
              <a:t>topics</a:t>
            </a:r>
            <a:r>
              <a:rPr lang="ko-KR" altLang="ko-KR" sz="1000" dirty="0"/>
              <a:t>. </a:t>
            </a:r>
            <a:r>
              <a:rPr lang="ko-KR" altLang="ko-KR" sz="1000" dirty="0" err="1"/>
              <a:t>This</a:t>
            </a:r>
            <a:r>
              <a:rPr lang="ko-KR" altLang="ko-KR" sz="1000" dirty="0"/>
              <a:t> </a:t>
            </a:r>
            <a:r>
              <a:rPr lang="ko-KR" altLang="ko-KR" sz="1000" dirty="0" err="1"/>
              <a:t>can</a:t>
            </a:r>
            <a:r>
              <a:rPr lang="ko-KR" altLang="ko-KR" sz="1000" dirty="0"/>
              <a:t> </a:t>
            </a:r>
            <a:r>
              <a:rPr lang="ko-KR" altLang="ko-KR" sz="1000" dirty="0" err="1"/>
              <a:t>be</a:t>
            </a:r>
            <a:r>
              <a:rPr lang="ko-KR" altLang="ko-KR" sz="1000" dirty="0"/>
              <a:t> </a:t>
            </a:r>
            <a:r>
              <a:rPr lang="ko-KR" altLang="ko-KR" sz="1000" dirty="0" err="1"/>
              <a:t>done</a:t>
            </a:r>
            <a:r>
              <a:rPr lang="ko-KR" altLang="ko-KR" sz="1000" dirty="0"/>
              <a:t> </a:t>
            </a:r>
            <a:r>
              <a:rPr lang="ko-KR" altLang="ko-KR" sz="1000" dirty="0" err="1"/>
              <a:t>by</a:t>
            </a:r>
            <a:r>
              <a:rPr lang="ko-KR" altLang="ko-KR" sz="1000" dirty="0"/>
              <a:t> </a:t>
            </a:r>
            <a:r>
              <a:rPr lang="ko-KR" altLang="ko-KR" sz="1000" dirty="0" err="1"/>
              <a:t>providing</a:t>
            </a:r>
            <a:r>
              <a:rPr lang="ko-KR" altLang="ko-KR" sz="1000" dirty="0"/>
              <a:t> </a:t>
            </a:r>
            <a:r>
              <a:rPr lang="ko-KR" altLang="ko-KR" sz="1000" dirty="0" err="1"/>
              <a:t>the</a:t>
            </a:r>
            <a:r>
              <a:rPr lang="ko-KR" altLang="ko-KR" sz="1000" dirty="0"/>
              <a:t> </a:t>
            </a:r>
            <a:r>
              <a:rPr lang="ko-KR" altLang="ko-KR" sz="1000" dirty="0" err="1"/>
              <a:t>model</a:t>
            </a:r>
            <a:r>
              <a:rPr lang="ko-KR" altLang="ko-KR" sz="1000" dirty="0"/>
              <a:t> </a:t>
            </a:r>
            <a:r>
              <a:rPr lang="ko-KR" altLang="ko-KR" sz="1000" dirty="0" err="1"/>
              <a:t>with</a:t>
            </a:r>
            <a:r>
              <a:rPr lang="ko-KR" altLang="ko-KR" sz="1000" dirty="0"/>
              <a:t> </a:t>
            </a:r>
            <a:r>
              <a:rPr lang="ko-KR" altLang="ko-KR" sz="1000" dirty="0" err="1"/>
              <a:t>a</a:t>
            </a:r>
            <a:r>
              <a:rPr lang="ko-KR" altLang="ko-KR" sz="1000" dirty="0"/>
              <a:t> </a:t>
            </a:r>
            <a:r>
              <a:rPr lang="ko-KR" altLang="ko-KR" sz="1000" dirty="0" err="1"/>
              <a:t>prompt</a:t>
            </a:r>
            <a:r>
              <a:rPr lang="ko-KR" altLang="ko-KR" sz="1000" dirty="0"/>
              <a:t> </a:t>
            </a:r>
            <a:r>
              <a:rPr lang="ko-KR" altLang="ko-KR" sz="1000" dirty="0" err="1"/>
              <a:t>or</a:t>
            </a:r>
            <a:r>
              <a:rPr lang="ko-KR" altLang="ko-KR" sz="1000" dirty="0"/>
              <a:t> </a:t>
            </a:r>
            <a:r>
              <a:rPr lang="ko-KR" altLang="ko-KR" sz="1000" dirty="0" err="1"/>
              <a:t>a</a:t>
            </a:r>
            <a:r>
              <a:rPr lang="ko-KR" altLang="ko-KR" sz="1000" dirty="0"/>
              <a:t> </a:t>
            </a:r>
            <a:r>
              <a:rPr lang="ko-KR" altLang="ko-KR" sz="1000" dirty="0" err="1"/>
              <a:t>piece</a:t>
            </a:r>
            <a:r>
              <a:rPr lang="ko-KR" altLang="ko-KR" sz="1000" dirty="0"/>
              <a:t> of </a:t>
            </a:r>
            <a:r>
              <a:rPr lang="ko-KR" altLang="ko-KR" sz="1000" dirty="0" err="1"/>
              <a:t>text</a:t>
            </a:r>
            <a:r>
              <a:rPr lang="ko-KR" altLang="ko-KR" sz="1000" dirty="0"/>
              <a:t> and </a:t>
            </a:r>
            <a:r>
              <a:rPr lang="ko-KR" altLang="ko-KR" sz="1000" dirty="0" err="1"/>
              <a:t>asking</a:t>
            </a:r>
            <a:r>
              <a:rPr lang="ko-KR" altLang="ko-KR" sz="1000" dirty="0"/>
              <a:t> </a:t>
            </a:r>
            <a:r>
              <a:rPr lang="ko-KR" altLang="ko-KR" sz="1000" dirty="0" err="1"/>
              <a:t>it</a:t>
            </a:r>
            <a:r>
              <a:rPr lang="ko-KR" altLang="ko-KR" sz="1000" dirty="0"/>
              <a:t> </a:t>
            </a:r>
            <a:r>
              <a:rPr lang="ko-KR" altLang="ko-KR" sz="1000" dirty="0" err="1"/>
              <a:t>to</a:t>
            </a:r>
            <a:r>
              <a:rPr lang="ko-KR" altLang="ko-KR" sz="1000" dirty="0"/>
              <a:t> </a:t>
            </a:r>
            <a:r>
              <a:rPr lang="ko-KR" altLang="ko-KR" sz="1000" dirty="0" err="1"/>
              <a:t>generate</a:t>
            </a:r>
            <a:r>
              <a:rPr lang="ko-KR" altLang="ko-KR" sz="1000" dirty="0"/>
              <a:t> </a:t>
            </a:r>
            <a:r>
              <a:rPr lang="ko-KR" altLang="ko-KR" sz="1000" dirty="0" err="1"/>
              <a:t>additional</a:t>
            </a:r>
            <a:r>
              <a:rPr lang="ko-KR" altLang="ko-KR" sz="1000" dirty="0"/>
              <a:t> </a:t>
            </a:r>
            <a:r>
              <a:rPr lang="ko-KR" altLang="ko-KR" sz="1000" dirty="0" err="1"/>
              <a:t>text</a:t>
            </a:r>
            <a:r>
              <a:rPr lang="ko-KR" altLang="ko-KR" sz="1000" dirty="0"/>
              <a:t> </a:t>
            </a:r>
            <a:r>
              <a:rPr lang="ko-KR" altLang="ko-KR" sz="1000" dirty="0" err="1"/>
              <a:t>based</a:t>
            </a:r>
            <a:r>
              <a:rPr lang="ko-KR" altLang="ko-KR" sz="1000" dirty="0"/>
              <a:t> </a:t>
            </a:r>
            <a:r>
              <a:rPr lang="ko-KR" altLang="ko-KR" sz="1000" dirty="0" err="1"/>
              <a:t>on</a:t>
            </a:r>
            <a:r>
              <a:rPr lang="ko-KR" altLang="ko-KR" sz="1000" dirty="0"/>
              <a:t> </a:t>
            </a:r>
            <a:r>
              <a:rPr lang="ko-KR" altLang="ko-KR" sz="1000" dirty="0" err="1"/>
              <a:t>that</a:t>
            </a:r>
            <a:r>
              <a:rPr lang="ko-KR" altLang="ko-KR" sz="1000" dirty="0"/>
              <a:t> </a:t>
            </a:r>
            <a:r>
              <a:rPr lang="ko-KR" altLang="ko-KR" sz="1000" dirty="0" err="1"/>
              <a:t>input</a:t>
            </a:r>
            <a:r>
              <a:rPr lang="ko-KR" altLang="ko-KR" sz="1000" dirty="0"/>
              <a:t>. </a:t>
            </a:r>
            <a:r>
              <a:rPr lang="ko-KR" altLang="ko-KR" sz="1000" dirty="0" err="1"/>
              <a:t>This</a:t>
            </a:r>
            <a:r>
              <a:rPr lang="ko-KR" altLang="ko-KR" sz="1000" dirty="0"/>
              <a:t> </a:t>
            </a:r>
            <a:r>
              <a:rPr lang="ko-KR" altLang="ko-KR" sz="1000" dirty="0" err="1"/>
              <a:t>can</a:t>
            </a:r>
            <a:r>
              <a:rPr lang="ko-KR" altLang="ko-KR" sz="1000" dirty="0"/>
              <a:t> </a:t>
            </a:r>
            <a:r>
              <a:rPr lang="ko-KR" altLang="ko-KR" sz="1000" dirty="0" err="1"/>
              <a:t>be</a:t>
            </a:r>
            <a:r>
              <a:rPr lang="ko-KR" altLang="ko-KR" sz="1000" dirty="0"/>
              <a:t> </a:t>
            </a:r>
            <a:r>
              <a:rPr lang="ko-KR" altLang="ko-KR" sz="1000" dirty="0" err="1"/>
              <a:t>useful</a:t>
            </a:r>
            <a:r>
              <a:rPr lang="ko-KR" altLang="ko-KR" sz="1000" dirty="0"/>
              <a:t> </a:t>
            </a:r>
            <a:r>
              <a:rPr lang="ko-KR" altLang="ko-KR" sz="1000" dirty="0" err="1"/>
              <a:t>for</a:t>
            </a:r>
            <a:r>
              <a:rPr lang="ko-KR" altLang="ko-KR" sz="1000" dirty="0"/>
              <a:t> </a:t>
            </a:r>
            <a:r>
              <a:rPr lang="ko-KR" altLang="ko-KR" sz="1000" dirty="0" err="1"/>
              <a:t>content</a:t>
            </a:r>
            <a:r>
              <a:rPr lang="ko-KR" altLang="ko-KR" sz="1000" dirty="0"/>
              <a:t> </a:t>
            </a:r>
            <a:r>
              <a:rPr lang="ko-KR" altLang="ko-KR" sz="1000" dirty="0" err="1"/>
              <a:t>creation</a:t>
            </a:r>
            <a:r>
              <a:rPr lang="ko-KR" altLang="ko-KR" sz="1000" dirty="0"/>
              <a:t>, </a:t>
            </a:r>
            <a:r>
              <a:rPr lang="ko-KR" altLang="ko-KR" sz="1000" dirty="0" err="1"/>
              <a:t>for</a:t>
            </a:r>
            <a:r>
              <a:rPr lang="ko-KR" altLang="ko-KR" sz="1000" dirty="0"/>
              <a:t> </a:t>
            </a:r>
            <a:r>
              <a:rPr lang="ko-KR" altLang="ko-KR" sz="1000" dirty="0" err="1"/>
              <a:t>example</a:t>
            </a:r>
            <a:r>
              <a:rPr lang="ko-KR" altLang="ko-KR" sz="1000" dirty="0"/>
              <a:t>, </a:t>
            </a:r>
            <a:r>
              <a:rPr lang="ko-KR" altLang="ko-KR" sz="1000" dirty="0" err="1"/>
              <a:t>you</a:t>
            </a:r>
            <a:r>
              <a:rPr lang="ko-KR" altLang="ko-KR" sz="1000" dirty="0"/>
              <a:t> </a:t>
            </a:r>
            <a:r>
              <a:rPr lang="ko-KR" altLang="ko-KR" sz="1000" dirty="0" err="1"/>
              <a:t>can</a:t>
            </a:r>
            <a:r>
              <a:rPr lang="ko-KR" altLang="ko-KR" sz="1000" dirty="0"/>
              <a:t> </a:t>
            </a:r>
            <a:r>
              <a:rPr lang="ko-KR" altLang="ko-KR" sz="1000" dirty="0" err="1"/>
              <a:t>use</a:t>
            </a:r>
            <a:r>
              <a:rPr lang="ko-KR" altLang="ko-KR" sz="1000" dirty="0"/>
              <a:t> </a:t>
            </a:r>
            <a:r>
              <a:rPr lang="ko-KR" altLang="ko-KR" sz="1000" dirty="0" err="1"/>
              <a:t>it</a:t>
            </a:r>
            <a:r>
              <a:rPr lang="ko-KR" altLang="ko-KR" sz="1000" dirty="0"/>
              <a:t> </a:t>
            </a:r>
            <a:r>
              <a:rPr lang="ko-KR" altLang="ko-KR" sz="1000" dirty="0" err="1"/>
              <a:t>for</a:t>
            </a:r>
            <a:r>
              <a:rPr lang="ko-KR" altLang="ko-KR" sz="1000" dirty="0"/>
              <a:t> </a:t>
            </a:r>
            <a:r>
              <a:rPr lang="ko-KR" altLang="ko-KR" sz="1000" dirty="0" err="1"/>
              <a:t>writing</a:t>
            </a:r>
            <a:r>
              <a:rPr lang="ko-KR" altLang="ko-KR" sz="1000" dirty="0"/>
              <a:t> </a:t>
            </a:r>
            <a:r>
              <a:rPr lang="ko-KR" altLang="ko-KR" sz="1000" dirty="0" err="1"/>
              <a:t>articles</a:t>
            </a:r>
            <a:r>
              <a:rPr lang="ko-KR" altLang="ko-KR" sz="1000" dirty="0"/>
              <a:t>, </a:t>
            </a:r>
            <a:r>
              <a:rPr lang="ko-KR" altLang="ko-KR" sz="1000" dirty="0" err="1"/>
              <a:t>or</a:t>
            </a:r>
            <a:r>
              <a:rPr lang="ko-KR" altLang="ko-KR" sz="1000" dirty="0"/>
              <a:t> </a:t>
            </a:r>
            <a:r>
              <a:rPr lang="ko-KR" altLang="ko-KR" sz="1000" dirty="0" err="1"/>
              <a:t>even</a:t>
            </a:r>
            <a:r>
              <a:rPr lang="ko-KR" altLang="ko-KR" sz="1000" dirty="0"/>
              <a:t> </a:t>
            </a:r>
            <a:r>
              <a:rPr lang="ko-KR" altLang="ko-KR" sz="1000" dirty="0" err="1"/>
              <a:t>writing</a:t>
            </a:r>
            <a:r>
              <a:rPr lang="ko-KR" altLang="ko-KR" sz="1000" dirty="0"/>
              <a:t> </a:t>
            </a:r>
            <a:r>
              <a:rPr lang="ko-KR" altLang="ko-KR" sz="1000" dirty="0" err="1"/>
              <a:t>code</a:t>
            </a:r>
            <a:r>
              <a:rPr lang="ko-KR" altLang="ko-KR" sz="1000" dirty="0"/>
              <a:t>.</a:t>
            </a:r>
          </a:p>
          <a:p>
            <a:pPr fontAlgn="ctr"/>
            <a:r>
              <a:rPr lang="ko-KR" altLang="ko-KR" b="1" dirty="0" err="1"/>
              <a:t>Question</a:t>
            </a:r>
            <a:r>
              <a:rPr lang="ko-KR" altLang="ko-KR" b="1" dirty="0"/>
              <a:t> </a:t>
            </a:r>
            <a:r>
              <a:rPr lang="ko-KR" altLang="ko-KR" b="1" dirty="0" err="1"/>
              <a:t>answering</a:t>
            </a:r>
            <a:r>
              <a:rPr lang="ko-KR" altLang="ko-KR" sz="1000" b="1" dirty="0"/>
              <a:t>:-</a:t>
            </a:r>
            <a:r>
              <a:rPr lang="x-none" altLang="ko-KR" sz="1000" dirty="0"/>
              <a:t> </a:t>
            </a:r>
            <a:r>
              <a:rPr lang="ko-KR" altLang="ko-KR" sz="1000" dirty="0" err="1"/>
              <a:t>Chat</a:t>
            </a:r>
            <a:r>
              <a:rPr lang="ko-KR" altLang="ko-KR" sz="1000" dirty="0"/>
              <a:t> GPT </a:t>
            </a:r>
            <a:r>
              <a:rPr lang="ko-KR" altLang="ko-KR" sz="1000" dirty="0" err="1"/>
              <a:t>can</a:t>
            </a:r>
            <a:r>
              <a:rPr lang="ko-KR" altLang="ko-KR" sz="1000" dirty="0"/>
              <a:t> </a:t>
            </a:r>
            <a:r>
              <a:rPr lang="ko-KR" altLang="ko-KR" sz="1000" dirty="0" err="1"/>
              <a:t>be</a:t>
            </a:r>
            <a:r>
              <a:rPr lang="ko-KR" altLang="ko-KR" sz="1000" dirty="0"/>
              <a:t> </a:t>
            </a:r>
            <a:r>
              <a:rPr lang="ko-KR" altLang="ko-KR" sz="1000" dirty="0" err="1"/>
              <a:t>fine-tuned</a:t>
            </a:r>
            <a:r>
              <a:rPr lang="ko-KR" altLang="ko-KR" sz="1000" dirty="0"/>
              <a:t> </a:t>
            </a:r>
            <a:r>
              <a:rPr lang="ko-KR" altLang="ko-KR" sz="1000" dirty="0" err="1"/>
              <a:t>to</a:t>
            </a:r>
            <a:r>
              <a:rPr lang="ko-KR" altLang="ko-KR" sz="1000" dirty="0"/>
              <a:t> </a:t>
            </a:r>
            <a:r>
              <a:rPr lang="ko-KR" altLang="ko-KR" sz="1000" dirty="0" err="1"/>
              <a:t>answer</a:t>
            </a:r>
            <a:r>
              <a:rPr lang="ko-KR" altLang="ko-KR" sz="1000" dirty="0"/>
              <a:t> </a:t>
            </a:r>
            <a:r>
              <a:rPr lang="ko-KR" altLang="ko-KR" sz="1000" dirty="0" err="1"/>
              <a:t>questions</a:t>
            </a:r>
            <a:r>
              <a:rPr lang="ko-KR" altLang="ko-KR" sz="1000" dirty="0"/>
              <a:t> </a:t>
            </a:r>
            <a:r>
              <a:rPr lang="ko-KR" altLang="ko-KR" sz="1000" dirty="0" err="1"/>
              <a:t>based</a:t>
            </a:r>
            <a:r>
              <a:rPr lang="ko-KR" altLang="ko-KR" sz="1000" dirty="0"/>
              <a:t> </a:t>
            </a:r>
            <a:r>
              <a:rPr lang="ko-KR" altLang="ko-KR" sz="1000" dirty="0" err="1"/>
              <a:t>on</a:t>
            </a:r>
            <a:r>
              <a:rPr lang="ko-KR" altLang="ko-KR" sz="1000" dirty="0"/>
              <a:t> </a:t>
            </a:r>
            <a:r>
              <a:rPr lang="ko-KR" altLang="ko-KR" sz="1000" dirty="0" err="1"/>
              <a:t>a</a:t>
            </a:r>
            <a:r>
              <a:rPr lang="ko-KR" altLang="ko-KR" sz="1000" dirty="0"/>
              <a:t> </a:t>
            </a:r>
            <a:r>
              <a:rPr lang="ko-KR" altLang="ko-KR" sz="1000" dirty="0" err="1"/>
              <a:t>given</a:t>
            </a:r>
            <a:r>
              <a:rPr lang="ko-KR" altLang="ko-KR" sz="1000" dirty="0"/>
              <a:t> </a:t>
            </a:r>
            <a:r>
              <a:rPr lang="ko-KR" altLang="ko-KR" sz="1000" dirty="0" err="1"/>
              <a:t>context</a:t>
            </a:r>
            <a:r>
              <a:rPr lang="ko-KR" altLang="ko-KR" sz="1000" dirty="0"/>
              <a:t> </a:t>
            </a:r>
            <a:r>
              <a:rPr lang="ko-KR" altLang="ko-KR" sz="1000" dirty="0" err="1"/>
              <a:t>or</a:t>
            </a:r>
            <a:r>
              <a:rPr lang="ko-KR" altLang="ko-KR" sz="1000" dirty="0"/>
              <a:t> </a:t>
            </a:r>
            <a:r>
              <a:rPr lang="ko-KR" altLang="ko-KR" sz="1000" dirty="0" err="1"/>
              <a:t>knowledge</a:t>
            </a:r>
            <a:r>
              <a:rPr lang="ko-KR" altLang="ko-KR" sz="1000" dirty="0"/>
              <a:t> </a:t>
            </a:r>
            <a:r>
              <a:rPr lang="ko-KR" altLang="ko-KR" sz="1000" dirty="0" err="1"/>
              <a:t>base</a:t>
            </a:r>
            <a:r>
              <a:rPr lang="ko-KR" altLang="ko-KR" sz="1000" dirty="0"/>
              <a:t>. </a:t>
            </a:r>
            <a:r>
              <a:rPr lang="ko-KR" altLang="ko-KR" sz="1000" dirty="0" err="1"/>
              <a:t>This</a:t>
            </a:r>
            <a:r>
              <a:rPr lang="ko-KR" altLang="ko-KR" sz="1000" dirty="0"/>
              <a:t> </a:t>
            </a:r>
            <a:r>
              <a:rPr lang="ko-KR" altLang="ko-KR" sz="1000" dirty="0" err="1"/>
              <a:t>can</a:t>
            </a:r>
            <a:r>
              <a:rPr lang="ko-KR" altLang="ko-KR" sz="1000" dirty="0"/>
              <a:t> </a:t>
            </a:r>
            <a:r>
              <a:rPr lang="ko-KR" altLang="ko-KR" sz="1000" dirty="0" err="1"/>
              <a:t>be</a:t>
            </a:r>
            <a:r>
              <a:rPr lang="ko-KR" altLang="ko-KR" sz="1000" dirty="0"/>
              <a:t> </a:t>
            </a:r>
            <a:r>
              <a:rPr lang="ko-KR" altLang="ko-KR" sz="1000" dirty="0" err="1"/>
              <a:t>useful</a:t>
            </a:r>
            <a:r>
              <a:rPr lang="ko-KR" altLang="ko-KR" sz="1000" dirty="0"/>
              <a:t> </a:t>
            </a:r>
            <a:r>
              <a:rPr lang="ko-KR" altLang="ko-KR" sz="1000" dirty="0" err="1"/>
              <a:t>for</a:t>
            </a:r>
            <a:r>
              <a:rPr lang="ko-KR" altLang="ko-KR" sz="1000" dirty="0"/>
              <a:t> </a:t>
            </a:r>
            <a:r>
              <a:rPr lang="ko-KR" altLang="ko-KR" sz="1000" dirty="0" err="1"/>
              <a:t>building</a:t>
            </a:r>
            <a:r>
              <a:rPr lang="ko-KR" altLang="ko-KR" sz="1000" dirty="0"/>
              <a:t> </a:t>
            </a:r>
            <a:r>
              <a:rPr lang="ko-KR" altLang="ko-KR" sz="1000" dirty="0" err="1"/>
              <a:t>chatbots</a:t>
            </a:r>
            <a:r>
              <a:rPr lang="ko-KR" altLang="ko-KR" sz="1000" dirty="0"/>
              <a:t> </a:t>
            </a:r>
            <a:r>
              <a:rPr lang="ko-KR" altLang="ko-KR" sz="1000" dirty="0" err="1"/>
              <a:t>or</a:t>
            </a:r>
            <a:r>
              <a:rPr lang="ko-KR" altLang="ko-KR" sz="1000" dirty="0"/>
              <a:t> </a:t>
            </a:r>
            <a:r>
              <a:rPr lang="ko-KR" altLang="ko-KR" sz="1000" dirty="0" err="1"/>
              <a:t>information</a:t>
            </a:r>
            <a:r>
              <a:rPr lang="ko-KR" altLang="ko-KR" sz="1000" dirty="0"/>
              <a:t> </a:t>
            </a:r>
            <a:r>
              <a:rPr lang="ko-KR" altLang="ko-KR" sz="1000" dirty="0" err="1"/>
              <a:t>retrieval</a:t>
            </a:r>
            <a:r>
              <a:rPr lang="ko-KR" altLang="ko-KR" sz="1000" dirty="0"/>
              <a:t> </a:t>
            </a:r>
            <a:r>
              <a:rPr lang="ko-KR" altLang="ko-KR" sz="1000" dirty="0" err="1"/>
              <a:t>systems</a:t>
            </a:r>
            <a:r>
              <a:rPr lang="ko-KR" altLang="ko-KR" sz="1000" dirty="0"/>
              <a:t>.</a:t>
            </a:r>
          </a:p>
          <a:p>
            <a:pPr fontAlgn="ctr"/>
            <a:r>
              <a:rPr lang="ko-KR" altLang="ko-KR" b="1" dirty="0" err="1"/>
              <a:t>Text</a:t>
            </a:r>
            <a:r>
              <a:rPr lang="ko-KR" altLang="ko-KR" b="1" dirty="0"/>
              <a:t> </a:t>
            </a:r>
            <a:r>
              <a:rPr lang="ko-KR" altLang="ko-KR" b="1" dirty="0" err="1"/>
              <a:t>summarization</a:t>
            </a:r>
            <a:r>
              <a:rPr lang="ko-KR" altLang="ko-KR" sz="1000" b="1" dirty="0"/>
              <a:t>:-</a:t>
            </a:r>
            <a:r>
              <a:rPr lang="x-none" altLang="ko-KR" sz="1000" dirty="0"/>
              <a:t> </a:t>
            </a:r>
            <a:r>
              <a:rPr lang="ko-KR" altLang="ko-KR" sz="1000" dirty="0" err="1"/>
              <a:t>Another</a:t>
            </a:r>
            <a:r>
              <a:rPr lang="ko-KR" altLang="ko-KR" sz="1000" dirty="0"/>
              <a:t> </a:t>
            </a:r>
            <a:r>
              <a:rPr lang="ko-KR" altLang="ko-KR" sz="1000" dirty="0" err="1"/>
              <a:t>use</a:t>
            </a:r>
            <a:r>
              <a:rPr lang="ko-KR" altLang="ko-KR" sz="1000" dirty="0"/>
              <a:t> </a:t>
            </a:r>
            <a:r>
              <a:rPr lang="ko-KR" altLang="ko-KR" sz="1000" dirty="0" err="1"/>
              <a:t>case</a:t>
            </a:r>
            <a:r>
              <a:rPr lang="ko-KR" altLang="ko-KR" sz="1000" dirty="0"/>
              <a:t> of </a:t>
            </a:r>
            <a:r>
              <a:rPr lang="ko-KR" altLang="ko-KR" sz="1000" dirty="0" err="1"/>
              <a:t>Chat</a:t>
            </a:r>
            <a:r>
              <a:rPr lang="ko-KR" altLang="ko-KR" sz="1000" dirty="0"/>
              <a:t> GPT </a:t>
            </a:r>
            <a:r>
              <a:rPr lang="ko-KR" altLang="ko-KR" sz="1000" dirty="0" err="1"/>
              <a:t>is</a:t>
            </a:r>
            <a:r>
              <a:rPr lang="ko-KR" altLang="ko-KR" sz="1000" dirty="0"/>
              <a:t> </a:t>
            </a:r>
            <a:r>
              <a:rPr lang="ko-KR" altLang="ko-KR" sz="1000" dirty="0" err="1"/>
              <a:t>text</a:t>
            </a:r>
            <a:r>
              <a:rPr lang="ko-KR" altLang="ko-KR" sz="1000" dirty="0"/>
              <a:t> </a:t>
            </a:r>
            <a:r>
              <a:rPr lang="ko-KR" altLang="ko-KR" sz="1000" dirty="0" err="1"/>
              <a:t>summarization</a:t>
            </a:r>
            <a:r>
              <a:rPr lang="ko-KR" altLang="ko-KR" sz="1000" dirty="0"/>
              <a:t>, </a:t>
            </a:r>
            <a:r>
              <a:rPr lang="ko-KR" altLang="ko-KR" sz="1000" dirty="0" err="1"/>
              <a:t>where</a:t>
            </a:r>
            <a:r>
              <a:rPr lang="ko-KR" altLang="ko-KR" sz="1000" dirty="0"/>
              <a:t> </a:t>
            </a:r>
            <a:r>
              <a:rPr lang="ko-KR" altLang="ko-KR" sz="1000" dirty="0" err="1"/>
              <a:t>the</a:t>
            </a:r>
            <a:r>
              <a:rPr lang="ko-KR" altLang="ko-KR" sz="1000" dirty="0"/>
              <a:t> </a:t>
            </a:r>
            <a:r>
              <a:rPr lang="ko-KR" altLang="ko-KR" sz="1000" dirty="0" err="1"/>
              <a:t>model</a:t>
            </a:r>
            <a:r>
              <a:rPr lang="ko-KR" altLang="ko-KR" sz="1000" dirty="0"/>
              <a:t> </a:t>
            </a:r>
            <a:r>
              <a:rPr lang="ko-KR" altLang="ko-KR" sz="1000" dirty="0" err="1"/>
              <a:t>is</a:t>
            </a:r>
            <a:r>
              <a:rPr lang="ko-KR" altLang="ko-KR" sz="1000" dirty="0"/>
              <a:t> </a:t>
            </a:r>
            <a:r>
              <a:rPr lang="ko-KR" altLang="ko-KR" sz="1000" dirty="0" err="1"/>
              <a:t>fine-tuned</a:t>
            </a:r>
            <a:r>
              <a:rPr lang="ko-KR" altLang="ko-KR" sz="1000" dirty="0"/>
              <a:t> </a:t>
            </a:r>
            <a:r>
              <a:rPr lang="ko-KR" altLang="ko-KR" sz="1000" dirty="0" err="1"/>
              <a:t>to</a:t>
            </a:r>
            <a:r>
              <a:rPr lang="ko-KR" altLang="ko-KR" sz="1000" dirty="0"/>
              <a:t> </a:t>
            </a:r>
            <a:r>
              <a:rPr lang="ko-KR" altLang="ko-KR" sz="1000" dirty="0" err="1"/>
              <a:t>generate</a:t>
            </a:r>
            <a:r>
              <a:rPr lang="ko-KR" altLang="ko-KR" sz="1000" dirty="0"/>
              <a:t> </a:t>
            </a:r>
            <a:r>
              <a:rPr lang="ko-KR" altLang="ko-KR" sz="1000" dirty="0" err="1"/>
              <a:t>a</a:t>
            </a:r>
            <a:r>
              <a:rPr lang="ko-KR" altLang="ko-KR" sz="1000" dirty="0"/>
              <a:t> </a:t>
            </a:r>
            <a:r>
              <a:rPr lang="ko-KR" altLang="ko-KR" sz="1000" dirty="0" err="1"/>
              <a:t>summary</a:t>
            </a:r>
            <a:r>
              <a:rPr lang="ko-KR" altLang="ko-KR" sz="1000" dirty="0"/>
              <a:t> of </a:t>
            </a:r>
            <a:r>
              <a:rPr lang="ko-KR" altLang="ko-KR" sz="1000" dirty="0" err="1"/>
              <a:t>a</a:t>
            </a:r>
            <a:r>
              <a:rPr lang="ko-KR" altLang="ko-KR" sz="1000" dirty="0"/>
              <a:t> </a:t>
            </a:r>
            <a:r>
              <a:rPr lang="ko-KR" altLang="ko-KR" sz="1000" dirty="0" err="1"/>
              <a:t>longer</a:t>
            </a:r>
            <a:r>
              <a:rPr lang="ko-KR" altLang="ko-KR" sz="1000" dirty="0"/>
              <a:t> </a:t>
            </a:r>
            <a:r>
              <a:rPr lang="ko-KR" altLang="ko-KR" sz="1000" dirty="0" err="1"/>
              <a:t>piece</a:t>
            </a:r>
            <a:r>
              <a:rPr lang="ko-KR" altLang="ko-KR" sz="1000" dirty="0"/>
              <a:t> of </a:t>
            </a:r>
            <a:r>
              <a:rPr lang="ko-KR" altLang="ko-KR" sz="1000" dirty="0" err="1"/>
              <a:t>text</a:t>
            </a:r>
            <a:r>
              <a:rPr lang="ko-KR" altLang="ko-KR" sz="1000" dirty="0"/>
              <a:t>.</a:t>
            </a:r>
          </a:p>
          <a:p>
            <a:pPr fontAlgn="ctr"/>
            <a:r>
              <a:rPr lang="ko-KR" altLang="ko-KR" b="1" dirty="0" err="1"/>
              <a:t>Language</a:t>
            </a:r>
            <a:r>
              <a:rPr lang="ko-KR" altLang="ko-KR" b="1" dirty="0"/>
              <a:t> </a:t>
            </a:r>
            <a:r>
              <a:rPr lang="ko-KR" altLang="ko-KR" b="1" dirty="0" err="1"/>
              <a:t>Translation</a:t>
            </a:r>
            <a:r>
              <a:rPr lang="ko-KR" altLang="ko-KR" sz="1000" b="1" dirty="0"/>
              <a:t>:-</a:t>
            </a:r>
            <a:r>
              <a:rPr lang="x-none" altLang="ko-KR" sz="1000" dirty="0"/>
              <a:t> </a:t>
            </a:r>
            <a:r>
              <a:rPr lang="ko-KR" altLang="ko-KR" sz="1000" dirty="0" err="1"/>
              <a:t>Anothe</a:t>
            </a:r>
            <a:r>
              <a:rPr lang="ko-KR" altLang="ko-KR" sz="1200" dirty="0" err="1"/>
              <a:t>r</a:t>
            </a:r>
            <a:r>
              <a:rPr lang="ko-KR" altLang="ko-KR" sz="1200" dirty="0"/>
              <a:t> </a:t>
            </a:r>
            <a:r>
              <a:rPr lang="ko-KR" altLang="ko-KR" sz="1200" dirty="0" err="1"/>
              <a:t>use</a:t>
            </a:r>
            <a:r>
              <a:rPr lang="ko-KR" altLang="ko-KR" sz="1200" dirty="0"/>
              <a:t> </a:t>
            </a:r>
            <a:r>
              <a:rPr lang="ko-KR" altLang="ko-KR" sz="1200" dirty="0" err="1"/>
              <a:t>case</a:t>
            </a:r>
            <a:r>
              <a:rPr lang="ko-KR" altLang="ko-KR" sz="1200" dirty="0"/>
              <a:t> of </a:t>
            </a:r>
            <a:r>
              <a:rPr lang="ko-KR" altLang="ko-KR" sz="1200" dirty="0" err="1"/>
              <a:t>Chat</a:t>
            </a:r>
            <a:r>
              <a:rPr lang="ko-KR" altLang="ko-KR" sz="1200" dirty="0"/>
              <a:t> GPT </a:t>
            </a:r>
            <a:r>
              <a:rPr lang="ko-KR" altLang="ko-KR" sz="1200" dirty="0" err="1"/>
              <a:t>is</a:t>
            </a:r>
            <a:r>
              <a:rPr lang="ko-KR" altLang="ko-KR" sz="1200" dirty="0"/>
              <a:t> </a:t>
            </a:r>
            <a:r>
              <a:rPr lang="ko-KR" altLang="ko-KR" sz="1200" dirty="0" err="1"/>
              <a:t>language</a:t>
            </a:r>
            <a:r>
              <a:rPr lang="ko-KR" altLang="ko-KR" sz="1200" dirty="0"/>
              <a:t> </a:t>
            </a:r>
            <a:r>
              <a:rPr lang="ko-KR" altLang="ko-KR" sz="1200" dirty="0" err="1"/>
              <a:t>translation</a:t>
            </a:r>
            <a:r>
              <a:rPr lang="ko-KR" altLang="ko-KR" sz="1200" dirty="0"/>
              <a:t>, </a:t>
            </a:r>
            <a:r>
              <a:rPr lang="ko-KR" altLang="ko-KR" sz="1200" dirty="0" err="1"/>
              <a:t>where</a:t>
            </a:r>
            <a:r>
              <a:rPr lang="ko-KR" altLang="ko-KR" sz="1200" dirty="0"/>
              <a:t> </a:t>
            </a:r>
            <a:r>
              <a:rPr lang="ko-KR" altLang="ko-KR" sz="1200" dirty="0" err="1"/>
              <a:t>the</a:t>
            </a:r>
            <a:r>
              <a:rPr lang="ko-KR" altLang="ko-KR" sz="1200" dirty="0"/>
              <a:t> </a:t>
            </a:r>
            <a:r>
              <a:rPr lang="ko-KR" altLang="ko-KR" sz="1200" dirty="0" err="1"/>
              <a:t>model</a:t>
            </a:r>
            <a:r>
              <a:rPr lang="ko-KR" altLang="ko-KR" sz="1200" dirty="0"/>
              <a:t> </a:t>
            </a:r>
            <a:r>
              <a:rPr lang="ko-KR" altLang="ko-KR" sz="1200" dirty="0" err="1"/>
              <a:t>can</a:t>
            </a:r>
            <a:r>
              <a:rPr lang="ko-KR" altLang="ko-KR" sz="1200" dirty="0"/>
              <a:t> </a:t>
            </a:r>
            <a:r>
              <a:rPr lang="ko-KR" altLang="ko-KR" sz="1200" dirty="0" err="1"/>
              <a:t>be</a:t>
            </a:r>
            <a:r>
              <a:rPr lang="ko-KR" altLang="ko-KR" sz="1200" dirty="0"/>
              <a:t> </a:t>
            </a:r>
            <a:r>
              <a:rPr lang="ko-KR" altLang="ko-KR" sz="1200" dirty="0" err="1"/>
              <a:t>fine-tuned</a:t>
            </a:r>
            <a:r>
              <a:rPr lang="ko-KR" altLang="ko-KR" sz="1200" dirty="0"/>
              <a:t> </a:t>
            </a:r>
            <a:r>
              <a:rPr lang="ko-KR" altLang="ko-KR" sz="1200" dirty="0" err="1"/>
              <a:t>for</a:t>
            </a:r>
            <a:r>
              <a:rPr lang="ko-KR" altLang="ko-KR" sz="1200" dirty="0"/>
              <a:t> </a:t>
            </a:r>
            <a:r>
              <a:rPr lang="ko-KR" altLang="ko-KR" sz="1200" dirty="0" err="1"/>
              <a:t>machine</a:t>
            </a:r>
            <a:r>
              <a:rPr lang="ko-KR" altLang="ko-KR" sz="1200" dirty="0"/>
              <a:t> </a:t>
            </a:r>
            <a:r>
              <a:rPr lang="ko-KR" altLang="ko-KR" sz="1200" dirty="0" err="1"/>
              <a:t>translation</a:t>
            </a:r>
            <a:r>
              <a:rPr lang="ko-KR" altLang="ko-KR" sz="1200" dirty="0"/>
              <a:t> </a:t>
            </a:r>
            <a:r>
              <a:rPr lang="ko-KR" altLang="ko-KR" sz="1200" dirty="0" err="1"/>
              <a:t>tasks</a:t>
            </a:r>
            <a:r>
              <a:rPr lang="ko-KR" altLang="ko-KR" sz="1200" dirty="0"/>
              <a:t>.</a:t>
            </a:r>
          </a:p>
          <a:p>
            <a:pPr fontAlgn="ctr"/>
            <a:r>
              <a:rPr lang="ko-KR" altLang="ko-KR" b="1" dirty="0" err="1"/>
              <a:t>Multimodal</a:t>
            </a:r>
            <a:r>
              <a:rPr lang="ko-KR" altLang="ko-KR" b="1" dirty="0"/>
              <a:t> </a:t>
            </a:r>
            <a:r>
              <a:rPr lang="ko-KR" altLang="ko-KR" b="1" dirty="0" err="1"/>
              <a:t>Learning</a:t>
            </a:r>
            <a:r>
              <a:rPr lang="ko-KR" altLang="ko-KR" sz="1000" b="1" dirty="0"/>
              <a:t>:-</a:t>
            </a:r>
            <a:r>
              <a:rPr lang="x-none" altLang="ko-KR" sz="1000" dirty="0"/>
              <a:t> </a:t>
            </a:r>
            <a:r>
              <a:rPr lang="ko-KR" altLang="ko-KR" sz="1000" dirty="0" err="1"/>
              <a:t>Chat</a:t>
            </a:r>
            <a:r>
              <a:rPr lang="ko-KR" altLang="ko-KR" sz="1000" dirty="0"/>
              <a:t> GPT </a:t>
            </a:r>
            <a:r>
              <a:rPr lang="ko-KR" altLang="ko-KR" sz="1000" dirty="0" err="1"/>
              <a:t>can</a:t>
            </a:r>
            <a:r>
              <a:rPr lang="ko-KR" altLang="ko-KR" sz="1000" dirty="0"/>
              <a:t> </a:t>
            </a:r>
            <a:r>
              <a:rPr lang="ko-KR" altLang="ko-KR" sz="1000" dirty="0" err="1"/>
              <a:t>also</a:t>
            </a:r>
            <a:r>
              <a:rPr lang="ko-KR" altLang="ko-KR" sz="1000" dirty="0"/>
              <a:t> </a:t>
            </a:r>
            <a:r>
              <a:rPr lang="ko-KR" altLang="ko-KR" sz="1000" dirty="0" err="1"/>
              <a:t>be</a:t>
            </a:r>
            <a:r>
              <a:rPr lang="ko-KR" altLang="ko-KR" sz="1000" dirty="0"/>
              <a:t> </a:t>
            </a:r>
            <a:r>
              <a:rPr lang="ko-KR" altLang="ko-KR" sz="1000" dirty="0" err="1"/>
              <a:t>fine-tuned</a:t>
            </a:r>
            <a:r>
              <a:rPr lang="ko-KR" altLang="ko-KR" sz="1000" dirty="0"/>
              <a:t> </a:t>
            </a:r>
            <a:r>
              <a:rPr lang="ko-KR" altLang="ko-KR" sz="1000" dirty="0" err="1"/>
              <a:t>to</a:t>
            </a:r>
            <a:r>
              <a:rPr lang="ko-KR" altLang="ko-KR" sz="1000" dirty="0"/>
              <a:t> </a:t>
            </a:r>
            <a:r>
              <a:rPr lang="ko-KR" altLang="ko-KR" sz="1000" dirty="0" err="1"/>
              <a:t>understand</a:t>
            </a:r>
            <a:r>
              <a:rPr lang="ko-KR" altLang="ko-KR" sz="1000" dirty="0"/>
              <a:t> and </a:t>
            </a:r>
            <a:r>
              <a:rPr lang="ko-KR" altLang="ko-KR" sz="1000" dirty="0" err="1"/>
              <a:t>generate</a:t>
            </a:r>
            <a:r>
              <a:rPr lang="ko-KR" altLang="ko-KR" sz="1000" dirty="0"/>
              <a:t> </a:t>
            </a:r>
            <a:r>
              <a:rPr lang="ko-KR" altLang="ko-KR" sz="1000" dirty="0" err="1"/>
              <a:t>text</a:t>
            </a:r>
            <a:r>
              <a:rPr lang="ko-KR" altLang="ko-KR" sz="1000" dirty="0"/>
              <a:t> </a:t>
            </a:r>
            <a:r>
              <a:rPr lang="ko-KR" altLang="ko-KR" sz="1000" dirty="0" err="1"/>
              <a:t>in</a:t>
            </a:r>
            <a:r>
              <a:rPr lang="ko-KR" altLang="ko-KR" sz="1000" dirty="0"/>
              <a:t> </a:t>
            </a:r>
            <a:r>
              <a:rPr lang="ko-KR" altLang="ko-KR" sz="1000" dirty="0" err="1"/>
              <a:t>relation</a:t>
            </a:r>
            <a:r>
              <a:rPr lang="ko-KR" altLang="ko-KR" sz="1000" dirty="0"/>
              <a:t> </a:t>
            </a:r>
            <a:r>
              <a:rPr lang="ko-KR" altLang="ko-KR" sz="1000" dirty="0" err="1"/>
              <a:t>to</a:t>
            </a:r>
            <a:r>
              <a:rPr lang="ko-KR" altLang="ko-KR" sz="1000" dirty="0"/>
              <a:t> </a:t>
            </a:r>
            <a:r>
              <a:rPr lang="ko-KR" altLang="ko-KR" sz="1000" dirty="0" err="1"/>
              <a:t>images</a:t>
            </a:r>
            <a:r>
              <a:rPr lang="ko-KR" altLang="ko-KR" sz="1000" dirty="0"/>
              <a:t>, </a:t>
            </a:r>
            <a:r>
              <a:rPr lang="ko-KR" altLang="ko-KR" sz="1000" dirty="0" err="1"/>
              <a:t>audio</a:t>
            </a:r>
            <a:r>
              <a:rPr lang="ko-KR" altLang="ko-KR" sz="1000" dirty="0"/>
              <a:t>, and </a:t>
            </a:r>
            <a:r>
              <a:rPr lang="ko-KR" altLang="ko-KR" sz="1000" dirty="0" err="1"/>
              <a:t>video</a:t>
            </a:r>
            <a:r>
              <a:rPr lang="ko-KR" altLang="ko-KR" sz="1000" dirty="0"/>
              <a:t>. </a:t>
            </a:r>
            <a:r>
              <a:rPr lang="ko-KR" altLang="ko-KR" sz="1000" dirty="0" err="1"/>
              <a:t>This</a:t>
            </a:r>
            <a:r>
              <a:rPr lang="ko-KR" altLang="ko-KR" sz="1000" dirty="0"/>
              <a:t> </a:t>
            </a:r>
            <a:r>
              <a:rPr lang="ko-KR" altLang="ko-KR" sz="1000" dirty="0" err="1"/>
              <a:t>is</a:t>
            </a:r>
            <a:r>
              <a:rPr lang="ko-KR" altLang="ko-KR" sz="1000" dirty="0"/>
              <a:t> </a:t>
            </a:r>
            <a:r>
              <a:rPr lang="ko-KR" altLang="ko-KR" sz="1000" dirty="0" err="1"/>
              <a:t>known</a:t>
            </a:r>
            <a:r>
              <a:rPr lang="ko-KR" altLang="ko-KR" sz="1000" dirty="0"/>
              <a:t> </a:t>
            </a:r>
            <a:r>
              <a:rPr lang="ko-KR" altLang="ko-KR" sz="1000" dirty="0" err="1"/>
              <a:t>as</a:t>
            </a:r>
            <a:r>
              <a:rPr lang="ko-KR" altLang="ko-KR" sz="1000" dirty="0"/>
              <a:t> </a:t>
            </a:r>
            <a:r>
              <a:rPr lang="ko-KR" altLang="ko-KR" sz="1000" dirty="0" err="1"/>
              <a:t>multimodal</a:t>
            </a:r>
            <a:r>
              <a:rPr lang="ko-KR" altLang="ko-KR" sz="1000" dirty="0"/>
              <a:t> </a:t>
            </a:r>
            <a:r>
              <a:rPr lang="ko-KR" altLang="ko-KR" sz="1000" dirty="0" err="1"/>
              <a:t>learning</a:t>
            </a:r>
            <a:r>
              <a:rPr lang="ko-KR" altLang="ko-KR" sz="1000" dirty="0"/>
              <a:t>, and </a:t>
            </a:r>
            <a:r>
              <a:rPr lang="ko-KR" altLang="ko-KR" sz="1000" dirty="0" err="1"/>
              <a:t>it</a:t>
            </a:r>
            <a:r>
              <a:rPr lang="ko-KR" altLang="ko-KR" sz="1000" dirty="0"/>
              <a:t> </a:t>
            </a:r>
            <a:r>
              <a:rPr lang="ko-KR" altLang="ko-KR" sz="1000" dirty="0" err="1"/>
              <a:t>enables</a:t>
            </a:r>
            <a:r>
              <a:rPr lang="ko-KR" altLang="ko-KR" sz="1000" dirty="0"/>
              <a:t> </a:t>
            </a:r>
            <a:r>
              <a:rPr lang="ko-KR" altLang="ko-KR" sz="1000" dirty="0" err="1"/>
              <a:t>Chat</a:t>
            </a:r>
            <a:r>
              <a:rPr lang="ko-KR" altLang="ko-KR" sz="1000" dirty="0"/>
              <a:t> GPT </a:t>
            </a:r>
            <a:r>
              <a:rPr lang="ko-KR" altLang="ko-KR" sz="1000" dirty="0" err="1"/>
              <a:t>to</a:t>
            </a:r>
            <a:r>
              <a:rPr lang="ko-KR" altLang="ko-KR" sz="1000" dirty="0"/>
              <a:t> </a:t>
            </a:r>
            <a:r>
              <a:rPr lang="ko-KR" altLang="ko-KR" sz="1000" dirty="0" err="1"/>
              <a:t>understand</a:t>
            </a:r>
            <a:r>
              <a:rPr lang="ko-KR" altLang="ko-KR" sz="1000" dirty="0"/>
              <a:t> and </a:t>
            </a:r>
            <a:r>
              <a:rPr lang="ko-KR" altLang="ko-KR" sz="1000" dirty="0" err="1"/>
              <a:t>generate</a:t>
            </a:r>
            <a:r>
              <a:rPr lang="ko-KR" altLang="ko-KR" sz="1000" dirty="0"/>
              <a:t> </a:t>
            </a:r>
            <a:r>
              <a:rPr lang="ko-KR" altLang="ko-KR" sz="1000" dirty="0" err="1"/>
              <a:t>a</a:t>
            </a:r>
            <a:r>
              <a:rPr lang="ko-KR" altLang="ko-KR" sz="1000" dirty="0"/>
              <a:t> </a:t>
            </a:r>
            <a:r>
              <a:rPr lang="ko-KR" altLang="ko-KR" sz="1000" dirty="0" err="1"/>
              <a:t>more</a:t>
            </a:r>
            <a:r>
              <a:rPr lang="ko-KR" altLang="ko-KR" sz="1000" dirty="0"/>
              <a:t> </a:t>
            </a:r>
            <a:r>
              <a:rPr lang="ko-KR" altLang="ko-KR" sz="1000" dirty="0" err="1"/>
              <a:t>diverse</a:t>
            </a:r>
            <a:r>
              <a:rPr lang="ko-KR" altLang="ko-KR" sz="1000" dirty="0"/>
              <a:t> </a:t>
            </a:r>
            <a:r>
              <a:rPr lang="ko-KR" altLang="ko-KR" sz="1000" dirty="0" err="1"/>
              <a:t>range</a:t>
            </a:r>
            <a:r>
              <a:rPr lang="ko-KR" altLang="ko-KR" sz="1000" dirty="0"/>
              <a:t> of </a:t>
            </a:r>
            <a:r>
              <a:rPr lang="ko-KR" altLang="ko-KR" sz="1000" dirty="0" err="1"/>
              <a:t>content</a:t>
            </a:r>
            <a:r>
              <a:rPr lang="ko-KR" altLang="ko-KR" sz="1000" dirty="0"/>
              <a:t>.</a:t>
            </a:r>
          </a:p>
          <a:p>
            <a:endParaRPr lang="ko-KR" altLang="en-US" dirty="0"/>
          </a:p>
        </p:txBody>
      </p:sp>
    </p:spTree>
    <p:extLst>
      <p:ext uri="{BB962C8B-B14F-4D97-AF65-F5344CB8AC3E}">
        <p14:creationId xmlns:p14="http://schemas.microsoft.com/office/powerpoint/2010/main" val="24037686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B4525D2-F44A-4AC0-B26F-C1CF3B774CBF}"/>
              </a:ext>
            </a:extLst>
          </p:cNvPr>
          <p:cNvSpPr>
            <a:spLocks noGrp="1"/>
          </p:cNvSpPr>
          <p:nvPr>
            <p:ph type="title"/>
          </p:nvPr>
        </p:nvSpPr>
        <p:spPr/>
        <p:txBody>
          <a:bodyPr/>
          <a:lstStyle/>
          <a:p>
            <a:r>
              <a:rPr lang="en-US" altLang="ko-KR" dirty="0"/>
              <a:t>chat GPT</a:t>
            </a:r>
            <a:endParaRPr lang="ko-KR" altLang="en-US" dirty="0"/>
          </a:p>
        </p:txBody>
      </p:sp>
      <p:sp>
        <p:nvSpPr>
          <p:cNvPr id="3" name="내용 개체 틀 2">
            <a:extLst>
              <a:ext uri="{FF2B5EF4-FFF2-40B4-BE49-F238E27FC236}">
                <a16:creationId xmlns:a16="http://schemas.microsoft.com/office/drawing/2014/main" id="{E4BE8763-09BB-462A-8B96-E8A3DE4DF49F}"/>
              </a:ext>
            </a:extLst>
          </p:cNvPr>
          <p:cNvSpPr>
            <a:spLocks noGrp="1"/>
          </p:cNvSpPr>
          <p:nvPr>
            <p:ph idx="1"/>
          </p:nvPr>
        </p:nvSpPr>
        <p:spPr/>
        <p:txBody>
          <a:bodyPr>
            <a:normAutofit/>
          </a:bodyPr>
          <a:lstStyle/>
          <a:p>
            <a:r>
              <a:rPr lang="ko-KR" altLang="ko-KR" b="1" i="1" dirty="0" err="1"/>
              <a:t>Generative</a:t>
            </a:r>
            <a:r>
              <a:rPr lang="ko-KR" altLang="ko-KR" b="1" i="1" dirty="0"/>
              <a:t> </a:t>
            </a:r>
            <a:r>
              <a:rPr lang="ko-KR" altLang="ko-KR" b="1" i="1" dirty="0" err="1"/>
              <a:t>Pre-trained</a:t>
            </a:r>
            <a:r>
              <a:rPr lang="ko-KR" altLang="ko-KR" b="1" i="1" dirty="0"/>
              <a:t> </a:t>
            </a:r>
            <a:r>
              <a:rPr lang="ko-KR" altLang="ko-KR" b="1" i="1" dirty="0" err="1">
                <a:highlight>
                  <a:srgbClr val="FFFF00"/>
                </a:highlight>
              </a:rPr>
              <a:t>Transformer</a:t>
            </a:r>
            <a:endParaRPr lang="en-US" altLang="ko-KR" b="1" i="1" dirty="0">
              <a:highlight>
                <a:srgbClr val="FFFF00"/>
              </a:highlight>
            </a:endParaRPr>
          </a:p>
          <a:p>
            <a:endParaRPr lang="en-US" altLang="ko-KR" b="1" i="1" dirty="0"/>
          </a:p>
          <a:p>
            <a:r>
              <a:rPr lang="ko-KR" altLang="ko-KR" sz="1600" dirty="0" err="1"/>
              <a:t>In</a:t>
            </a:r>
            <a:r>
              <a:rPr lang="ko-KR" altLang="ko-KR" sz="1600" dirty="0"/>
              <a:t> </a:t>
            </a:r>
            <a:r>
              <a:rPr lang="ko-KR" altLang="ko-KR" sz="1600" dirty="0" err="1"/>
              <a:t>a</a:t>
            </a:r>
            <a:r>
              <a:rPr lang="ko-KR" altLang="ko-KR" sz="1600" dirty="0"/>
              <a:t> </a:t>
            </a:r>
            <a:r>
              <a:rPr lang="ko-KR" altLang="ko-KR" sz="1600" dirty="0" err="1"/>
              <a:t>nutshell</a:t>
            </a:r>
            <a:r>
              <a:rPr lang="ko-KR" altLang="ko-KR" sz="1600" dirty="0"/>
              <a:t>, </a:t>
            </a:r>
            <a:r>
              <a:rPr lang="ko-KR" altLang="ko-KR" sz="1600" dirty="0" err="1"/>
              <a:t>Chat</a:t>
            </a:r>
            <a:r>
              <a:rPr lang="ko-KR" altLang="ko-KR" sz="1600" dirty="0"/>
              <a:t> GPT </a:t>
            </a:r>
            <a:r>
              <a:rPr lang="ko-KR" altLang="ko-KR" sz="1600" dirty="0" err="1"/>
              <a:t>is</a:t>
            </a:r>
            <a:r>
              <a:rPr lang="ko-KR" altLang="ko-KR" sz="1600" dirty="0"/>
              <a:t> </a:t>
            </a:r>
            <a:r>
              <a:rPr lang="ko-KR" altLang="ko-KR" sz="1600" dirty="0" err="1"/>
              <a:t>an</a:t>
            </a:r>
            <a:r>
              <a:rPr lang="ko-KR" altLang="ko-KR" sz="1600" dirty="0"/>
              <a:t> </a:t>
            </a:r>
            <a:endParaRPr lang="en-US" altLang="ko-KR" sz="1600" dirty="0"/>
          </a:p>
          <a:p>
            <a:endParaRPr lang="ko-KR" altLang="ko-KR" sz="1600" dirty="0"/>
          </a:p>
          <a:p>
            <a:pPr marL="457200" lvl="1" indent="0">
              <a:buNone/>
            </a:pPr>
            <a:r>
              <a:rPr lang="ko-KR" altLang="ko-KR" sz="1600" dirty="0" err="1">
                <a:highlight>
                  <a:srgbClr val="C0C0C0"/>
                </a:highlight>
              </a:rPr>
              <a:t>artificial</a:t>
            </a:r>
            <a:r>
              <a:rPr lang="ko-KR" altLang="ko-KR" sz="1600" dirty="0">
                <a:highlight>
                  <a:srgbClr val="C0C0C0"/>
                </a:highlight>
              </a:rPr>
              <a:t> </a:t>
            </a:r>
            <a:r>
              <a:rPr lang="ko-KR" altLang="ko-KR" sz="1600" dirty="0" err="1">
                <a:highlight>
                  <a:srgbClr val="C0C0C0"/>
                </a:highlight>
              </a:rPr>
              <a:t>intelligence</a:t>
            </a:r>
            <a:r>
              <a:rPr lang="ko-KR" altLang="ko-KR" sz="1600" dirty="0">
                <a:highlight>
                  <a:srgbClr val="C0C0C0"/>
                </a:highlight>
              </a:rPr>
              <a:t> </a:t>
            </a:r>
            <a:r>
              <a:rPr lang="ko-KR" altLang="ko-KR" sz="1600" dirty="0"/>
              <a:t>(AI) </a:t>
            </a:r>
            <a:r>
              <a:rPr lang="ko-KR" altLang="ko-KR" sz="1600" dirty="0" err="1">
                <a:highlight>
                  <a:srgbClr val="C0C0C0"/>
                </a:highlight>
              </a:rPr>
              <a:t>content</a:t>
            </a:r>
            <a:r>
              <a:rPr lang="ko-KR" altLang="ko-KR" sz="1600" dirty="0">
                <a:highlight>
                  <a:srgbClr val="C0C0C0"/>
                </a:highlight>
              </a:rPr>
              <a:t> </a:t>
            </a:r>
            <a:r>
              <a:rPr lang="ko-KR" altLang="ko-KR" sz="1600" dirty="0" err="1">
                <a:highlight>
                  <a:srgbClr val="C0C0C0"/>
                </a:highlight>
              </a:rPr>
              <a:t>generator</a:t>
            </a:r>
            <a:r>
              <a:rPr lang="ko-KR" altLang="ko-KR" sz="1600" dirty="0">
                <a:highlight>
                  <a:srgbClr val="C0C0C0"/>
                </a:highlight>
              </a:rPr>
              <a:t> </a:t>
            </a:r>
            <a:endParaRPr lang="en-US" altLang="ko-KR" sz="1600" dirty="0">
              <a:highlight>
                <a:srgbClr val="C0C0C0"/>
              </a:highlight>
            </a:endParaRPr>
          </a:p>
          <a:p>
            <a:pPr marL="457200" lvl="1" indent="0">
              <a:buNone/>
            </a:pPr>
            <a:endParaRPr lang="ko-KR" altLang="ko-KR" sz="1600" dirty="0">
              <a:highlight>
                <a:srgbClr val="C0C0C0"/>
              </a:highlight>
            </a:endParaRPr>
          </a:p>
          <a:p>
            <a:pPr marL="457200" lvl="1" indent="0">
              <a:buNone/>
            </a:pPr>
            <a:r>
              <a:rPr lang="ko-KR" altLang="ko-KR" sz="1600" dirty="0" err="1"/>
              <a:t>that</a:t>
            </a:r>
            <a:r>
              <a:rPr lang="ko-KR" altLang="ko-KR" sz="1600" dirty="0"/>
              <a:t> </a:t>
            </a:r>
            <a:r>
              <a:rPr lang="ko-KR" altLang="ko-KR" sz="1600" dirty="0" err="1">
                <a:highlight>
                  <a:srgbClr val="C0C0C0"/>
                </a:highlight>
              </a:rPr>
              <a:t>semi-autonomously</a:t>
            </a:r>
            <a:r>
              <a:rPr lang="ko-KR" altLang="ko-KR" sz="1600" dirty="0"/>
              <a:t> </a:t>
            </a:r>
            <a:r>
              <a:rPr lang="ko-KR" altLang="ko-KR" sz="1600" dirty="0" err="1"/>
              <a:t>creates</a:t>
            </a:r>
            <a:r>
              <a:rPr lang="ko-KR" altLang="ko-KR" sz="1600" dirty="0"/>
              <a:t> </a:t>
            </a:r>
            <a:r>
              <a:rPr lang="ko-KR" altLang="ko-KR" sz="1600" dirty="0" err="1"/>
              <a:t>phrases</a:t>
            </a:r>
            <a:r>
              <a:rPr lang="ko-KR" altLang="ko-KR" sz="1600" dirty="0"/>
              <a:t> and </a:t>
            </a:r>
            <a:r>
              <a:rPr lang="ko-KR" altLang="ko-KR" sz="1600" dirty="0" err="1"/>
              <a:t>articles</a:t>
            </a:r>
            <a:r>
              <a:rPr lang="ko-KR" altLang="ko-KR" sz="1600" dirty="0"/>
              <a:t> </a:t>
            </a:r>
            <a:endParaRPr lang="en-US" altLang="ko-KR" sz="1600" dirty="0"/>
          </a:p>
          <a:p>
            <a:pPr marL="457200" lvl="1" indent="0">
              <a:buNone/>
            </a:pPr>
            <a:endParaRPr lang="en-US" altLang="ko-KR" sz="1600" dirty="0"/>
          </a:p>
          <a:p>
            <a:pPr marL="457200" lvl="1" indent="0">
              <a:buNone/>
            </a:pPr>
            <a:r>
              <a:rPr lang="ko-KR" altLang="ko-KR" sz="1600" dirty="0" err="1">
                <a:highlight>
                  <a:srgbClr val="C0C0C0"/>
                </a:highlight>
              </a:rPr>
              <a:t>based</a:t>
            </a:r>
            <a:r>
              <a:rPr lang="ko-KR" altLang="ko-KR" sz="1600" dirty="0">
                <a:highlight>
                  <a:srgbClr val="C0C0C0"/>
                </a:highlight>
              </a:rPr>
              <a:t> </a:t>
            </a:r>
            <a:r>
              <a:rPr lang="ko-KR" altLang="ko-KR" sz="1600" dirty="0" err="1">
                <a:highlight>
                  <a:srgbClr val="C0C0C0"/>
                </a:highlight>
              </a:rPr>
              <a:t>on</a:t>
            </a:r>
            <a:r>
              <a:rPr lang="ko-KR" altLang="ko-KR" sz="1600" dirty="0">
                <a:highlight>
                  <a:srgbClr val="C0C0C0"/>
                </a:highlight>
              </a:rPr>
              <a:t> </a:t>
            </a:r>
            <a:r>
              <a:rPr lang="ko-KR" altLang="ko-KR" sz="1600" dirty="0" err="1">
                <a:highlight>
                  <a:srgbClr val="C0C0C0"/>
                </a:highlight>
              </a:rPr>
              <a:t>user</a:t>
            </a:r>
            <a:r>
              <a:rPr lang="ko-KR" altLang="ko-KR" sz="1600" dirty="0">
                <a:highlight>
                  <a:srgbClr val="C0C0C0"/>
                </a:highlight>
              </a:rPr>
              <a:t> </a:t>
            </a:r>
            <a:r>
              <a:rPr lang="ko-KR" altLang="ko-KR" sz="1600" dirty="0" err="1">
                <a:highlight>
                  <a:srgbClr val="C0C0C0"/>
                </a:highlight>
              </a:rPr>
              <a:t>input</a:t>
            </a:r>
            <a:r>
              <a:rPr lang="ko-KR" altLang="ko-KR" sz="1600" dirty="0">
                <a:highlight>
                  <a:srgbClr val="C0C0C0"/>
                </a:highlight>
              </a:rPr>
              <a:t>.</a:t>
            </a:r>
            <a:r>
              <a:rPr lang="en-US" altLang="ko-KR" sz="1600" dirty="0">
                <a:highlight>
                  <a:srgbClr val="C0C0C0"/>
                </a:highlight>
              </a:rPr>
              <a:t> </a:t>
            </a:r>
          </a:p>
          <a:p>
            <a:endParaRPr lang="ko-KR" altLang="en-US" dirty="0"/>
          </a:p>
        </p:txBody>
      </p:sp>
    </p:spTree>
    <p:extLst>
      <p:ext uri="{BB962C8B-B14F-4D97-AF65-F5344CB8AC3E}">
        <p14:creationId xmlns:p14="http://schemas.microsoft.com/office/powerpoint/2010/main" val="23523659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F1255E1-F002-40BB-B569-389DB6C9A907}"/>
              </a:ext>
            </a:extLst>
          </p:cNvPr>
          <p:cNvSpPr>
            <a:spLocks noGrp="1"/>
          </p:cNvSpPr>
          <p:nvPr>
            <p:ph type="title"/>
          </p:nvPr>
        </p:nvSpPr>
        <p:spPr/>
        <p:txBody>
          <a:bodyPr/>
          <a:lstStyle/>
          <a:p>
            <a:r>
              <a:rPr lang="ko-KR" altLang="ko-KR" dirty="0" err="1"/>
              <a:t>Transformer</a:t>
            </a:r>
            <a:endParaRPr lang="ko-KR" altLang="en-US" dirty="0"/>
          </a:p>
        </p:txBody>
      </p:sp>
      <p:sp>
        <p:nvSpPr>
          <p:cNvPr id="3" name="내용 개체 틀 2">
            <a:extLst>
              <a:ext uri="{FF2B5EF4-FFF2-40B4-BE49-F238E27FC236}">
                <a16:creationId xmlns:a16="http://schemas.microsoft.com/office/drawing/2014/main" id="{925C75E0-9CED-41CB-994F-F594B951648A}"/>
              </a:ext>
            </a:extLst>
          </p:cNvPr>
          <p:cNvSpPr>
            <a:spLocks noGrp="1"/>
          </p:cNvSpPr>
          <p:nvPr>
            <p:ph idx="1"/>
          </p:nvPr>
        </p:nvSpPr>
        <p:spPr>
          <a:xfrm>
            <a:off x="419450" y="1272317"/>
            <a:ext cx="6177791" cy="4901979"/>
          </a:xfrm>
        </p:spPr>
        <p:txBody>
          <a:bodyPr/>
          <a:lstStyle/>
          <a:p>
            <a:endParaRPr lang="en-US" altLang="ko-KR" sz="2400" dirty="0"/>
          </a:p>
          <a:p>
            <a:pPr marL="457200" lvl="1" indent="0">
              <a:buNone/>
            </a:pPr>
            <a:r>
              <a:rPr lang="ko-KR" altLang="ko-KR" dirty="0" err="1"/>
              <a:t>a</a:t>
            </a:r>
            <a:r>
              <a:rPr lang="ko-KR" altLang="ko-KR" dirty="0"/>
              <a:t> </a:t>
            </a:r>
            <a:r>
              <a:rPr lang="ko-KR" altLang="ko-KR" dirty="0" err="1"/>
              <a:t>specific</a:t>
            </a:r>
            <a:r>
              <a:rPr lang="ko-KR" altLang="ko-KR" dirty="0"/>
              <a:t> </a:t>
            </a:r>
            <a:r>
              <a:rPr lang="ko-KR" altLang="ko-KR" dirty="0" err="1"/>
              <a:t>type</a:t>
            </a:r>
            <a:r>
              <a:rPr lang="ko-KR" altLang="ko-KR" dirty="0"/>
              <a:t> of </a:t>
            </a:r>
            <a:endParaRPr lang="en-US" altLang="ko-KR" dirty="0"/>
          </a:p>
          <a:p>
            <a:pPr marL="457200" lvl="1" indent="0">
              <a:buNone/>
            </a:pPr>
            <a:endParaRPr lang="en-US" altLang="ko-KR" sz="2800" dirty="0">
              <a:highlight>
                <a:srgbClr val="C0C0C0"/>
              </a:highlight>
            </a:endParaRPr>
          </a:p>
          <a:p>
            <a:pPr marL="457200" lvl="1" indent="0">
              <a:buNone/>
            </a:pPr>
            <a:r>
              <a:rPr lang="ko-KR" altLang="ko-KR" sz="2800" dirty="0" err="1">
                <a:highlight>
                  <a:srgbClr val="C0C0C0"/>
                </a:highlight>
              </a:rPr>
              <a:t>deep</a:t>
            </a:r>
            <a:r>
              <a:rPr lang="ko-KR" altLang="ko-KR" sz="2800" dirty="0">
                <a:highlight>
                  <a:srgbClr val="C0C0C0"/>
                </a:highlight>
              </a:rPr>
              <a:t> </a:t>
            </a:r>
            <a:r>
              <a:rPr lang="ko-KR" altLang="ko-KR" sz="2800" dirty="0" err="1">
                <a:highlight>
                  <a:srgbClr val="C0C0C0"/>
                </a:highlight>
              </a:rPr>
              <a:t>learning</a:t>
            </a:r>
            <a:r>
              <a:rPr lang="ko-KR" altLang="ko-KR" sz="2800" dirty="0">
                <a:highlight>
                  <a:srgbClr val="C0C0C0"/>
                </a:highlight>
              </a:rPr>
              <a:t> </a:t>
            </a:r>
            <a:r>
              <a:rPr lang="ko-KR" altLang="ko-KR" sz="2800" dirty="0" err="1">
                <a:highlight>
                  <a:srgbClr val="C0C0C0"/>
                </a:highlight>
              </a:rPr>
              <a:t>model</a:t>
            </a:r>
            <a:r>
              <a:rPr lang="ko-KR" altLang="ko-KR" sz="2800" dirty="0">
                <a:highlight>
                  <a:srgbClr val="C0C0C0"/>
                </a:highlight>
              </a:rPr>
              <a:t> </a:t>
            </a:r>
            <a:r>
              <a:rPr lang="ko-KR" altLang="ko-KR" dirty="0" err="1"/>
              <a:t>architecture</a:t>
            </a:r>
            <a:r>
              <a:rPr lang="ko-KR" altLang="ko-KR" dirty="0"/>
              <a:t> </a:t>
            </a:r>
            <a:endParaRPr lang="en-US" altLang="ko-KR" dirty="0"/>
          </a:p>
          <a:p>
            <a:pPr marL="457200" lvl="1" indent="0">
              <a:buNone/>
            </a:pPr>
            <a:endParaRPr lang="en-US" altLang="ko-KR" dirty="0"/>
          </a:p>
          <a:p>
            <a:pPr marL="457200" lvl="1" indent="0">
              <a:buNone/>
            </a:pPr>
            <a:r>
              <a:rPr lang="ko-KR" altLang="ko-KR" dirty="0" err="1"/>
              <a:t>called</a:t>
            </a:r>
            <a:r>
              <a:rPr lang="ko-KR" altLang="ko-KR" dirty="0"/>
              <a:t> </a:t>
            </a:r>
            <a:r>
              <a:rPr lang="ko-KR" altLang="ko-KR" dirty="0" err="1"/>
              <a:t>the</a:t>
            </a:r>
            <a:r>
              <a:rPr lang="ko-KR" altLang="ko-KR" dirty="0"/>
              <a:t> </a:t>
            </a:r>
            <a:r>
              <a:rPr lang="ko-KR" altLang="ko-KR" dirty="0" err="1"/>
              <a:t>Transformer</a:t>
            </a:r>
            <a:r>
              <a:rPr lang="ko-KR" altLang="ko-KR" dirty="0"/>
              <a:t> </a:t>
            </a:r>
            <a:r>
              <a:rPr lang="ko-KR" altLang="ko-KR" dirty="0" err="1"/>
              <a:t>model</a:t>
            </a:r>
            <a:r>
              <a:rPr lang="ko-KR" altLang="ko-KR" dirty="0"/>
              <a:t>.</a:t>
            </a:r>
          </a:p>
          <a:p>
            <a:endParaRPr lang="ko-KR" altLang="en-US" dirty="0"/>
          </a:p>
        </p:txBody>
      </p:sp>
      <p:pic>
        <p:nvPicPr>
          <p:cNvPr id="1026" name="Picture 2" descr="A 17–95.6 TOPS/W Deep Learning Inference Accelerator with Per-Vector Scaled  4-bit Quantization for Transformers in 5nm | Research">
            <a:extLst>
              <a:ext uri="{FF2B5EF4-FFF2-40B4-BE49-F238E27FC236}">
                <a16:creationId xmlns:a16="http://schemas.microsoft.com/office/drawing/2014/main" id="{D0EF7245-C5B1-47F4-91AA-56E4E6D5D7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32878" y="1124125"/>
            <a:ext cx="5499688" cy="4609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8772435"/>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661</TotalTime>
  <Words>1938</Words>
  <Application>Microsoft Office PowerPoint</Application>
  <PresentationFormat>와이드스크린</PresentationFormat>
  <Paragraphs>199</Paragraphs>
  <Slides>41</Slides>
  <Notes>0</Notes>
  <HiddenSlides>0</HiddenSlides>
  <MMClips>0</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41</vt:i4>
      </vt:variant>
    </vt:vector>
  </HeadingPairs>
  <TitlesOfParts>
    <vt:vector size="46" baseType="lpstr">
      <vt:lpstr>Söhne</vt:lpstr>
      <vt:lpstr>맑은 고딕</vt:lpstr>
      <vt:lpstr>arial</vt:lpstr>
      <vt:lpstr>arial</vt:lpstr>
      <vt:lpstr>Office 테마</vt:lpstr>
      <vt:lpstr>chat GPT</vt:lpstr>
      <vt:lpstr>PowerPoint 프레젠테이션</vt:lpstr>
      <vt:lpstr>chat GPT</vt:lpstr>
      <vt:lpstr>key aspects of human intelligence: </vt:lpstr>
      <vt:lpstr>chat GPT</vt:lpstr>
      <vt:lpstr>PowerPoint 프레젠테이션</vt:lpstr>
      <vt:lpstr>chat GPT</vt:lpstr>
      <vt:lpstr>chat GPT</vt:lpstr>
      <vt:lpstr>Transformer</vt:lpstr>
      <vt:lpstr>PowerPoint 프레젠테이션</vt:lpstr>
      <vt:lpstr>PowerPoint 프레젠테이션</vt:lpstr>
      <vt:lpstr>Alan Turing </vt:lpstr>
      <vt:lpstr>Alan Mathison Turing </vt:lpstr>
      <vt:lpstr>PowerPoint 프레젠테이션</vt:lpstr>
      <vt:lpstr>Computing machinery and intelligence</vt:lpstr>
      <vt:lpstr>PowerPoint 프레젠테이션</vt:lpstr>
      <vt:lpstr>AI history by chat GPT</vt:lpstr>
      <vt:lpstr>Dartmouth Conference 1956</vt:lpstr>
      <vt:lpstr>AlphaGo vs. Lee Sedol (2016)</vt:lpstr>
      <vt:lpstr>PowerPoint 프레젠테이션</vt:lpstr>
      <vt:lpstr>PowerPoint 프레젠테이션</vt:lpstr>
      <vt:lpstr>PowerPoint 프레젠테이션</vt:lpstr>
      <vt:lpstr>PowerPoint 프레젠테이션</vt:lpstr>
      <vt:lpstr>chat GPT</vt:lpstr>
      <vt:lpstr>PowerPoint 프레젠테이션</vt:lpstr>
      <vt:lpstr>PowerPoint 프레젠테이션</vt:lpstr>
      <vt:lpstr>Neural Network Character Recognition </vt:lpstr>
      <vt:lpstr>Neural network </vt:lpstr>
      <vt:lpstr>Neural network</vt:lpstr>
      <vt:lpstr>Neural network</vt:lpstr>
      <vt:lpstr>Mathematical logics of neural networks: </vt:lpstr>
      <vt:lpstr>PowerPoint 프레젠테이션</vt:lpstr>
      <vt:lpstr>Function</vt:lpstr>
      <vt:lpstr>function</vt:lpstr>
      <vt:lpstr>Leonhard Euler  Introductio in Analysin Infinitorum. 1748 </vt:lpstr>
      <vt:lpstr>PowerPoint 프레젠테이션</vt:lpstr>
      <vt:lpstr>Language models</vt:lpstr>
      <vt:lpstr>PowerPoint 프레젠테이션</vt:lpstr>
      <vt:lpstr>PowerPoint 프레젠테이션</vt:lpstr>
      <vt:lpstr>Limitations of ChatGPT </vt:lpstr>
      <vt:lpstr>chat GPT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chat GPT</dc:title>
  <dc:creator>Koh Jae Joon</dc:creator>
  <cp:lastModifiedBy>Koh Jae Joon</cp:lastModifiedBy>
  <cp:revision>16</cp:revision>
  <dcterms:created xsi:type="dcterms:W3CDTF">2023-06-26T02:57:47Z</dcterms:created>
  <dcterms:modified xsi:type="dcterms:W3CDTF">2023-07-01T02:07:54Z</dcterms:modified>
</cp:coreProperties>
</file>