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2" r:id="rId3"/>
    <p:sldId id="363" r:id="rId4"/>
    <p:sldId id="368" r:id="rId5"/>
    <p:sldId id="365" r:id="rId6"/>
    <p:sldId id="366" r:id="rId7"/>
    <p:sldId id="364" r:id="rId8"/>
    <p:sldId id="3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Jae Joon" initials="KJJ" lastIdx="2" clrIdx="0">
    <p:extLst>
      <p:ext uri="{19B8F6BF-5375-455C-9EA6-DF929625EA0E}">
        <p15:presenceInfo xmlns:p15="http://schemas.microsoft.com/office/powerpoint/2012/main" userId="cb5e027006df23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DC58A-8098-4D69-8017-DB872D308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4D8957-7C00-4E77-9E87-E9FF2B357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6DA90-6E0A-4316-A456-A42C3989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FD230-C480-4C39-85D4-4078C5B9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568A5-63D1-4D7E-BD62-81CB46F7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2B33B-11F7-40FA-912C-3AFB995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2AE0D6-154A-4509-9297-5415AF64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ABFB-78E4-400A-A4AF-A1AC223B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86C35-F170-4C2D-A34E-CEF5F6F2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9CC23-4055-479B-B3F2-B3C7F10F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05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DE063D-BDB5-4FD0-8E44-8A1E1C215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4D55B-B919-4FC6-9340-8DCC19CF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99DF9-BA71-4DF9-89AB-8393FB51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0653D-6641-4A18-BF7A-BF3ACAC1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196C6-B9BC-4C52-967A-3674C7AA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8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1C1A9-6C07-4D1D-B10C-066EE7AD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6E45E-55CB-46A4-9C1D-852769FE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395ED-2E31-4804-8F63-DED3F22E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3AC46-A502-4D8B-9302-5BC85C65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40783-163F-4F3A-B520-623BD27F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5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9B2F2-78BD-4251-845E-D6889581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63686-5FA8-4557-BCD9-287B56436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57293-CADC-4697-B5F6-CC4AB736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4618D-78E9-49DC-8A43-36737D52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50A8F-BF18-4BB5-A2FC-955BAD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3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92458-D84C-4F24-A75C-4152F28C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0E1F6-5D62-4D9C-BBA3-282FC4D23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50EF69-A650-447E-881F-D9763618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B7E8B-D5FF-46A3-9043-9966AB9C7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68766-D4B2-409D-9C41-4B3670A3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ADAD2-F0A4-449B-99E1-76B26C78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3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3804D-07ED-45A6-A6D4-3FBD2335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6C416-1B31-4E08-8EF1-5821DBEF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3692BA-30FD-4032-9A22-612132C78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F0D470-76C5-4971-914A-950E83C3B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4FC106-B5EC-4618-ADFE-C3F1EBA78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03908A-2A40-402E-A532-15477FF1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2BC352-4D89-41C7-8CD1-6BC4A750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37359D-7DB3-4D7E-B123-A5536BD5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08EB5-6A3C-42CD-BA68-DC695882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D59C67-9195-4A0F-9F7A-866925F1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9DA246-7D32-43F4-AE90-C7CA66D0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2DECB-5795-400E-B19C-9604630B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6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5C77B3-14CE-4D65-A809-0A243D79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7CBDC-7184-40EE-963C-E23F92E3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74227-0BDD-4E53-983C-FBA4B651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6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7B639-B2AB-4ACF-A1DE-9C9CDC7D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AD6FA-C1BD-4043-A900-F6B415E57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F2146-014A-4B93-A109-8E14B8F7F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0776B-1C40-4A4F-B3F0-DD8D1B21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9FC6D8-6CA5-4356-BC66-AE9BDA01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46A64-1EA4-46D9-85A4-D7D51DAB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4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D8FB4-23ED-4913-94BA-CE2FBEC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9D478A-4C11-4BCF-98FE-60BFD045F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E3671-C2D6-4625-BFF2-24E032C8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E4C94-ECC6-4576-B9B3-DBD539A5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9E1C-4929-4D74-917C-88CF2680D5E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49DED-942A-4165-8082-DE03861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9DB8AB-F169-4FD0-90A3-BAAFF965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8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65853B-7A65-4275-B84C-5568503D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91EE7-BF95-4BF8-ADE6-2817D5D9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D67AC-AECF-4875-A9F7-F24EC5129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9E1C-4929-4D74-917C-88CF2680D5EC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EC995-F77F-48A4-8407-4B210F748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5DC10-32A0-43E5-90FD-7A9893F9E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47BF-3B7D-474A-A66A-E24886517F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5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9E2E18-F8F2-4FCE-AD3E-B1A3CBB33C51}"/>
              </a:ext>
            </a:extLst>
          </p:cNvPr>
          <p:cNvSpPr/>
          <p:nvPr/>
        </p:nvSpPr>
        <p:spPr>
          <a:xfrm>
            <a:off x="1068199" y="373484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Lee Sedol: 3,778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F1F1F"/>
                </a:solidFill>
                <a:latin typeface="Google Sans"/>
              </a:rPr>
              <a:t>Ke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</a:t>
            </a:r>
            <a:r>
              <a:rPr lang="en-US" altLang="ko-KR" dirty="0" err="1">
                <a:solidFill>
                  <a:srgbClr val="1F1F1F"/>
                </a:solidFill>
                <a:latin typeface="Google Sans"/>
              </a:rPr>
              <a:t>Jie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: 3,766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AlphaGo: 3,900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F1F1F"/>
              </a:solidFill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1F1F1F"/>
                </a:solidFill>
                <a:latin typeface="Google Sans"/>
              </a:rPr>
              <a:t>AlphaZero</a:t>
            </a:r>
            <a:r>
              <a:rPr lang="en-US" altLang="ko-KR" dirty="0">
                <a:solidFill>
                  <a:srgbClr val="1F1F1F"/>
                </a:solidFill>
                <a:latin typeface="Google Sans"/>
              </a:rPr>
              <a:t>: 4,823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0423A4-04E4-40A9-BC13-29D317B9F091}"/>
              </a:ext>
            </a:extLst>
          </p:cNvPr>
          <p:cNvSpPr/>
          <p:nvPr/>
        </p:nvSpPr>
        <p:spPr>
          <a:xfrm>
            <a:off x="1068199" y="1606713"/>
            <a:ext cx="10609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F1F1F"/>
                </a:solidFill>
                <a:latin typeface="Google Sans"/>
              </a:rPr>
              <a:t>It is a numerical rating system that was originally invented by Arpad Elo, a Hungarian-American physics professor and chess player.</a:t>
            </a:r>
          </a:p>
          <a:p>
            <a:r>
              <a:rPr lang="en-US" altLang="ko-KR" dirty="0">
                <a:solidFill>
                  <a:srgbClr val="1F1F1F"/>
                </a:solidFill>
                <a:latin typeface="Google Sans"/>
              </a:rPr>
              <a:t>The Elo rating system is based on the idea that a player's rating should reflect their probability of winning against another player. The higher a player's rating, the more likely they are to win against a lower-rated player.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EB3E2E-654D-4547-9978-2D0C5F6492CB}"/>
              </a:ext>
            </a:extLst>
          </p:cNvPr>
          <p:cNvSpPr/>
          <p:nvPr/>
        </p:nvSpPr>
        <p:spPr>
          <a:xfrm>
            <a:off x="4545126" y="678908"/>
            <a:ext cx="31017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1F1F1F"/>
                </a:solidFill>
                <a:latin typeface="Google Sans"/>
              </a:rPr>
              <a:t>Elo rating system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0497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ymmetric tree growth">
            <a:extLst>
              <a:ext uri="{FF2B5EF4-FFF2-40B4-BE49-F238E27FC236}">
                <a16:creationId xmlns:a16="http://schemas.microsoft.com/office/drawing/2014/main" id="{19336E14-E271-483A-B52A-F2BD0E7C4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14" y="2640724"/>
            <a:ext cx="5812586" cy="409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3703FCC-F15E-40B4-BB55-92C9B78E4B1C}"/>
              </a:ext>
            </a:extLst>
          </p:cNvPr>
          <p:cNvSpPr/>
          <p:nvPr/>
        </p:nvSpPr>
        <p:spPr>
          <a:xfrm>
            <a:off x="451944" y="1625062"/>
            <a:ext cx="10951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a probabilistic algorithm for searching through a game tree.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Go, chess, and shogi.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main steps: selection, expansion, simulation, and backpropagation.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F1F1F"/>
                </a:solidFill>
                <a:latin typeface="Google Sans"/>
              </a:rPr>
              <a:t> a powerful tool for searching through game trees.</a:t>
            </a:r>
            <a:endParaRPr lang="en-US" altLang="ko-KR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3EBD5E-F4FC-4104-8592-A727DE47F06A}"/>
              </a:ext>
            </a:extLst>
          </p:cNvPr>
          <p:cNvSpPr/>
          <p:nvPr/>
        </p:nvSpPr>
        <p:spPr>
          <a:xfrm>
            <a:off x="3412760" y="532456"/>
            <a:ext cx="5616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1F1F1F"/>
                </a:solidFill>
                <a:latin typeface="Google Sans"/>
              </a:rPr>
              <a:t>Monte Carlo tree search (MCTS) 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CD9E82-F099-49A6-B26E-1A78B23F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6" y="2825391"/>
            <a:ext cx="5754744" cy="41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6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693445-9C95-4EFC-8C86-34EA35A3E618}"/>
              </a:ext>
            </a:extLst>
          </p:cNvPr>
          <p:cNvCxnSpPr>
            <a:cxnSpLocks/>
          </p:cNvCxnSpPr>
          <p:nvPr/>
        </p:nvCxnSpPr>
        <p:spPr>
          <a:xfrm>
            <a:off x="270588" y="130629"/>
            <a:ext cx="11644604" cy="659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CF0058-CEF2-41C7-9AB0-784116DEE949}"/>
              </a:ext>
            </a:extLst>
          </p:cNvPr>
          <p:cNvSpPr/>
          <p:nvPr/>
        </p:nvSpPr>
        <p:spPr>
          <a:xfrm>
            <a:off x="167952" y="130629"/>
            <a:ext cx="1404885" cy="3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Perceptron  1957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866D73-900D-4050-9624-2B7DB79E396A}"/>
              </a:ext>
            </a:extLst>
          </p:cNvPr>
          <p:cNvSpPr/>
          <p:nvPr/>
        </p:nvSpPr>
        <p:spPr>
          <a:xfrm>
            <a:off x="6195526" y="137981"/>
            <a:ext cx="2412674" cy="3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 err="1"/>
              <a:t>Multiple</a:t>
            </a:r>
            <a:r>
              <a:rPr lang="ko-KR" altLang="ko-KR" sz="900" dirty="0"/>
              <a:t> </a:t>
            </a:r>
            <a:r>
              <a:rPr lang="ko-KR" altLang="ko-KR" sz="900" dirty="0" err="1"/>
              <a:t>layer</a:t>
            </a:r>
            <a:r>
              <a:rPr lang="ko-KR" altLang="ko-KR" sz="900" dirty="0"/>
              <a:t> </a:t>
            </a:r>
            <a:r>
              <a:rPr lang="ko-KR" altLang="ko-KR" sz="900" dirty="0" err="1"/>
              <a:t>neural</a:t>
            </a:r>
            <a:r>
              <a:rPr lang="ko-KR" altLang="ko-KR" sz="900" dirty="0"/>
              <a:t> </a:t>
            </a:r>
            <a:r>
              <a:rPr lang="ko-KR" altLang="ko-KR" sz="900" dirty="0" err="1"/>
              <a:t>networks</a:t>
            </a:r>
            <a:r>
              <a:rPr lang="en-US" altLang="ko-KR" sz="900" dirty="0"/>
              <a:t>  1969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9548B8-55BF-4B99-B7B8-1D4FEAA3F093}"/>
              </a:ext>
            </a:extLst>
          </p:cNvPr>
          <p:cNvSpPr/>
          <p:nvPr/>
        </p:nvSpPr>
        <p:spPr>
          <a:xfrm>
            <a:off x="167952" y="648950"/>
            <a:ext cx="28085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 Learning  </a:t>
            </a:r>
            <a:r>
              <a:rPr lang="en-US" altLang="ko-KR" sz="1050" dirty="0"/>
              <a:t>2006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321584-6BD0-48C2-A933-6433C1D478E3}"/>
              </a:ext>
            </a:extLst>
          </p:cNvPr>
          <p:cNvSpPr/>
          <p:nvPr/>
        </p:nvSpPr>
        <p:spPr>
          <a:xfrm>
            <a:off x="3052805" y="2477490"/>
            <a:ext cx="24695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Scale Law  </a:t>
            </a:r>
            <a:r>
              <a:rPr lang="en-US" altLang="ko-KR" sz="1050" dirty="0"/>
              <a:t>2019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6AEFF7-D8EB-4B52-A6E7-91647C652584}"/>
              </a:ext>
            </a:extLst>
          </p:cNvPr>
          <p:cNvSpPr/>
          <p:nvPr/>
        </p:nvSpPr>
        <p:spPr>
          <a:xfrm>
            <a:off x="2450440" y="1933891"/>
            <a:ext cx="24695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Transformer </a:t>
            </a:r>
            <a:r>
              <a:rPr lang="en-US" altLang="ko-KR" sz="1050" dirty="0"/>
              <a:t>2018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8784C-315D-4020-9C59-7D7E09F187E9}"/>
              </a:ext>
            </a:extLst>
          </p:cNvPr>
          <p:cNvSpPr/>
          <p:nvPr/>
        </p:nvSpPr>
        <p:spPr>
          <a:xfrm>
            <a:off x="5126856" y="3669356"/>
            <a:ext cx="282406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 GPT 3.0  </a:t>
            </a:r>
            <a:r>
              <a:rPr lang="en-US" altLang="ko-KR" sz="1050" dirty="0"/>
              <a:t>2020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703358-B393-4A12-B1D0-C2349045A49E}"/>
              </a:ext>
            </a:extLst>
          </p:cNvPr>
          <p:cNvSpPr/>
          <p:nvPr/>
        </p:nvSpPr>
        <p:spPr>
          <a:xfrm>
            <a:off x="6862567" y="4519192"/>
            <a:ext cx="282406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 GPT 3.5  </a:t>
            </a:r>
            <a:r>
              <a:rPr lang="en-US" altLang="ko-KR" sz="1050" dirty="0"/>
              <a:t>2022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587988-33D8-418E-A084-DF604B180D9F}"/>
              </a:ext>
            </a:extLst>
          </p:cNvPr>
          <p:cNvSpPr/>
          <p:nvPr/>
        </p:nvSpPr>
        <p:spPr>
          <a:xfrm>
            <a:off x="8109615" y="5264191"/>
            <a:ext cx="282406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 GPT 4  </a:t>
            </a:r>
            <a:r>
              <a:rPr lang="en-US" altLang="ko-KR" sz="1000" dirty="0"/>
              <a:t>2023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2F45D-3011-4D7E-8E2E-69F22BC3D7C5}"/>
              </a:ext>
            </a:extLst>
          </p:cNvPr>
          <p:cNvSpPr/>
          <p:nvPr/>
        </p:nvSpPr>
        <p:spPr>
          <a:xfrm>
            <a:off x="4916751" y="1831132"/>
            <a:ext cx="784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solidFill>
                  <a:srgbClr val="1F1F1F"/>
                </a:solidFill>
                <a:latin typeface="Google Sans"/>
              </a:rPr>
              <a:t>Attension</a:t>
            </a:r>
            <a:endParaRPr lang="en-US" altLang="ko-KR" sz="1200" dirty="0">
              <a:solidFill>
                <a:srgbClr val="1F1F1F"/>
              </a:solidFill>
              <a:latin typeface="Google San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52D06C-4873-465D-8993-082D5E6659CB}"/>
              </a:ext>
            </a:extLst>
          </p:cNvPr>
          <p:cNvSpPr/>
          <p:nvPr/>
        </p:nvSpPr>
        <p:spPr>
          <a:xfrm>
            <a:off x="2590285" y="3043457"/>
            <a:ext cx="293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ko-KR" sz="1200" dirty="0" err="1"/>
              <a:t>generate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more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creative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text</a:t>
            </a:r>
            <a:r>
              <a:rPr lang="ko-KR" altLang="ko-KR" sz="1200" dirty="0"/>
              <a:t> </a:t>
            </a:r>
            <a:r>
              <a:rPr lang="ko-KR" altLang="ko-KR" sz="1200" dirty="0" err="1"/>
              <a:t>formats</a:t>
            </a:r>
            <a:endParaRPr lang="en-US" altLang="ko-KR" sz="1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ko-KR" altLang="ko-KR" sz="1200" dirty="0" err="1"/>
              <a:t>to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translate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more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accurately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F845E5-F772-4F9B-841F-0636D6A33D63}"/>
              </a:ext>
            </a:extLst>
          </p:cNvPr>
          <p:cNvSpPr/>
          <p:nvPr/>
        </p:nvSpPr>
        <p:spPr>
          <a:xfrm>
            <a:off x="8861858" y="125997"/>
            <a:ext cx="1649548" cy="3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 err="1">
                <a:ea typeface="Arial" panose="020B0604020202020204" pitchFamily="34" charset="0"/>
              </a:rPr>
              <a:t>Backpropagation</a:t>
            </a:r>
            <a:r>
              <a:rPr lang="en-US" altLang="ko-KR" sz="900" dirty="0">
                <a:ea typeface="Arial" panose="020B0604020202020204" pitchFamily="34" charset="0"/>
              </a:rPr>
              <a:t> </a:t>
            </a:r>
            <a:r>
              <a:rPr lang="ko-KR" altLang="en-US" sz="900" dirty="0"/>
              <a:t> </a:t>
            </a:r>
            <a:r>
              <a:rPr lang="en-US" altLang="ko-KR" sz="900" dirty="0"/>
              <a:t>1974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F34038-1077-4B17-898D-40A030BDE845}"/>
              </a:ext>
            </a:extLst>
          </p:cNvPr>
          <p:cNvSpPr/>
          <p:nvPr/>
        </p:nvSpPr>
        <p:spPr>
          <a:xfrm>
            <a:off x="3032159" y="1129048"/>
            <a:ext cx="20072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ImageNet Challenge 2012</a:t>
            </a:r>
          </a:p>
          <a:p>
            <a:r>
              <a:rPr lang="en-US" altLang="ko-KR" sz="1200" dirty="0"/>
              <a:t>AlphaGo 2016</a:t>
            </a:r>
          </a:p>
          <a:p>
            <a:r>
              <a:rPr lang="en-US" altLang="ko-KR" sz="1200" dirty="0" err="1"/>
              <a:t>AlphaZero</a:t>
            </a:r>
            <a:r>
              <a:rPr lang="en-US" altLang="ko-KR" sz="1200" dirty="0"/>
              <a:t> 2017</a:t>
            </a:r>
          </a:p>
          <a:p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4C6A2A-0561-47BA-AE89-71FF519AACDE}"/>
              </a:ext>
            </a:extLst>
          </p:cNvPr>
          <p:cNvSpPr/>
          <p:nvPr/>
        </p:nvSpPr>
        <p:spPr>
          <a:xfrm>
            <a:off x="1763412" y="130629"/>
            <a:ext cx="1878475" cy="3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 err="1">
                <a:ea typeface="Arial" panose="020B0604020202020204" pitchFamily="34" charset="0"/>
              </a:rPr>
              <a:t>Gradient</a:t>
            </a:r>
            <a:r>
              <a:rPr lang="ko-KR" altLang="ko-KR" sz="900" dirty="0">
                <a:ea typeface="Arial" panose="020B0604020202020204" pitchFamily="34" charset="0"/>
              </a:rPr>
              <a:t> </a:t>
            </a:r>
            <a:r>
              <a:rPr lang="ko-KR" altLang="ko-KR" sz="900" dirty="0" err="1">
                <a:ea typeface="Arial" panose="020B0604020202020204" pitchFamily="34" charset="0"/>
              </a:rPr>
              <a:t>Descent</a:t>
            </a:r>
            <a:r>
              <a:rPr lang="en-US" altLang="ko-KR" sz="900" dirty="0">
                <a:ea typeface="Arial" panose="020B0604020202020204" pitchFamily="34" charset="0"/>
              </a:rPr>
              <a:t>  </a:t>
            </a:r>
            <a:r>
              <a:rPr lang="en-US" altLang="ko-KR" sz="900" dirty="0"/>
              <a:t>1951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D86097-733C-488E-A086-CE09AF260E83}"/>
              </a:ext>
            </a:extLst>
          </p:cNvPr>
          <p:cNvSpPr/>
          <p:nvPr/>
        </p:nvSpPr>
        <p:spPr>
          <a:xfrm>
            <a:off x="3892577" y="130629"/>
            <a:ext cx="2070697" cy="300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900" dirty="0" err="1">
                <a:ea typeface="Arial" panose="020B0604020202020204" pitchFamily="34" charset="0"/>
              </a:rPr>
              <a:t>Logistic</a:t>
            </a:r>
            <a:r>
              <a:rPr lang="ko-KR" altLang="ko-KR" sz="900" dirty="0">
                <a:ea typeface="Arial" panose="020B0604020202020204" pitchFamily="34" charset="0"/>
              </a:rPr>
              <a:t> </a:t>
            </a:r>
            <a:r>
              <a:rPr lang="ko-KR" altLang="ko-KR" sz="900" dirty="0" err="1">
                <a:ea typeface="Arial" panose="020B0604020202020204" pitchFamily="34" charset="0"/>
              </a:rPr>
              <a:t>regression</a:t>
            </a:r>
            <a:r>
              <a:rPr lang="en-US" altLang="ko-KR" sz="900" dirty="0">
                <a:ea typeface="Arial" panose="020B0604020202020204" pitchFamily="34" charset="0"/>
              </a:rPr>
              <a:t> </a:t>
            </a:r>
            <a:r>
              <a:rPr lang="en-US" altLang="ko-KR" sz="900" dirty="0"/>
              <a:t>1958</a:t>
            </a:r>
            <a:endParaRPr lang="ko-KR" altLang="en-US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AF4C16B-8EB5-4A0E-BFD0-688B8D769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65341"/>
              </p:ext>
            </p:extLst>
          </p:nvPr>
        </p:nvGraphicFramePr>
        <p:xfrm>
          <a:off x="509828" y="5116282"/>
          <a:ext cx="3680274" cy="1407160"/>
        </p:xfrm>
        <a:graphic>
          <a:graphicData uri="http://schemas.openxmlformats.org/drawingml/2006/table">
            <a:tbl>
              <a:tblPr/>
              <a:tblGrid>
                <a:gridCol w="958811">
                  <a:extLst>
                    <a:ext uri="{9D8B030D-6E8A-4147-A177-3AD203B41FA5}">
                      <a16:colId xmlns:a16="http://schemas.microsoft.com/office/drawing/2014/main" val="735973162"/>
                    </a:ext>
                  </a:extLst>
                </a:gridCol>
                <a:gridCol w="1408723">
                  <a:extLst>
                    <a:ext uri="{9D8B030D-6E8A-4147-A177-3AD203B41FA5}">
                      <a16:colId xmlns:a16="http://schemas.microsoft.com/office/drawing/2014/main" val="499058799"/>
                    </a:ext>
                  </a:extLst>
                </a:gridCol>
                <a:gridCol w="1312740">
                  <a:extLst>
                    <a:ext uri="{9D8B030D-6E8A-4147-A177-3AD203B41FA5}">
                      <a16:colId xmlns:a16="http://schemas.microsoft.com/office/drawing/2014/main" val="1700001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 err="1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Version</a:t>
                      </a:r>
                      <a:endParaRPr lang="ko-KR" sz="1200" dirty="0">
                        <a:solidFill>
                          <a:srgbClr val="1F1F1F"/>
                        </a:solidFill>
                        <a:effectLst/>
                        <a:ea typeface="Google San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 err="1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Parameters</a:t>
                      </a:r>
                      <a:r>
                        <a:rPr lang="en-US" altLang="ko-KR" sz="1200" dirty="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 (B)</a:t>
                      </a:r>
                      <a:endParaRPr lang="ko-KR" sz="1200" dirty="0">
                        <a:solidFill>
                          <a:srgbClr val="1F1F1F"/>
                        </a:solidFill>
                        <a:effectLst/>
                        <a:ea typeface="Google Sans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Number of layers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234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dirty="0">
                          <a:solidFill>
                            <a:srgbClr val="000000"/>
                          </a:solidFill>
                          <a:effectLst/>
                          <a:ea typeface="Malgun Gothic" panose="020B0503020000020004" pitchFamily="50" charset="-127"/>
                        </a:rPr>
                        <a:t>(billion)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25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ChatGPT-1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1F1F1F"/>
                          </a:solidFill>
                          <a:effectLst/>
                          <a:ea typeface="Malgun Gothic" panose="020B0503020000020004" pitchFamily="50" charset="-127"/>
                        </a:rPr>
                        <a:t>0.1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12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20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ChatGPT-2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1F1F1F"/>
                          </a:solidFill>
                          <a:effectLst/>
                          <a:ea typeface="Malgun Gothic" panose="020B0503020000020004" pitchFamily="50" charset="-127"/>
                        </a:rPr>
                        <a:t>0.3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12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7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ChatGPT-3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200" dirty="0">
                          <a:solidFill>
                            <a:srgbClr val="1F1F1F"/>
                          </a:solidFill>
                          <a:effectLst/>
                          <a:ea typeface="Malgun Gothic" panose="020B0503020000020004" pitchFamily="50" charset="-127"/>
                        </a:rPr>
                        <a:t>175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17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516662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2F7CAA-A1BF-47F9-A7EA-741BDB4E709D}"/>
              </a:ext>
            </a:extLst>
          </p:cNvPr>
          <p:cNvSpPr/>
          <p:nvPr/>
        </p:nvSpPr>
        <p:spPr>
          <a:xfrm>
            <a:off x="9054919" y="5993223"/>
            <a:ext cx="2824065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 GPT4ALL  </a:t>
            </a:r>
            <a:r>
              <a:rPr lang="en-US" altLang="ko-KR" sz="1050" dirty="0"/>
              <a:t>2023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29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D034B-360C-4197-93B4-DD94950D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Truth GPT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9BE3E-9E9C-4623-9880-29A07350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Sure, here is the translation of the text you provided in Korean:</a:t>
            </a:r>
          </a:p>
          <a:p>
            <a:r>
              <a:rPr lang="ko-KR" altLang="en-US" sz="1400" dirty="0" err="1"/>
              <a:t>트루</a:t>
            </a:r>
            <a:r>
              <a:rPr lang="en-US" altLang="ko-KR" sz="1400" dirty="0"/>
              <a:t>GPT</a:t>
            </a:r>
            <a:r>
              <a:rPr lang="ko-KR" altLang="en-US" sz="1400" dirty="0"/>
              <a:t>는 대규모 텍스트 및 코드 데이터 세트에서 훈련된 사실 언어 모델입니다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트루</a:t>
            </a:r>
            <a:r>
              <a:rPr lang="en-US" altLang="ko-KR" sz="1400" dirty="0"/>
              <a:t>GPT</a:t>
            </a:r>
            <a:r>
              <a:rPr lang="ko-KR" altLang="en-US" sz="1400" dirty="0"/>
              <a:t>는 세계에 대한 깊은 이해를 가지고 있으며 사실적으로 정확한 텍스트를 생성할 수 있습니다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트루</a:t>
            </a:r>
            <a:r>
              <a:rPr lang="en-US" altLang="ko-KR" sz="1400" dirty="0"/>
              <a:t>GPT</a:t>
            </a:r>
            <a:r>
              <a:rPr lang="ko-KR" altLang="en-US" sz="1400" dirty="0"/>
              <a:t>는 또한 출력에서 편향을 식별하고 피할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보고서 작성</a:t>
            </a:r>
            <a:r>
              <a:rPr lang="en-US" altLang="ko-KR" sz="1400" dirty="0"/>
              <a:t>, </a:t>
            </a:r>
            <a:r>
              <a:rPr lang="ko-KR" altLang="en-US" sz="1400" dirty="0"/>
              <a:t>법률 문서 생성 또는 고객 지원과 같은 작업에 사용하기 위한 언어 모델에 중요합니다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트루</a:t>
            </a:r>
            <a:r>
              <a:rPr lang="en-US" altLang="ko-KR" sz="1400" dirty="0"/>
              <a:t>GPT</a:t>
            </a:r>
            <a:r>
              <a:rPr lang="ko-KR" altLang="en-US" sz="1400" dirty="0"/>
              <a:t>는 아직 개발 중이지만 이미 다양한 사실적이고 창의적인 텍스트 형식을 생성하는 데 사용되었습니다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여기에는 뉴스 기사</a:t>
            </a:r>
            <a:r>
              <a:rPr lang="en-US" altLang="ko-KR" sz="1400" dirty="0"/>
              <a:t>, </a:t>
            </a:r>
            <a:r>
              <a:rPr lang="ko-KR" altLang="en-US" sz="1400" dirty="0"/>
              <a:t>블로그 게시물</a:t>
            </a:r>
            <a:r>
              <a:rPr lang="en-US" altLang="ko-KR" sz="1400" dirty="0"/>
              <a:t>, </a:t>
            </a:r>
            <a:r>
              <a:rPr lang="ko-KR" altLang="en-US" sz="1400" dirty="0"/>
              <a:t>제품 설명</a:t>
            </a:r>
            <a:r>
              <a:rPr lang="en-US" altLang="ko-KR" sz="1400" dirty="0"/>
              <a:t>, </a:t>
            </a:r>
            <a:r>
              <a:rPr lang="ko-KR" altLang="en-US" sz="1400" dirty="0"/>
              <a:t>심지어 시도 포함됩니다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Here is a more literal translation:</a:t>
            </a:r>
          </a:p>
          <a:p>
            <a:r>
              <a:rPr lang="ko-KR" altLang="en-US" sz="1400" dirty="0" err="1"/>
              <a:t>트루</a:t>
            </a:r>
            <a:r>
              <a:rPr lang="en-US" altLang="ko-KR" sz="1400" dirty="0"/>
              <a:t>GPT</a:t>
            </a:r>
            <a:r>
              <a:rPr lang="ko-KR" altLang="en-US" sz="1400" dirty="0"/>
              <a:t>는 사실 언어 모델입니다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그것은 텍스트와 코드의 대규모 데이터 세트에서 훈련됩니다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이것은 </a:t>
            </a:r>
            <a:r>
              <a:rPr lang="ko-KR" altLang="en-US" sz="1400" dirty="0" err="1"/>
              <a:t>트루</a:t>
            </a:r>
            <a:r>
              <a:rPr lang="en-US" altLang="ko-KR" sz="1400" dirty="0"/>
              <a:t>GPT</a:t>
            </a:r>
            <a:r>
              <a:rPr lang="ko-KR" altLang="en-US" sz="1400" dirty="0"/>
              <a:t>가 세계에 대한 깊은 이해를 가지고 있고 사실적으로 정확한 텍스트를 생성할 수 있음을 의미합니다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트루</a:t>
            </a:r>
            <a:r>
              <a:rPr lang="en-US" altLang="ko-KR" sz="1400" dirty="0"/>
              <a:t>GPT</a:t>
            </a:r>
            <a:r>
              <a:rPr lang="ko-KR" altLang="en-US" sz="1400" dirty="0"/>
              <a:t>는 또한 출력에서 편향을 식별하고 피할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보고서 작성</a:t>
            </a:r>
            <a:r>
              <a:rPr lang="en-US" altLang="ko-KR" sz="1400" dirty="0"/>
              <a:t>, </a:t>
            </a:r>
            <a:r>
              <a:rPr lang="ko-KR" altLang="en-US" sz="1400" dirty="0"/>
              <a:t>법률 문서 생성 또는 고객 지원과 같은 작업에 사용하기 위한 언어 모델에 중요합니다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트루</a:t>
            </a:r>
            <a:r>
              <a:rPr lang="en-US" altLang="ko-KR" sz="1400" dirty="0"/>
              <a:t>GPT</a:t>
            </a:r>
            <a:r>
              <a:rPr lang="ko-KR" altLang="en-US" sz="1400" dirty="0"/>
              <a:t>는 아직 개발 중이지만 이미 다양한 사실적이고 창의적인 텍스트 형식을 생성하는 데 사용되었습니다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여기에는 뉴스 기사</a:t>
            </a:r>
            <a:r>
              <a:rPr lang="en-US" altLang="ko-KR" sz="1400" dirty="0"/>
              <a:t>, </a:t>
            </a:r>
            <a:r>
              <a:rPr lang="ko-KR" altLang="en-US" sz="1400" dirty="0"/>
              <a:t>블로그 게시물</a:t>
            </a:r>
            <a:r>
              <a:rPr lang="en-US" altLang="ko-KR" sz="1400" dirty="0"/>
              <a:t>, </a:t>
            </a:r>
            <a:r>
              <a:rPr lang="ko-KR" altLang="en-US" sz="1400" dirty="0"/>
              <a:t>제품 설명</a:t>
            </a:r>
            <a:r>
              <a:rPr lang="en-US" altLang="ko-KR" sz="1400" dirty="0"/>
              <a:t>, </a:t>
            </a:r>
            <a:r>
              <a:rPr lang="ko-KR" altLang="en-US" sz="1400" dirty="0"/>
              <a:t>심지어 시도 포함됩니다</a:t>
            </a:r>
            <a:r>
              <a:rPr lang="en-US" altLang="ko-KR" sz="1400" dirty="0"/>
              <a:t>.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273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AF5A1-4EB9-482B-956A-035F2C15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873CC4C-28F9-49A8-8D30-01BF91896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511320"/>
              </p:ext>
            </p:extLst>
          </p:nvPr>
        </p:nvGraphicFramePr>
        <p:xfrm>
          <a:off x="746619" y="1891999"/>
          <a:ext cx="10515599" cy="3525520"/>
        </p:xfrm>
        <a:graphic>
          <a:graphicData uri="http://schemas.openxmlformats.org/drawingml/2006/table">
            <a:tbl>
              <a:tblPr/>
              <a:tblGrid>
                <a:gridCol w="3861631">
                  <a:extLst>
                    <a:ext uri="{9D8B030D-6E8A-4147-A177-3AD203B41FA5}">
                      <a16:colId xmlns:a16="http://schemas.microsoft.com/office/drawing/2014/main" val="3113257203"/>
                    </a:ext>
                  </a:extLst>
                </a:gridCol>
                <a:gridCol w="3578427">
                  <a:extLst>
                    <a:ext uri="{9D8B030D-6E8A-4147-A177-3AD203B41FA5}">
                      <a16:colId xmlns:a16="http://schemas.microsoft.com/office/drawing/2014/main" val="1746573529"/>
                    </a:ext>
                  </a:extLst>
                </a:gridCol>
                <a:gridCol w="3075541">
                  <a:extLst>
                    <a:ext uri="{9D8B030D-6E8A-4147-A177-3AD203B41FA5}">
                      <a16:colId xmlns:a16="http://schemas.microsoft.com/office/drawing/2014/main" val="1021582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Company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AI model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Launching year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93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Apple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Siri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2011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059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Microsoft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Cortana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2014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259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Alphabet (Google)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Google Assistant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2016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983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Amazon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Alexa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2014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6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Tesla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Autopilot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2015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27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Nvidia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Jarvis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2018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9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Meta Platforms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M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000" dirty="0">
                          <a:solidFill>
                            <a:srgbClr val="1F1F1F"/>
                          </a:solidFill>
                          <a:effectLst/>
                          <a:ea typeface="Google Sans"/>
                        </a:rPr>
                        <a:t>2022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8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45E44-4E45-4932-BB85-6B019D6B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TPU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D5955-2169-494F-8565-CF5D7D00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A Tensor Processing Unit (TPU) is an application-specific integrated circuit (ASIC) developed by </a:t>
            </a:r>
            <a:r>
              <a:rPr lang="en-US" altLang="ko-KR" sz="2000" dirty="0">
                <a:highlight>
                  <a:srgbClr val="00FFFF"/>
                </a:highlight>
              </a:rPr>
              <a:t>Google</a:t>
            </a:r>
            <a:r>
              <a:rPr lang="en-US" altLang="ko-KR" sz="2000" dirty="0"/>
              <a:t> for machine learning workloads. TPUs are specifically designed to accelerate the matrix multiplication operations that are common in </a:t>
            </a:r>
            <a:r>
              <a:rPr lang="en-US" altLang="ko-KR" sz="2000" dirty="0">
                <a:highlight>
                  <a:srgbClr val="00FFFF"/>
                </a:highlight>
              </a:rPr>
              <a:t>neural network </a:t>
            </a:r>
            <a:r>
              <a:rPr lang="en-US" altLang="ko-KR" sz="2000" dirty="0"/>
              <a:t>training and inference.</a:t>
            </a:r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124962-606B-4001-B8A5-BFFEBE0B2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07812"/>
              </p:ext>
            </p:extLst>
          </p:nvPr>
        </p:nvGraphicFramePr>
        <p:xfrm>
          <a:off x="1098272" y="3728109"/>
          <a:ext cx="10754422" cy="2194560"/>
        </p:xfrm>
        <a:graphic>
          <a:graphicData uri="http://schemas.openxmlformats.org/drawingml/2006/table">
            <a:tbl>
              <a:tblPr/>
              <a:tblGrid>
                <a:gridCol w="3826942">
                  <a:extLst>
                    <a:ext uri="{9D8B030D-6E8A-4147-A177-3AD203B41FA5}">
                      <a16:colId xmlns:a16="http://schemas.microsoft.com/office/drawing/2014/main" val="3217455044"/>
                    </a:ext>
                  </a:extLst>
                </a:gridCol>
                <a:gridCol w="3342673">
                  <a:extLst>
                    <a:ext uri="{9D8B030D-6E8A-4147-A177-3AD203B41FA5}">
                      <a16:colId xmlns:a16="http://schemas.microsoft.com/office/drawing/2014/main" val="2391270064"/>
                    </a:ext>
                  </a:extLst>
                </a:gridCol>
                <a:gridCol w="3584807">
                  <a:extLst>
                    <a:ext uri="{9D8B030D-6E8A-4147-A177-3AD203B41FA5}">
                      <a16:colId xmlns:a16="http://schemas.microsoft.com/office/drawing/2014/main" val="2664147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CPU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GPU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TPU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56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Several 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Thousands of Cores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Matrix based workload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46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Low latency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High data throughput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High latency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04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Serial 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Massive parallel computing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High data throughput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647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Limited simultaneous operations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Limited multitasking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Suited for large batch sizes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597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Large memory 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Low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Complex neural network models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94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38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57856F-C48B-4255-B4DE-BB308FE9A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05263"/>
              </p:ext>
            </p:extLst>
          </p:nvPr>
        </p:nvGraphicFramePr>
        <p:xfrm>
          <a:off x="2818701" y="411061"/>
          <a:ext cx="6358855" cy="5880686"/>
        </p:xfrm>
        <a:graphic>
          <a:graphicData uri="http://schemas.openxmlformats.org/drawingml/2006/table">
            <a:tbl>
              <a:tblPr/>
              <a:tblGrid>
                <a:gridCol w="776970">
                  <a:extLst>
                    <a:ext uri="{9D8B030D-6E8A-4147-A177-3AD203B41FA5}">
                      <a16:colId xmlns:a16="http://schemas.microsoft.com/office/drawing/2014/main" val="2011376363"/>
                    </a:ext>
                  </a:extLst>
                </a:gridCol>
                <a:gridCol w="2745091">
                  <a:extLst>
                    <a:ext uri="{9D8B030D-6E8A-4147-A177-3AD203B41FA5}">
                      <a16:colId xmlns:a16="http://schemas.microsoft.com/office/drawing/2014/main" val="3588331556"/>
                    </a:ext>
                  </a:extLst>
                </a:gridCol>
                <a:gridCol w="2836794">
                  <a:extLst>
                    <a:ext uri="{9D8B030D-6E8A-4147-A177-3AD203B41FA5}">
                      <a16:colId xmlns:a16="http://schemas.microsoft.com/office/drawing/2014/main" val="3953601672"/>
                    </a:ext>
                  </a:extLst>
                </a:gridCol>
              </a:tblGrid>
              <a:tr h="27127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Year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Algorithm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Description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03230"/>
                  </a:ext>
                </a:extLst>
              </a:tr>
              <a:tr h="79926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1800s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Regression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 statistical method that predicts the value of a dependent variable based on the values of one or more independent variables.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784152"/>
                  </a:ext>
                </a:extLst>
              </a:tr>
              <a:tr h="623268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1943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Neural networks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 type of machine learning algorithm that is inspired by the structure of the human brain.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500460"/>
                  </a:ext>
                </a:extLst>
              </a:tr>
              <a:tr h="447272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1951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Gradient Descent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 method for finding the minimum of a function.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187264"/>
                  </a:ext>
                </a:extLst>
              </a:tr>
              <a:tr h="623268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1957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Perceptron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 simple machine learning algorithm that can be used to classify binary data.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081057"/>
                  </a:ext>
                </a:extLst>
              </a:tr>
              <a:tr h="975260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1958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Logistic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regression</a:t>
                      </a:r>
                      <a:endParaRPr lang="ko-KR" sz="900" dirty="0">
                        <a:effectLst/>
                        <a:ea typeface="Arial" panose="020B0604020202020204" pitchFamily="34" charset="0"/>
                      </a:endParaRP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 statistical method that predicts the probability of a binary outcome based on the values of one or more independent variables.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86875"/>
                  </a:ext>
                </a:extLst>
              </a:tr>
              <a:tr h="799264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1963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ADALINE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 type of perceptron that uses a differentiable activation function, making it more adaptable to different types of data.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47211"/>
                  </a:ext>
                </a:extLst>
              </a:tr>
              <a:tr h="447272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1969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Multiple layer neural networks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 type of neural network that has more than one layer of neurons.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18904"/>
                  </a:ext>
                </a:extLst>
              </a:tr>
              <a:tr h="447272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1974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Backpropagation</a:t>
                      </a:r>
                      <a:endParaRPr lang="ko-KR" sz="900" dirty="0">
                        <a:effectLst/>
                        <a:ea typeface="Arial" panose="020B0604020202020204" pitchFamily="34" charset="0"/>
                      </a:endParaRP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A method for training neural networks.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077884"/>
                  </a:ext>
                </a:extLst>
              </a:tr>
              <a:tr h="447272">
                <a:tc>
                  <a:txBody>
                    <a:bodyPr/>
                    <a:lstStyle/>
                    <a:p>
                      <a:pPr marL="0" marR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2006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Arial" panose="020B0604020202020204" pitchFamily="34" charset="0"/>
                        </a:rPr>
                        <a:t>Deep learning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A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type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of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machine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learning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that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uses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deep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neural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Arial" panose="020B0604020202020204" pitchFamily="34" charset="0"/>
                        </a:rPr>
                        <a:t>networks</a:t>
                      </a:r>
                      <a:r>
                        <a:rPr lang="ko-KR" sz="900" dirty="0">
                          <a:effectLst/>
                          <a:ea typeface="Arial" panose="020B0604020202020204" pitchFamily="34" charset="0"/>
                        </a:rPr>
                        <a:t>.</a:t>
                      </a:r>
                    </a:p>
                  </a:txBody>
                  <a:tcPr marL="37127" marR="37127" marT="37127" marB="3712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88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93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AE2C1-0C14-471E-9DB3-9545298B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0" y="365125"/>
            <a:ext cx="11102130" cy="1325563"/>
          </a:xfrm>
        </p:spPr>
        <p:txBody>
          <a:bodyPr/>
          <a:lstStyle/>
          <a:p>
            <a:r>
              <a:rPr lang="en-US" altLang="ko-KR" dirty="0"/>
              <a:t>Quantum computing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96637-F3F3-4A72-AF3C-90C0ED814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37" y="1690688"/>
            <a:ext cx="2922918" cy="4351338"/>
          </a:xfrm>
        </p:spPr>
        <p:txBody>
          <a:bodyPr/>
          <a:lstStyle/>
          <a:p>
            <a:r>
              <a:rPr lang="en-US" altLang="ko-KR" sz="2000" dirty="0"/>
              <a:t>Qubit: A qubit is the basic unit of information in a quantum computer. Qubits can be in a superposition of two states, 0 and 1, at the same time. This means that a quantum computer can perform calculations on all possible values of a variable at once.</a:t>
            </a:r>
          </a:p>
          <a:p>
            <a:endParaRPr lang="ko-KR" altLang="en-US" dirty="0"/>
          </a:p>
        </p:txBody>
      </p:sp>
      <p:pic>
        <p:nvPicPr>
          <p:cNvPr id="4098" name="Picture 2" descr="Quantum Computing Vs. Classical Computing In One Graphic - CB Insights  Research">
            <a:extLst>
              <a:ext uri="{FF2B5EF4-FFF2-40B4-BE49-F238E27FC236}">
                <a16:creationId xmlns:a16="http://schemas.microsoft.com/office/drawing/2014/main" id="{3F8B25B8-5583-4E19-96CD-627441A0E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53" y="65926"/>
            <a:ext cx="5351543" cy="67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6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756</Words>
  <Application>Microsoft Office PowerPoint</Application>
  <PresentationFormat>와이드스크린</PresentationFormat>
  <Paragraphs>131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Google Sans</vt:lpstr>
      <vt:lpstr>맑은 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Truth GPT</vt:lpstr>
      <vt:lpstr>AI</vt:lpstr>
      <vt:lpstr>TPU</vt:lpstr>
      <vt:lpstr>PowerPoint 프레젠테이션</vt:lpstr>
      <vt:lpstr>Quantum computing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</dc:title>
  <dc:creator>Koh Jae Joon</dc:creator>
  <cp:lastModifiedBy>Koh Jae Joon</cp:lastModifiedBy>
  <cp:revision>37</cp:revision>
  <dcterms:created xsi:type="dcterms:W3CDTF">2023-06-26T02:57:47Z</dcterms:created>
  <dcterms:modified xsi:type="dcterms:W3CDTF">2023-07-26T07:50:02Z</dcterms:modified>
</cp:coreProperties>
</file>