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1" r:id="rId5"/>
    <p:sldId id="265" r:id="rId6"/>
    <p:sldId id="266" r:id="rId7"/>
    <p:sldId id="271" r:id="rId8"/>
    <p:sldId id="267" r:id="rId9"/>
    <p:sldId id="292" r:id="rId10"/>
    <p:sldId id="293" r:id="rId11"/>
    <p:sldId id="259" r:id="rId12"/>
    <p:sldId id="303" r:id="rId13"/>
    <p:sldId id="305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0FD6-1AC2-4931-AC21-E2980E09B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88A5A-A4C9-46A7-A1A4-65D71233D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D7BF4-FFF3-4FB2-84A1-8442F63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9093B-C962-4567-B0D9-CC766642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EBE8-03E5-4F19-A6FD-E6051536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9B38B-2CBF-48A8-8436-73209607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84C27-6DD2-4406-B12C-F44D3471D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06BE-81BC-485B-A99B-9EF59A63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B9A71-A76D-4212-9E90-DC5474D5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56909-2911-45FF-BDDC-D1C4129E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34D4C-31BB-4D43-9A5C-5A12744EA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1DFBB-EB1D-495C-9E74-BDD9BED8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19C5A-E66B-4420-8408-3DA985F2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A7A9-65A5-4726-93A5-9EA20BB0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331C-8E68-44F4-B6CF-5CD2DF9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1A1B-F400-4A6E-8924-D625BA88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93CDB-3403-4DB2-903C-02D188FD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26E2B-065E-42F0-BC41-9716ADF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F4367-B3F0-4A3C-988D-3F58B19D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4B04-1D24-4485-B599-48FD9F3C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9392F-8826-44EC-A823-E64E9748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36D85-A399-4AF4-9157-B08BC4F6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FAE44-2D1B-442F-B806-2C111F5E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D2AE-BE78-4556-B443-055BFD37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17B74-5104-4235-BE10-316893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B444-7637-4C15-9A3A-43B3920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00388-0BA0-4BE1-AD9D-24B21F29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F67E4-1643-4719-9209-54F5BF94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EE349-D186-4382-B1B6-E1DA93B3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37BF0-AA00-4539-BA35-900BDD22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E7A11-E669-4AB5-801A-7BBA78B8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59F5-00A4-4916-A684-9E99204A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C7DED-EBBD-4CC4-95A3-1B76E822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C74A9-D4D7-4AA5-9DF1-4F0D5FB5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B90FB-7C21-41C1-939C-4E31386E8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130ED6-9675-463C-80A9-2CE8344A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53E518-1459-4438-A7AC-196292D4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7775F8-44AF-4164-AFF5-C0C463C8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052DD5-22A9-4F09-B683-83554D3C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D181-BA94-4546-88FA-7B4FCBAB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558572-7DFA-4A99-987B-05C330BB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5F66D-B094-49C1-88B8-1F0823A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1F88B-287C-4E64-B9C1-4ADCF80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7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57FD9-D8CE-405E-A1CF-1448B150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194D0-867B-499D-BCFB-8B426BC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F70BA-3590-4A6B-AAD0-55354538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81BF3-3F57-4AFC-AA36-C93677DC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9BCE0-102B-4D66-9592-81CC7E6D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A45BC-9C8F-41BD-8243-6CDC736B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BA517-16E3-49A2-8E1F-FCDEB8A6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9ACC5-E87D-4E77-962C-77764F86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F83D3-2623-44A1-8F9A-A8FD740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A9F6-E979-4D4D-9EA7-146E707D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EB827-738F-48CF-86D7-CEB7948C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63160-6F4A-4981-B19B-0FDBA445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9B7BF-9563-4668-917E-9366CD61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1574F-894C-4DD3-94C5-9DFE462A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2A5C0-EB46-4E37-908F-D50485B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ADAEB9-2432-4DF6-B98E-BF0E4F1E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50864-9C51-4173-AC1D-F4D77D45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020C4-CC73-4B2D-B617-833B26141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4D94-29D2-4EC1-ABF8-192A09BF663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40953-4A19-4AF4-9CEA-A2BB74CF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DADAA-B69C-4A0C-B76A-949D02CF4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spring.com/blog/apple-log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" TargetMode="External"/><Relationship Id="rId2" Type="http://schemas.openxmlformats.org/officeDocument/2006/relationships/hyperlink" Target="https://en.wikipedia.org/wiki/Computer_scient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en.wikipedia.org/wiki/Mathematical_and_theoretical_biology" TargetMode="External"/><Relationship Id="rId4" Type="http://schemas.openxmlformats.org/officeDocument/2006/relationships/hyperlink" Target="https://en.wikipedia.org/wiki/Cryptanalysi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papers.org/s/Alan%20M.%20Turing" TargetMode="External"/><Relationship Id="rId2" Type="http://schemas.openxmlformats.org/officeDocument/2006/relationships/hyperlink" Target="https://philpapers.org/go.pl?id=TURCMA&amp;proxyId=&amp;u=http%3A%2F%2Flia.deis.unibo.it%2Fcorsi%2F2005-2006%2FSID-LS-CE%2Fdownloads%2Fturing-artic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ilpapers.org/rec/TURCMA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hilpapers.org/asearch.pl?pub=68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7FF1-2964-46FB-B1BC-6F5B9675C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1329-760E-487D-A46C-7311522A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AlphaGo</a:t>
            </a:r>
            <a:r>
              <a:rPr lang="ko-KR" altLang="ko-KR" dirty="0"/>
              <a:t> </a:t>
            </a:r>
            <a:r>
              <a:rPr lang="ko-KR" altLang="ko-KR" dirty="0" err="1"/>
              <a:t>vs</a:t>
            </a:r>
            <a:r>
              <a:rPr lang="ko-KR" altLang="ko-KR" dirty="0"/>
              <a:t>. Lee </a:t>
            </a:r>
            <a:r>
              <a:rPr lang="ko-KR" altLang="ko-KR" dirty="0" err="1"/>
              <a:t>Sedol</a:t>
            </a:r>
            <a:r>
              <a:rPr lang="ko-KR" altLang="ko-KR" dirty="0"/>
              <a:t> (2016)</a:t>
            </a:r>
            <a:endParaRPr lang="ko-KR" altLang="en-US" dirty="0"/>
          </a:p>
        </p:txBody>
      </p:sp>
      <p:pic>
        <p:nvPicPr>
          <p:cNvPr id="3074" name="Picture 2" descr="The Unstoppable Power of Deep Learning – AlphaGo vs. Lee Sedol Case Study">
            <a:extLst>
              <a:ext uri="{FF2B5EF4-FFF2-40B4-BE49-F238E27FC236}">
                <a16:creationId xmlns:a16="http://schemas.microsoft.com/office/drawing/2014/main" id="{50FD94EF-9C5A-49E1-9DAC-04520EC4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01" y="2509935"/>
            <a:ext cx="8938379" cy="301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5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1E7F3-E2D4-4D00-8D5D-F25136C6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300" y="1825625"/>
            <a:ext cx="4127499" cy="4351338"/>
          </a:xfrm>
        </p:spPr>
        <p:txBody>
          <a:bodyPr/>
          <a:lstStyle/>
          <a:p>
            <a:r>
              <a:rPr lang="en-US" altLang="ko-KR" dirty="0"/>
              <a:t>2015</a:t>
            </a:r>
          </a:p>
          <a:p>
            <a:endParaRPr lang="en-US" altLang="ko-KR" dirty="0"/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GPT-1 – 2018</a:t>
            </a:r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GPT-2 – 2019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GPT-3 – 2020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GPT3X – 2022</a:t>
            </a:r>
          </a:p>
          <a:p>
            <a:endParaRPr lang="ko-KR" altLang="en-US" dirty="0"/>
          </a:p>
        </p:txBody>
      </p:sp>
      <p:pic>
        <p:nvPicPr>
          <p:cNvPr id="1026" name="Picture 2" descr="OpenAI Logo PNG Images with Transparent Background">
            <a:extLst>
              <a:ext uri="{FF2B5EF4-FFF2-40B4-BE49-F238E27FC236}">
                <a16:creationId xmlns:a16="http://schemas.microsoft.com/office/drawing/2014/main" id="{412FBE4E-87B6-42C6-B1BA-6C3A227A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8" y="1825625"/>
            <a:ext cx="4538962" cy="39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7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7001-2C0D-46C0-80FA-B66D7627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200" b="1" dirty="0"/>
              <a:t>NVIDIA</a:t>
            </a:r>
            <a:r>
              <a:rPr lang="ko-KR" altLang="en-US" sz="2200" b="1" dirty="0"/>
              <a:t>의 과학시간 </a:t>
            </a:r>
            <a:r>
              <a:rPr lang="en-US" altLang="ko-KR" sz="2200" b="1" dirty="0"/>
              <a:t>- GPU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CPU</a:t>
            </a:r>
            <a:r>
              <a:rPr lang="ko-KR" altLang="en-US" sz="2200" b="1" dirty="0"/>
              <a:t>의 차이</a:t>
            </a:r>
            <a:br>
              <a:rPr lang="en-US" altLang="ko-KR" sz="2200" b="1" dirty="0"/>
            </a:br>
            <a:r>
              <a:rPr lang="en-US" altLang="ko-KR" sz="1000" dirty="0"/>
              <a:t>Https://www.youtube.com/watch?v=1BAZf3PsjWA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82B65-F149-436B-BCB2-D17746E51E50}"/>
              </a:ext>
            </a:extLst>
          </p:cNvPr>
          <p:cNvSpPr/>
          <p:nvPr/>
        </p:nvSpPr>
        <p:spPr>
          <a:xfrm>
            <a:off x="8175242" y="1771524"/>
            <a:ext cx="3017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80E14"/>
                </a:solidFill>
                <a:latin typeface="Nanum Gothic"/>
              </a:rPr>
              <a:t> </a:t>
            </a:r>
            <a:r>
              <a:rPr lang="en-US" altLang="ko-KR" sz="1200" dirty="0">
                <a:solidFill>
                  <a:srgbClr val="080E14"/>
                </a:solidFill>
                <a:latin typeface="Nanum Gothic"/>
              </a:rPr>
              <a:t>chat GPT </a:t>
            </a:r>
            <a:r>
              <a:rPr lang="ko-KR" altLang="en-US" sz="1200" dirty="0">
                <a:solidFill>
                  <a:srgbClr val="080E14"/>
                </a:solidFill>
                <a:latin typeface="Nanum Gothic"/>
              </a:rPr>
              <a:t>월간 활성 사용자 수</a:t>
            </a:r>
            <a:r>
              <a:rPr lang="en-US" altLang="ko-KR" sz="1200" dirty="0">
                <a:solidFill>
                  <a:srgbClr val="080E14"/>
                </a:solidFill>
                <a:latin typeface="Nanum Gothic"/>
              </a:rPr>
              <a:t> 1</a:t>
            </a:r>
            <a:r>
              <a:rPr lang="ko-KR" altLang="en-US" sz="1200" dirty="0" err="1">
                <a:solidFill>
                  <a:srgbClr val="080E14"/>
                </a:solidFill>
                <a:latin typeface="Nanum Gothic"/>
              </a:rPr>
              <a:t>억명</a:t>
            </a:r>
            <a:r>
              <a:rPr lang="ko-KR" altLang="en-US" sz="1200" dirty="0">
                <a:solidFill>
                  <a:srgbClr val="080E14"/>
                </a:solidFill>
                <a:latin typeface="Nanum Gothic"/>
              </a:rPr>
              <a:t> 돌파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7E8CE-E643-4E15-92E6-48AB7826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7" y="2048523"/>
            <a:ext cx="11332666" cy="436845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46B626F-FE7D-45B9-925E-E15DD5A06220}"/>
              </a:ext>
            </a:extLst>
          </p:cNvPr>
          <p:cNvSpPr/>
          <p:nvPr/>
        </p:nvSpPr>
        <p:spPr>
          <a:xfrm>
            <a:off x="10849863" y="2048523"/>
            <a:ext cx="69909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3BCCB8-923E-4508-A085-56418F20B900}"/>
              </a:ext>
            </a:extLst>
          </p:cNvPr>
          <p:cNvSpPr/>
          <p:nvPr/>
        </p:nvSpPr>
        <p:spPr>
          <a:xfrm>
            <a:off x="1559777" y="3347304"/>
            <a:ext cx="480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GeForce</a:t>
            </a:r>
            <a:r>
              <a:rPr lang="ko-KR" altLang="ko-KR" sz="1200" dirty="0">
                <a:ea typeface="Söhne"/>
              </a:rPr>
              <a:t> 256 </a:t>
            </a:r>
            <a:r>
              <a:rPr lang="en-US" altLang="ko-KR" sz="1200" dirty="0">
                <a:ea typeface="Söhne"/>
              </a:rPr>
              <a:t>t</a:t>
            </a:r>
            <a:r>
              <a:rPr lang="ko-KR" altLang="ko-KR" sz="1200" dirty="0" err="1">
                <a:ea typeface="Söhne"/>
              </a:rPr>
              <a:t>he</a:t>
            </a:r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first</a:t>
            </a:r>
            <a:r>
              <a:rPr lang="ko-KR" altLang="ko-KR" sz="1200" dirty="0">
                <a:ea typeface="Söhne"/>
              </a:rPr>
              <a:t> 'GPU'</a:t>
            </a:r>
            <a:endParaRPr lang="ko-KR" altLang="en-US" sz="1200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464B8ED-46BB-45B4-B5DE-86AAB394B7F8}"/>
              </a:ext>
            </a:extLst>
          </p:cNvPr>
          <p:cNvSpPr/>
          <p:nvPr/>
        </p:nvSpPr>
        <p:spPr>
          <a:xfrm>
            <a:off x="1741539" y="3652219"/>
            <a:ext cx="69908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7C7B9-5B44-4D50-BAC6-DF7AD39A70BD}"/>
              </a:ext>
            </a:extLst>
          </p:cNvPr>
          <p:cNvSpPr/>
          <p:nvPr/>
        </p:nvSpPr>
        <p:spPr>
          <a:xfrm>
            <a:off x="6945334" y="3499835"/>
            <a:ext cx="2113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 err="1">
                <a:ea typeface="Söhne"/>
              </a:rPr>
              <a:t>Pascal</a:t>
            </a:r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architecture</a:t>
            </a:r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debuted</a:t>
            </a:r>
            <a:endParaRPr lang="ko-KR" altLang="en-US" sz="12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0189430-7C25-4183-8554-66460A8350B0}"/>
              </a:ext>
            </a:extLst>
          </p:cNvPr>
          <p:cNvSpPr/>
          <p:nvPr/>
        </p:nvSpPr>
        <p:spPr>
          <a:xfrm>
            <a:off x="8002162" y="3804619"/>
            <a:ext cx="69908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8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41FFA-36D0-41D3-8D99-ED3B4B5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/>
              <a:t>Google shares lose $100 billion </a:t>
            </a:r>
            <a:br>
              <a:rPr lang="en-US" altLang="ko-KR" sz="3100" b="1" dirty="0"/>
            </a:br>
            <a:r>
              <a:rPr lang="en-US" altLang="ko-KR" sz="3100" b="1" dirty="0"/>
              <a:t>after company’s AI chatbot makes an error during demo</a:t>
            </a:r>
            <a:br>
              <a:rPr lang="en-US" altLang="ko-KR" sz="3100" b="1" dirty="0"/>
            </a:br>
            <a:r>
              <a:rPr lang="en-US" altLang="ko-KR" sz="3100" b="1" dirty="0"/>
              <a:t>2023.02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B6184D23-A786-46AC-8306-BC24366C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6" y="1670941"/>
            <a:ext cx="8194296" cy="49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6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75B765-007A-40A5-8A7F-BF733A1B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581025"/>
            <a:ext cx="8429625" cy="569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767A20-FC6C-4E3A-B701-26ADF14FCAB5}"/>
              </a:ext>
            </a:extLst>
          </p:cNvPr>
          <p:cNvSpPr/>
          <p:nvPr/>
        </p:nvSpPr>
        <p:spPr>
          <a:xfrm>
            <a:off x="5375290" y="324433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757A"/>
                </a:solidFill>
                <a:latin typeface="arial" panose="020B0604020202020204" pitchFamily="34" charset="0"/>
              </a:rPr>
              <a:t>Jul 24, 2022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CACA6D-3D20-4511-BCF0-58CFAA59A376}"/>
              </a:ext>
            </a:extLst>
          </p:cNvPr>
          <p:cNvSpPr/>
          <p:nvPr/>
        </p:nvSpPr>
        <p:spPr>
          <a:xfrm>
            <a:off x="374082" y="20897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757A"/>
                </a:solidFill>
                <a:latin typeface="arial" panose="020B0604020202020204" pitchFamily="34" charset="0"/>
              </a:rPr>
              <a:t>Jul 24,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8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 logo">
            <a:extLst>
              <a:ext uri="{FF2B5EF4-FFF2-40B4-BE49-F238E27FC236}">
                <a16:creationId xmlns:a16="http://schemas.microsoft.com/office/drawing/2014/main" id="{95BD9F69-B9BF-4CF5-834E-3817D588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890588"/>
            <a:ext cx="88868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9BC4-6279-41D0-B6FF-2AD19C05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 err="1"/>
              <a:t>Alan</a:t>
            </a:r>
            <a:r>
              <a:rPr lang="ko-KR" altLang="ko-KR" b="1" dirty="0"/>
              <a:t> </a:t>
            </a:r>
            <a:r>
              <a:rPr lang="ko-KR" altLang="ko-KR" b="1" dirty="0" err="1"/>
              <a:t>Turing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A354-A026-4F7C-B867-3100755B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sz="1100" dirty="0"/>
              <a:t>The </a:t>
            </a:r>
            <a:r>
              <a:rPr lang="ko-KR" altLang="ko-KR" sz="1100" dirty="0" err="1"/>
              <a:t>brand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inspired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Eve’s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bite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out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sz="1100" dirty="0"/>
              <a:t>The </a:t>
            </a:r>
            <a:r>
              <a:rPr lang="ko-KR" altLang="ko-KR" sz="1100" dirty="0" err="1"/>
              <a:t>story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Nymphus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gaining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immortality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eating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golden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b="1" dirty="0" err="1"/>
              <a:t>Alan</a:t>
            </a:r>
            <a:r>
              <a:rPr lang="ko-KR" altLang="ko-KR" b="1" dirty="0"/>
              <a:t> </a:t>
            </a:r>
            <a:r>
              <a:rPr lang="ko-KR" altLang="ko-KR" b="1" dirty="0" err="1"/>
              <a:t>Turing</a:t>
            </a:r>
            <a:r>
              <a:rPr lang="ko-KR" altLang="ko-KR" dirty="0"/>
              <a:t>, </a:t>
            </a:r>
            <a:endParaRPr lang="en-US" altLang="ko-KR" dirty="0"/>
          </a:p>
          <a:p>
            <a:pPr marL="0" indent="0" fontAlgn="ctr">
              <a:buNone/>
            </a:pPr>
            <a:r>
              <a:rPr lang="en-US" altLang="ko-KR" dirty="0"/>
              <a:t>	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father</a:t>
            </a:r>
            <a:r>
              <a:rPr lang="ko-KR" altLang="ko-KR" dirty="0"/>
              <a:t> of </a:t>
            </a:r>
            <a:r>
              <a:rPr lang="ko-KR" altLang="ko-KR" dirty="0" err="1"/>
              <a:t>modern</a:t>
            </a:r>
            <a:r>
              <a:rPr lang="ko-KR" altLang="ko-KR" dirty="0"/>
              <a:t> </a:t>
            </a:r>
            <a:r>
              <a:rPr lang="ko-KR" altLang="ko-KR" dirty="0" err="1"/>
              <a:t>computing</a:t>
            </a:r>
            <a:r>
              <a:rPr lang="ko-KR" altLang="ko-KR" dirty="0"/>
              <a:t>, </a:t>
            </a:r>
            <a:endParaRPr lang="en-US" altLang="ko-KR" dirty="0"/>
          </a:p>
          <a:p>
            <a:pPr marL="0" indent="0" fontAlgn="ctr">
              <a:buNone/>
            </a:pPr>
            <a:r>
              <a:rPr lang="en-US" altLang="ko-KR" dirty="0"/>
              <a:t>	</a:t>
            </a:r>
            <a:r>
              <a:rPr lang="ko-KR" altLang="ko-KR" dirty="0" err="1"/>
              <a:t>died</a:t>
            </a:r>
            <a:r>
              <a:rPr lang="ko-KR" altLang="ko-KR" dirty="0"/>
              <a:t> </a:t>
            </a:r>
            <a:r>
              <a:rPr lang="ko-KR" altLang="ko-KR" dirty="0" err="1"/>
              <a:t>after</a:t>
            </a:r>
            <a:r>
              <a:rPr lang="ko-KR" altLang="ko-KR" dirty="0"/>
              <a:t> </a:t>
            </a:r>
            <a:r>
              <a:rPr lang="ko-KR" altLang="ko-KR" dirty="0" err="1"/>
              <a:t>eating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poisoned</a:t>
            </a:r>
            <a:r>
              <a:rPr lang="ko-KR" altLang="ko-KR" dirty="0"/>
              <a:t> </a:t>
            </a:r>
            <a:r>
              <a:rPr lang="ko-KR" altLang="ko-KR" dirty="0" err="1"/>
              <a:t>apple</a:t>
            </a:r>
            <a:r>
              <a:rPr lang="ko-KR" altLang="ko-KR" dirty="0"/>
              <a:t>.</a:t>
            </a:r>
          </a:p>
          <a:p>
            <a:pPr fontAlgn="ctr"/>
            <a:r>
              <a:rPr lang="ko-KR" altLang="ko-KR" sz="1100" dirty="0" err="1"/>
              <a:t>From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famous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saying</a:t>
            </a:r>
            <a:r>
              <a:rPr lang="ko-KR" altLang="ko-KR" sz="1100" dirty="0"/>
              <a:t>: “</a:t>
            </a:r>
            <a:r>
              <a:rPr lang="ko-KR" altLang="ko-KR" sz="1100" dirty="0" err="1"/>
              <a:t>an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day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keeps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doctor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away</a:t>
            </a:r>
            <a:r>
              <a:rPr lang="ko-KR" altLang="ko-KR" sz="1100" dirty="0"/>
              <a:t>.”</a:t>
            </a:r>
          </a:p>
          <a:p>
            <a:pPr fontAlgn="ctr"/>
            <a:r>
              <a:rPr lang="ko-KR" altLang="ko-KR" sz="1100" dirty="0" err="1"/>
              <a:t>Some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claim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that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three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founders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wanted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more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casual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sz="1100" dirty="0" err="1"/>
              <a:t>Steve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Jobs</a:t>
            </a:r>
            <a:r>
              <a:rPr lang="ko-KR" altLang="ko-KR" sz="1100" dirty="0"/>
              <a:t> and </a:t>
            </a:r>
            <a:r>
              <a:rPr lang="ko-KR" altLang="ko-KR" sz="1100" dirty="0" err="1"/>
              <a:t>Steve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Wozniak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wanted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Apple </a:t>
            </a:r>
            <a:r>
              <a:rPr lang="ko-KR" altLang="ko-KR" sz="1100" dirty="0" err="1"/>
              <a:t>brand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to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appear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before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Atari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phone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books</a:t>
            </a:r>
            <a:r>
              <a:rPr lang="ko-KR" altLang="ko-KR" sz="1100" dirty="0"/>
              <a:t>.</a:t>
            </a:r>
          </a:p>
          <a:p>
            <a:r>
              <a:rPr lang="en-US" altLang="ko-KR" sz="1100" dirty="0"/>
              <a:t> </a:t>
            </a:r>
          </a:p>
          <a:p>
            <a:r>
              <a:rPr lang="ko-KR" altLang="ko-KR" sz="1100" i="1" dirty="0"/>
              <a:t>출처: &lt;</a:t>
            </a:r>
            <a:r>
              <a:rPr lang="ko-KR" altLang="ko-KR" sz="1100" i="1" dirty="0">
                <a:hlinkClick r:id="rId2"/>
              </a:rPr>
              <a:t>https://www.crowdspring.com/blog/apple-logo/</a:t>
            </a:r>
            <a:r>
              <a:rPr lang="ko-KR" altLang="ko-KR" sz="1100" i="1" dirty="0"/>
              <a:t>&gt; </a:t>
            </a:r>
            <a:endParaRPr lang="ko-KR" altLang="ko-KR" sz="1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C787A-3593-4156-9DB7-0F00874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Alan Mathison Turing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44626-CCAC-419C-8377-FEC8B86B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2263950"/>
            <a:ext cx="10515600" cy="35763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1912 –1954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British mathematician, 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2" tooltip="Computer scientist"/>
              </a:rPr>
              <a:t>computer scientist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3" tooltip="Logic"/>
              </a:rPr>
              <a:t>logician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4" tooltip="Cryptanalysis"/>
              </a:rPr>
              <a:t>cryptanalyst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philosopher,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5" tooltip="Mathematical and theoretical biology"/>
              </a:rPr>
              <a:t>theoretical biologist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8A93B-69FD-47C6-9889-432B5E39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906489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le rainbow logo in the year 1984">
            <a:extLst>
              <a:ext uri="{FF2B5EF4-FFF2-40B4-BE49-F238E27FC236}">
                <a16:creationId xmlns:a16="http://schemas.microsoft.com/office/drawing/2014/main" id="{1AB80DFB-B4B6-4589-BC9D-780F2F66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37" y="1145511"/>
            <a:ext cx="4111336" cy="45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D740-B5A0-4A5D-AD5C-8467604E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800" b="1" dirty="0" err="1">
                <a:hlinkClick r:id="rId2"/>
              </a:rPr>
              <a:t>Computing</a:t>
            </a:r>
            <a:r>
              <a:rPr lang="ko-KR" altLang="ko-KR" sz="2800" b="1" dirty="0">
                <a:hlinkClick r:id="rId2"/>
              </a:rPr>
              <a:t> </a:t>
            </a:r>
            <a:r>
              <a:rPr lang="ko-KR" altLang="ko-KR" sz="2800" b="1" dirty="0" err="1">
                <a:hlinkClick r:id="rId2"/>
              </a:rPr>
              <a:t>machinery</a:t>
            </a:r>
            <a:r>
              <a:rPr lang="ko-KR" altLang="ko-KR" sz="2800" b="1" dirty="0">
                <a:hlinkClick r:id="rId2"/>
              </a:rPr>
              <a:t> and </a:t>
            </a:r>
            <a:r>
              <a:rPr lang="ko-KR" altLang="ko-KR" sz="2800" b="1" dirty="0" err="1">
                <a:hlinkClick r:id="rId2"/>
              </a:rPr>
              <a:t>intelligence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8369-644D-44AA-B9C5-88281903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5" y="1378816"/>
            <a:ext cx="10515600" cy="4351338"/>
          </a:xfrm>
        </p:spPr>
        <p:txBody>
          <a:bodyPr/>
          <a:lstStyle/>
          <a:p>
            <a:r>
              <a:rPr lang="ko-KR" altLang="ko-KR" sz="1000" dirty="0" err="1">
                <a:hlinkClick r:id="rId3"/>
              </a:rPr>
              <a:t>Alan</a:t>
            </a:r>
            <a:r>
              <a:rPr lang="ko-KR" altLang="ko-KR" sz="1000" dirty="0">
                <a:hlinkClick r:id="rId3"/>
              </a:rPr>
              <a:t> </a:t>
            </a:r>
            <a:r>
              <a:rPr lang="ko-KR" altLang="ko-KR" sz="1000" dirty="0" err="1">
                <a:hlinkClick r:id="rId3"/>
              </a:rPr>
              <a:t>M</a:t>
            </a:r>
            <a:r>
              <a:rPr lang="ko-KR" altLang="ko-KR" sz="1000" dirty="0">
                <a:hlinkClick r:id="rId3"/>
              </a:rPr>
              <a:t>. </a:t>
            </a:r>
            <a:r>
              <a:rPr lang="ko-KR" altLang="ko-KR" sz="1000" dirty="0" err="1">
                <a:hlinkClick r:id="rId3"/>
              </a:rPr>
              <a:t>Turing</a:t>
            </a:r>
            <a:r>
              <a:rPr lang="ko-KR" altLang="ko-KR" sz="1000" i="1" dirty="0" err="1">
                <a:hlinkClick r:id="rId4"/>
              </a:rPr>
              <a:t>Mind</a:t>
            </a:r>
            <a:r>
              <a:rPr lang="x-none" altLang="ko-KR" sz="1000" dirty="0"/>
              <a:t> </a:t>
            </a:r>
            <a:r>
              <a:rPr lang="ko-KR" altLang="ko-KR" sz="1000" dirty="0"/>
              <a:t>59 (</a:t>
            </a:r>
            <a:r>
              <a:rPr lang="ko-KR" altLang="ko-KR" sz="1000" dirty="0" err="1"/>
              <a:t>October</a:t>
            </a:r>
            <a:r>
              <a:rPr lang="ko-KR" altLang="ko-KR" sz="1000" dirty="0"/>
              <a:t>):433-60 (</a:t>
            </a:r>
            <a:r>
              <a:rPr lang="x-none" altLang="ko-KR" sz="1000" dirty="0"/>
              <a:t>1950</a:t>
            </a:r>
            <a:r>
              <a:rPr lang="ko-KR" altLang="ko-KR" sz="1000" dirty="0"/>
              <a:t>)</a:t>
            </a:r>
            <a:r>
              <a:rPr lang="x-none" altLang="ko-KR" sz="1000" dirty="0"/>
              <a:t> </a:t>
            </a:r>
            <a:r>
              <a:rPr lang="ko-KR" altLang="ko-KR" sz="1000" b="1" dirty="0" err="1"/>
              <a:t>Abstract</a:t>
            </a:r>
            <a:endParaRPr lang="ko-KR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ko-KR" b="1" dirty="0" err="1"/>
              <a:t>I</a:t>
            </a:r>
            <a:r>
              <a:rPr lang="ko-KR" altLang="ko-KR" b="1" dirty="0"/>
              <a:t> </a:t>
            </a:r>
            <a:r>
              <a:rPr lang="ko-KR" altLang="ko-KR" b="1" dirty="0" err="1"/>
              <a:t>propose</a:t>
            </a:r>
            <a:r>
              <a:rPr lang="ko-KR" altLang="ko-KR" b="1" dirty="0"/>
              <a:t> </a:t>
            </a:r>
            <a:r>
              <a:rPr lang="ko-KR" altLang="ko-KR" b="1" dirty="0" err="1"/>
              <a:t>to</a:t>
            </a:r>
            <a:r>
              <a:rPr lang="ko-KR" altLang="ko-KR" b="1" dirty="0"/>
              <a:t> </a:t>
            </a:r>
            <a:r>
              <a:rPr lang="ko-KR" altLang="ko-KR" b="1" dirty="0" err="1"/>
              <a:t>consider</a:t>
            </a:r>
            <a:r>
              <a:rPr lang="ko-KR" altLang="ko-KR" b="1" dirty="0"/>
              <a:t> </a:t>
            </a:r>
            <a:r>
              <a:rPr lang="ko-KR" altLang="ko-KR" b="1" dirty="0" err="1"/>
              <a:t>the</a:t>
            </a:r>
            <a:r>
              <a:rPr lang="ko-KR" altLang="ko-KR" b="1" dirty="0"/>
              <a:t> </a:t>
            </a:r>
            <a:r>
              <a:rPr lang="ko-KR" altLang="ko-KR" b="1" dirty="0" err="1"/>
              <a:t>question</a:t>
            </a:r>
            <a:r>
              <a:rPr lang="ko-KR" altLang="ko-KR" b="1" dirty="0"/>
              <a:t>,"</a:t>
            </a:r>
            <a:r>
              <a:rPr lang="ko-KR" altLang="ko-KR" b="1" dirty="0" err="1"/>
              <a:t>Can</a:t>
            </a:r>
            <a:r>
              <a:rPr lang="ko-KR" altLang="ko-KR" b="1" dirty="0"/>
              <a:t> </a:t>
            </a:r>
            <a:r>
              <a:rPr lang="ko-KR" altLang="ko-KR" b="1" dirty="0" err="1"/>
              <a:t>machines</a:t>
            </a:r>
            <a:r>
              <a:rPr lang="en-US" altLang="ko-KR" b="1" dirty="0"/>
              <a:t> </a:t>
            </a:r>
            <a:r>
              <a:rPr lang="ko-KR" altLang="ko-KR" b="1" dirty="0" err="1"/>
              <a:t>think</a:t>
            </a:r>
            <a:r>
              <a:rPr lang="ko-KR" altLang="ko-KR" b="1" dirty="0"/>
              <a:t>?"</a:t>
            </a:r>
            <a:endParaRPr lang="ko-KR" altLang="en-US" dirty="0"/>
          </a:p>
        </p:txBody>
      </p:sp>
      <p:pic>
        <p:nvPicPr>
          <p:cNvPr id="4098" name="Picture 2" descr="( October, 1950 &#10;MIND &#10;A QUARTERLY REVIEW &#10;PSYCHOLOGY AND PHILOSOPHY &#10;I—COMPUTING MACHINERY AND &#10;INTELLIGENCE &#10;I to think &#10;Chi. with of &#10;think • &#10;but &#10;e If the ming o ' ' &#10;• think are to by they &#10;it to &#10;to the i ' is ">
            <a:extLst>
              <a:ext uri="{FF2B5EF4-FFF2-40B4-BE49-F238E27FC236}">
                <a16:creationId xmlns:a16="http://schemas.microsoft.com/office/drawing/2014/main" id="{69312A32-5464-4D84-BAA7-018D5953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5" y="2928072"/>
            <a:ext cx="3106882" cy="35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979FA3-9601-4E91-A962-A06AC805F643}"/>
              </a:ext>
            </a:extLst>
          </p:cNvPr>
          <p:cNvSpPr/>
          <p:nvPr/>
        </p:nvSpPr>
        <p:spPr>
          <a:xfrm>
            <a:off x="4360717" y="5068434"/>
            <a:ext cx="70346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ko-KR" altLang="ko-KR" sz="1000" b="1" dirty="0" err="1">
                <a:ea typeface="Söhne"/>
              </a:rPr>
              <a:t>Title</a:t>
            </a:r>
            <a:r>
              <a:rPr lang="ko-KR" altLang="ko-KR" sz="1000" b="1" dirty="0">
                <a:ea typeface="Söhne"/>
              </a:rPr>
              <a:t>: </a:t>
            </a:r>
            <a:r>
              <a:rPr lang="ko-KR" altLang="ko-KR" sz="1000" b="1" dirty="0" err="1">
                <a:ea typeface="Söhne"/>
              </a:rPr>
              <a:t>Mind</a:t>
            </a:r>
            <a:endParaRPr lang="ko-KR" altLang="ko-KR" sz="1000" b="1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1" dirty="0" err="1">
                <a:ea typeface="Söhne"/>
              </a:rPr>
              <a:t>Publication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Year</a:t>
            </a:r>
            <a:r>
              <a:rPr lang="ko-KR" altLang="ko-KR" sz="1000" b="1" dirty="0">
                <a:ea typeface="Söhne"/>
              </a:rPr>
              <a:t>: </a:t>
            </a:r>
            <a:r>
              <a:rPr lang="ko-KR" altLang="ko-KR" sz="1000" b="1" dirty="0" err="1">
                <a:ea typeface="Söhne"/>
              </a:rPr>
              <a:t>Established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in</a:t>
            </a:r>
            <a:r>
              <a:rPr lang="ko-KR" altLang="ko-KR" sz="1000" b="1" dirty="0">
                <a:ea typeface="Söhne"/>
              </a:rPr>
              <a:t> 1876 (</a:t>
            </a:r>
            <a:r>
              <a:rPr lang="ko-KR" altLang="ko-KR" sz="1000" b="1" dirty="0" err="1">
                <a:ea typeface="Söhne"/>
              </a:rPr>
              <a:t>continuing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to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the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present</a:t>
            </a:r>
            <a:r>
              <a:rPr lang="ko-KR" altLang="ko-KR" sz="1000" b="1" dirty="0">
                <a:ea typeface="Söhne"/>
              </a:rPr>
              <a:t>)</a:t>
            </a:r>
            <a:endParaRPr lang="ko-KR" altLang="ko-KR" sz="1000" b="1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 startAt="3"/>
            </a:pPr>
            <a:r>
              <a:rPr lang="ko-KR" altLang="ko-KR" sz="1000" dirty="0">
                <a:ea typeface="Söhne"/>
              </a:rPr>
              <a:t>Publisher: </a:t>
            </a:r>
            <a:r>
              <a:rPr lang="ko-KR" altLang="ko-KR" sz="1000" dirty="0" err="1">
                <a:ea typeface="Söhne"/>
              </a:rPr>
              <a:t>Oxford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University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Press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dirty="0" err="1">
                <a:ea typeface="Söhne"/>
              </a:rPr>
              <a:t>Focus</a:t>
            </a:r>
            <a:r>
              <a:rPr lang="ko-KR" altLang="ko-KR" sz="1000" dirty="0">
                <a:ea typeface="Söhne"/>
              </a:rPr>
              <a:t>: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cognitive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science</a:t>
            </a:r>
            <a:r>
              <a:rPr lang="ko-KR" altLang="ko-KR" sz="1000" dirty="0">
                <a:ea typeface="Söhne"/>
              </a:rPr>
              <a:t>, and </a:t>
            </a:r>
            <a:r>
              <a:rPr lang="ko-KR" altLang="ko-KR" sz="1000" dirty="0" err="1">
                <a:ea typeface="Söhne"/>
              </a:rPr>
              <a:t>related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disciplines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dirty="0" err="1">
                <a:ea typeface="Söhne"/>
              </a:rPr>
              <a:t>Scope</a:t>
            </a:r>
            <a:r>
              <a:rPr lang="ko-KR" altLang="ko-KR" sz="1000" dirty="0">
                <a:ea typeface="Söhne"/>
              </a:rPr>
              <a:t>: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publishes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articles</a:t>
            </a:r>
            <a:r>
              <a:rPr lang="ko-KR" altLang="ko-KR" sz="1000" dirty="0">
                <a:ea typeface="Söhne"/>
              </a:rPr>
              <a:t> and </a:t>
            </a:r>
            <a:r>
              <a:rPr lang="ko-KR" altLang="ko-KR" sz="1000" dirty="0" err="1">
                <a:ea typeface="Söhne"/>
              </a:rPr>
              <a:t>discussions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on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various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topics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within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including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consciousness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perception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cognition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language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psychology</a:t>
            </a:r>
            <a:r>
              <a:rPr lang="ko-KR" altLang="ko-KR" sz="1000" dirty="0">
                <a:ea typeface="Söhne"/>
              </a:rPr>
              <a:t>, and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artificial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intelligence</a:t>
            </a:r>
            <a:r>
              <a:rPr lang="ko-KR" altLang="ko-KR" sz="1000" dirty="0">
                <a:ea typeface="Söhne"/>
              </a:rPr>
              <a:t>.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r>
              <a:rPr lang="ko-KR" altLang="ko-KR" sz="1000" i="1" dirty="0">
                <a:ea typeface="Malgun Gothic" panose="020B0503020000020004" pitchFamily="50" charset="-127"/>
              </a:rPr>
              <a:t>출처</a:t>
            </a:r>
            <a:r>
              <a:rPr lang="ko-KR" altLang="ko-KR" sz="1000" i="1" dirty="0">
                <a:ea typeface="Calibri" panose="020F0502020204030204" pitchFamily="34" charset="0"/>
              </a:rPr>
              <a:t>: &lt;</a:t>
            </a:r>
            <a:r>
              <a:rPr lang="ko-KR" altLang="ko-KR" sz="1000" i="1" dirty="0">
                <a:ea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https://philpapers.org/rec/TURCMA</a:t>
            </a:r>
            <a:r>
              <a:rPr lang="ko-KR" altLang="ko-KR" sz="1000" i="1" dirty="0">
                <a:ea typeface="Calibri" panose="020F0502020204030204" pitchFamily="34" charset="0"/>
              </a:rPr>
              <a:t>&gt; </a:t>
            </a:r>
            <a:endParaRPr lang="ko-KR" altLang="ko-KR" sz="1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3_11zon.webp">
            <a:extLst>
              <a:ext uri="{FF2B5EF4-FFF2-40B4-BE49-F238E27FC236}">
                <a16:creationId xmlns:a16="http://schemas.microsoft.com/office/drawing/2014/main" id="{C5A2AA32-3ED5-42BC-876D-CEAAA052E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1460"/>
            <a:ext cx="9715500" cy="66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1D82-316E-405A-BBBA-30CCA1E1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history by 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1C2FC-5042-411C-8C5B-F417AC5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ko-KR" dirty="0"/>
          </a:p>
          <a:p>
            <a:pPr lvl="1" fontAlgn="ctr"/>
            <a:r>
              <a:rPr lang="ko-KR" altLang="ko-KR" sz="8600" dirty="0" err="1"/>
              <a:t>Dartmouth</a:t>
            </a:r>
            <a:r>
              <a:rPr lang="ko-KR" altLang="ko-KR" sz="8600" dirty="0"/>
              <a:t> </a:t>
            </a:r>
            <a:r>
              <a:rPr lang="ko-KR" altLang="ko-KR" sz="8600" dirty="0" err="1"/>
              <a:t>Conference</a:t>
            </a:r>
            <a:r>
              <a:rPr lang="ko-KR" altLang="ko-KR" sz="8600" dirty="0"/>
              <a:t> (1956</a:t>
            </a:r>
            <a:r>
              <a:rPr lang="en-US" altLang="ko-KR" sz="8600" dirty="0"/>
              <a:t>)</a:t>
            </a:r>
            <a:r>
              <a:rPr lang="ko-KR" altLang="ko-KR" dirty="0"/>
              <a:t>: The </a:t>
            </a:r>
            <a:r>
              <a:rPr lang="ko-KR" altLang="ko-KR" sz="7200" dirty="0" err="1"/>
              <a:t>term</a:t>
            </a:r>
            <a:r>
              <a:rPr lang="ko-KR" altLang="ko-KR" sz="7200" dirty="0"/>
              <a:t> "</a:t>
            </a:r>
            <a:r>
              <a:rPr lang="ko-KR" altLang="ko-KR" sz="7200" dirty="0" err="1"/>
              <a:t>artificial</a:t>
            </a:r>
            <a:r>
              <a:rPr lang="ko-KR" altLang="ko-KR" sz="7200" dirty="0"/>
              <a:t> </a:t>
            </a:r>
            <a:r>
              <a:rPr lang="ko-KR" altLang="ko-KR" sz="7200" dirty="0" err="1"/>
              <a:t>intelligence</a:t>
            </a:r>
            <a:r>
              <a:rPr lang="ko-KR" altLang="ko-KR" sz="7200" dirty="0"/>
              <a:t>" </a:t>
            </a:r>
            <a:r>
              <a:rPr lang="ko-KR" altLang="ko-KR" sz="7200" dirty="0" err="1"/>
              <a:t>was</a:t>
            </a:r>
            <a:r>
              <a:rPr lang="ko-KR" altLang="ko-KR" sz="7200" dirty="0"/>
              <a:t> </a:t>
            </a:r>
            <a:r>
              <a:rPr lang="ko-KR" altLang="ko-KR" sz="7200" dirty="0" err="1"/>
              <a:t>coined</a:t>
            </a:r>
            <a:r>
              <a:rPr lang="ko-KR" altLang="ko-KR" dirty="0"/>
              <a:t>, and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field</a:t>
            </a:r>
            <a:r>
              <a:rPr lang="ko-KR" altLang="ko-KR" dirty="0"/>
              <a:t> of AI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officially</a:t>
            </a:r>
            <a:r>
              <a:rPr lang="ko-KR" altLang="ko-KR" dirty="0"/>
              <a:t> </a:t>
            </a:r>
            <a:r>
              <a:rPr lang="ko-KR" altLang="ko-KR" dirty="0" err="1"/>
              <a:t>established</a:t>
            </a:r>
            <a:r>
              <a:rPr lang="ko-KR" altLang="ko-KR" dirty="0"/>
              <a:t> </a:t>
            </a:r>
            <a:r>
              <a:rPr lang="ko-KR" altLang="ko-KR" dirty="0" err="1"/>
              <a:t>during</a:t>
            </a:r>
            <a:r>
              <a:rPr lang="ko-KR" altLang="ko-KR" dirty="0"/>
              <a:t> </a:t>
            </a:r>
            <a:r>
              <a:rPr lang="ko-KR" altLang="ko-KR" dirty="0" err="1"/>
              <a:t>this</a:t>
            </a:r>
            <a:r>
              <a:rPr lang="ko-KR" altLang="ko-KR" dirty="0"/>
              <a:t> </a:t>
            </a:r>
            <a:r>
              <a:rPr lang="ko-KR" altLang="ko-KR" dirty="0" err="1"/>
              <a:t>conference</a:t>
            </a:r>
            <a:r>
              <a:rPr lang="ko-KR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General </a:t>
            </a:r>
            <a:r>
              <a:rPr lang="ko-KR" altLang="ko-KR" dirty="0" err="1"/>
              <a:t>Problem</a:t>
            </a:r>
            <a:r>
              <a:rPr lang="ko-KR" altLang="ko-KR" dirty="0"/>
              <a:t> </a:t>
            </a:r>
            <a:r>
              <a:rPr lang="ko-KR" altLang="ko-KR" dirty="0" err="1"/>
              <a:t>Solver</a:t>
            </a:r>
            <a:r>
              <a:rPr lang="ko-KR" altLang="ko-KR" dirty="0"/>
              <a:t> (GPS) (1957): </a:t>
            </a:r>
            <a:r>
              <a:rPr lang="ko-KR" altLang="ko-KR" dirty="0" err="1"/>
              <a:t>Also</a:t>
            </a:r>
            <a:r>
              <a:rPr lang="ko-KR" altLang="ko-KR" dirty="0"/>
              <a:t> </a:t>
            </a:r>
            <a:r>
              <a:rPr lang="ko-KR" altLang="ko-KR" dirty="0" err="1"/>
              <a:t>created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Newell and </a:t>
            </a:r>
            <a:r>
              <a:rPr lang="ko-KR" altLang="ko-KR" dirty="0" err="1"/>
              <a:t>Simon</a:t>
            </a:r>
            <a:r>
              <a:rPr lang="ko-KR" altLang="ko-KR" dirty="0"/>
              <a:t>, GPS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more</a:t>
            </a:r>
            <a:r>
              <a:rPr lang="ko-KR" altLang="ko-KR" dirty="0"/>
              <a:t> </a:t>
            </a:r>
            <a:r>
              <a:rPr lang="ko-KR" altLang="ko-KR" dirty="0" err="1"/>
              <a:t>advanced</a:t>
            </a:r>
            <a:r>
              <a:rPr lang="ko-KR" altLang="ko-KR" dirty="0"/>
              <a:t> </a:t>
            </a:r>
            <a:r>
              <a:rPr lang="ko-KR" altLang="ko-KR" dirty="0" err="1"/>
              <a:t>problem-solving</a:t>
            </a:r>
            <a:r>
              <a:rPr lang="ko-KR" altLang="ko-KR" dirty="0"/>
              <a:t> </a:t>
            </a:r>
            <a:r>
              <a:rPr lang="ko-KR" altLang="ko-KR" dirty="0" err="1"/>
              <a:t>program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could</a:t>
            </a:r>
            <a:r>
              <a:rPr lang="ko-KR" altLang="ko-KR" dirty="0"/>
              <a:t> </a:t>
            </a:r>
            <a:r>
              <a:rPr lang="ko-KR" altLang="ko-KR" dirty="0" err="1"/>
              <a:t>solve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wider</a:t>
            </a:r>
            <a:r>
              <a:rPr lang="ko-KR" altLang="ko-KR" dirty="0"/>
              <a:t> </a:t>
            </a:r>
            <a:r>
              <a:rPr lang="ko-KR" altLang="ko-KR" dirty="0" err="1"/>
              <a:t>range</a:t>
            </a:r>
            <a:r>
              <a:rPr lang="ko-KR" altLang="ko-KR" dirty="0"/>
              <a:t> of </a:t>
            </a:r>
            <a:r>
              <a:rPr lang="ko-KR" altLang="ko-KR" dirty="0" err="1"/>
              <a:t>problems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ELIZA (1966):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Joseph</a:t>
            </a:r>
            <a:r>
              <a:rPr lang="ko-KR" altLang="ko-KR" dirty="0"/>
              <a:t> </a:t>
            </a:r>
            <a:r>
              <a:rPr lang="ko-KR" altLang="ko-KR" dirty="0" err="1"/>
              <a:t>Weizenbaum</a:t>
            </a:r>
            <a:r>
              <a:rPr lang="ko-KR" altLang="ko-KR" dirty="0"/>
              <a:t>, ELIZA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computer</a:t>
            </a:r>
            <a:r>
              <a:rPr lang="ko-KR" altLang="ko-KR" dirty="0"/>
              <a:t> </a:t>
            </a:r>
            <a:r>
              <a:rPr lang="ko-KR" altLang="ko-KR" dirty="0" err="1"/>
              <a:t>program</a:t>
            </a:r>
            <a:r>
              <a:rPr lang="ko-KR" altLang="ko-KR" dirty="0"/>
              <a:t> </a:t>
            </a:r>
            <a:r>
              <a:rPr lang="ko-KR" altLang="ko-KR" dirty="0" err="1"/>
              <a:t>designed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simulate</a:t>
            </a:r>
            <a:r>
              <a:rPr lang="ko-KR" altLang="ko-KR" dirty="0"/>
              <a:t> </a:t>
            </a:r>
            <a:r>
              <a:rPr lang="ko-KR" altLang="ko-KR" dirty="0" err="1"/>
              <a:t>human</a:t>
            </a:r>
            <a:r>
              <a:rPr lang="ko-KR" altLang="ko-KR" dirty="0"/>
              <a:t> </a:t>
            </a:r>
            <a:r>
              <a:rPr lang="ko-KR" altLang="ko-KR" dirty="0" err="1"/>
              <a:t>conversation</a:t>
            </a:r>
            <a:r>
              <a:rPr lang="ko-KR" altLang="ko-KR" dirty="0"/>
              <a:t>, </a:t>
            </a:r>
            <a:r>
              <a:rPr lang="ko-KR" altLang="ko-KR" dirty="0" err="1"/>
              <a:t>laying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foundation</a:t>
            </a:r>
            <a:r>
              <a:rPr lang="ko-KR" altLang="ko-KR" dirty="0"/>
              <a:t>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.</a:t>
            </a:r>
          </a:p>
          <a:p>
            <a:pPr lvl="1" fontAlgn="ctr"/>
            <a:r>
              <a:rPr lang="ko-KR" altLang="ko-KR" dirty="0"/>
              <a:t> </a:t>
            </a:r>
          </a:p>
          <a:p>
            <a:pPr lvl="1" fontAlgn="ctr"/>
            <a:r>
              <a:rPr lang="ko-KR" altLang="ko-KR" dirty="0" err="1"/>
              <a:t>Shakey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Robot</a:t>
            </a:r>
            <a:r>
              <a:rPr lang="ko-KR" altLang="ko-KR" dirty="0"/>
              <a:t> (1966): </a:t>
            </a:r>
            <a:r>
              <a:rPr lang="ko-KR" altLang="ko-KR" dirty="0" err="1"/>
              <a:t>Shakey</a:t>
            </a:r>
            <a:r>
              <a:rPr lang="ko-KR" altLang="ko-KR" dirty="0"/>
              <a:t>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at</a:t>
            </a:r>
            <a:r>
              <a:rPr lang="ko-KR" altLang="ko-KR" dirty="0"/>
              <a:t> </a:t>
            </a:r>
            <a:r>
              <a:rPr lang="ko-KR" altLang="ko-KR" dirty="0" err="1"/>
              <a:t>Stanford</a:t>
            </a:r>
            <a:r>
              <a:rPr lang="ko-KR" altLang="ko-KR" dirty="0"/>
              <a:t> </a:t>
            </a:r>
            <a:r>
              <a:rPr lang="ko-KR" altLang="ko-KR" dirty="0" err="1"/>
              <a:t>Research</a:t>
            </a:r>
            <a:r>
              <a:rPr lang="ko-KR" altLang="ko-KR" dirty="0"/>
              <a:t> </a:t>
            </a:r>
            <a:r>
              <a:rPr lang="ko-KR" altLang="ko-KR" dirty="0" err="1"/>
              <a:t>Institute</a:t>
            </a:r>
            <a:r>
              <a:rPr lang="ko-KR" altLang="ko-KR" dirty="0"/>
              <a:t>,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one</a:t>
            </a:r>
            <a:r>
              <a:rPr lang="ko-KR" altLang="ko-KR" dirty="0"/>
              <a:t> of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first</a:t>
            </a:r>
            <a:r>
              <a:rPr lang="ko-KR" altLang="ko-KR" dirty="0"/>
              <a:t> </a:t>
            </a:r>
            <a:r>
              <a:rPr lang="ko-KR" altLang="ko-KR" dirty="0" err="1"/>
              <a:t>mobile</a:t>
            </a:r>
            <a:r>
              <a:rPr lang="ko-KR" altLang="ko-KR" dirty="0"/>
              <a:t> </a:t>
            </a:r>
            <a:r>
              <a:rPr lang="ko-KR" altLang="ko-KR" dirty="0" err="1"/>
              <a:t>robots</a:t>
            </a:r>
            <a:r>
              <a:rPr lang="ko-KR" altLang="ko-KR" dirty="0"/>
              <a:t> </a:t>
            </a:r>
            <a:r>
              <a:rPr lang="ko-KR" altLang="ko-KR" dirty="0" err="1"/>
              <a:t>capable</a:t>
            </a:r>
            <a:r>
              <a:rPr lang="ko-KR" altLang="ko-KR" dirty="0"/>
              <a:t> of </a:t>
            </a:r>
            <a:r>
              <a:rPr lang="ko-KR" altLang="ko-KR" dirty="0" err="1"/>
              <a:t>perceiving</a:t>
            </a:r>
            <a:r>
              <a:rPr lang="ko-KR" altLang="ko-KR" dirty="0"/>
              <a:t> </a:t>
            </a:r>
            <a:r>
              <a:rPr lang="ko-KR" altLang="ko-KR" dirty="0" err="1"/>
              <a:t>its</a:t>
            </a:r>
            <a:r>
              <a:rPr lang="ko-KR" altLang="ko-KR" dirty="0"/>
              <a:t> </a:t>
            </a:r>
            <a:r>
              <a:rPr lang="ko-KR" altLang="ko-KR" dirty="0" err="1"/>
              <a:t>environment</a:t>
            </a:r>
            <a:r>
              <a:rPr lang="ko-KR" altLang="ko-KR" dirty="0"/>
              <a:t> and </a:t>
            </a:r>
            <a:r>
              <a:rPr lang="ko-KR" altLang="ko-KR" dirty="0" err="1"/>
              <a:t>performing</a:t>
            </a:r>
            <a:r>
              <a:rPr lang="ko-KR" altLang="ko-KR" dirty="0"/>
              <a:t> </a:t>
            </a:r>
            <a:r>
              <a:rPr lang="ko-KR" altLang="ko-KR" dirty="0" err="1"/>
              <a:t>tasks</a:t>
            </a:r>
            <a:r>
              <a:rPr lang="ko-KR" altLang="ko-KR" dirty="0"/>
              <a:t> </a:t>
            </a:r>
            <a:r>
              <a:rPr lang="ko-KR" altLang="ko-KR" dirty="0" err="1"/>
              <a:t>autonomously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 err="1"/>
              <a:t>Expert</a:t>
            </a:r>
            <a:r>
              <a:rPr lang="ko-KR" altLang="ko-KR" dirty="0"/>
              <a:t> Systems (1970s): The </a:t>
            </a:r>
            <a:r>
              <a:rPr lang="ko-KR" altLang="ko-KR" dirty="0" err="1"/>
              <a:t>development</a:t>
            </a:r>
            <a:r>
              <a:rPr lang="ko-KR" altLang="ko-KR" dirty="0"/>
              <a:t> of </a:t>
            </a:r>
            <a:r>
              <a:rPr lang="ko-KR" altLang="ko-KR" dirty="0" err="1"/>
              <a:t>expert</a:t>
            </a:r>
            <a:r>
              <a:rPr lang="ko-KR" altLang="ko-KR" dirty="0"/>
              <a:t> </a:t>
            </a:r>
            <a:r>
              <a:rPr lang="ko-KR" altLang="ko-KR" dirty="0" err="1"/>
              <a:t>systems</a:t>
            </a:r>
            <a:r>
              <a:rPr lang="ko-KR" altLang="ko-KR" dirty="0"/>
              <a:t>, </a:t>
            </a:r>
            <a:r>
              <a:rPr lang="ko-KR" altLang="ko-KR" dirty="0" err="1"/>
              <a:t>such</a:t>
            </a:r>
            <a:r>
              <a:rPr lang="ko-KR" altLang="ko-KR" dirty="0"/>
              <a:t> </a:t>
            </a:r>
            <a:r>
              <a:rPr lang="ko-KR" altLang="ko-KR" dirty="0" err="1"/>
              <a:t>as</a:t>
            </a:r>
            <a:r>
              <a:rPr lang="ko-KR" altLang="ko-KR" dirty="0"/>
              <a:t> MYCIN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medical</a:t>
            </a:r>
            <a:r>
              <a:rPr lang="ko-KR" altLang="ko-KR" dirty="0"/>
              <a:t> </a:t>
            </a:r>
            <a:r>
              <a:rPr lang="ko-KR" altLang="ko-KR" dirty="0" err="1"/>
              <a:t>diagnosis</a:t>
            </a:r>
            <a:r>
              <a:rPr lang="ko-KR" altLang="ko-KR" dirty="0"/>
              <a:t>, </a:t>
            </a:r>
            <a:r>
              <a:rPr lang="ko-KR" altLang="ko-KR" dirty="0" err="1"/>
              <a:t>marked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significant</a:t>
            </a:r>
            <a:r>
              <a:rPr lang="ko-KR" altLang="ko-KR" dirty="0"/>
              <a:t> </a:t>
            </a:r>
            <a:r>
              <a:rPr lang="ko-KR" altLang="ko-KR" dirty="0" err="1"/>
              <a:t>advancement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AI, </a:t>
            </a:r>
            <a:r>
              <a:rPr lang="ko-KR" altLang="ko-KR" dirty="0" err="1"/>
              <a:t>focusing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capturing</a:t>
            </a:r>
            <a:r>
              <a:rPr lang="ko-KR" altLang="ko-KR" dirty="0"/>
              <a:t> and </a:t>
            </a:r>
            <a:r>
              <a:rPr lang="ko-KR" altLang="ko-KR" dirty="0" err="1"/>
              <a:t>using</a:t>
            </a:r>
            <a:r>
              <a:rPr lang="ko-KR" altLang="ko-KR" dirty="0"/>
              <a:t> </a:t>
            </a:r>
            <a:r>
              <a:rPr lang="ko-KR" altLang="ko-KR" dirty="0" err="1"/>
              <a:t>human</a:t>
            </a:r>
            <a:r>
              <a:rPr lang="ko-KR" altLang="ko-KR" dirty="0"/>
              <a:t> </a:t>
            </a:r>
            <a:r>
              <a:rPr lang="ko-KR" altLang="ko-KR" dirty="0" err="1"/>
              <a:t>expertise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specific</a:t>
            </a:r>
            <a:r>
              <a:rPr lang="ko-KR" altLang="ko-KR" dirty="0"/>
              <a:t> </a:t>
            </a:r>
            <a:r>
              <a:rPr lang="ko-KR" altLang="ko-KR" dirty="0" err="1"/>
              <a:t>domains</a:t>
            </a:r>
            <a:r>
              <a:rPr lang="ko-KR" altLang="ko-KR" dirty="0"/>
              <a:t>.</a:t>
            </a:r>
          </a:p>
          <a:p>
            <a:pPr lvl="1" fontAlgn="ctr"/>
            <a:r>
              <a:rPr lang="ko-KR" altLang="ko-KR" dirty="0"/>
              <a:t> </a:t>
            </a:r>
          </a:p>
          <a:p>
            <a:pPr lvl="1" fontAlgn="ctr"/>
            <a:r>
              <a:rPr lang="ko-KR" altLang="ko-KR" dirty="0" err="1"/>
              <a:t>Backpropagation</a:t>
            </a:r>
            <a:r>
              <a:rPr lang="ko-KR" altLang="ko-KR" dirty="0"/>
              <a:t> </a:t>
            </a:r>
            <a:r>
              <a:rPr lang="ko-KR" altLang="ko-KR" dirty="0" err="1"/>
              <a:t>Algorithm</a:t>
            </a:r>
            <a:r>
              <a:rPr lang="ko-KR" altLang="ko-KR" dirty="0"/>
              <a:t> (1986): The </a:t>
            </a:r>
            <a:r>
              <a:rPr lang="ko-KR" altLang="ko-KR" dirty="0" err="1"/>
              <a:t>backpropagation</a:t>
            </a:r>
            <a:r>
              <a:rPr lang="ko-KR" altLang="ko-KR" dirty="0"/>
              <a:t> </a:t>
            </a:r>
            <a:r>
              <a:rPr lang="ko-KR" altLang="ko-KR" dirty="0" err="1"/>
              <a:t>algorithm</a:t>
            </a:r>
            <a:r>
              <a:rPr lang="ko-KR" altLang="ko-KR" dirty="0"/>
              <a:t>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Geoffrey</a:t>
            </a:r>
            <a:r>
              <a:rPr lang="ko-KR" altLang="ko-KR" dirty="0"/>
              <a:t> </a:t>
            </a:r>
            <a:r>
              <a:rPr lang="ko-KR" altLang="ko-KR" dirty="0" err="1"/>
              <a:t>Hinton</a:t>
            </a:r>
            <a:r>
              <a:rPr lang="ko-KR" altLang="ko-KR" dirty="0"/>
              <a:t>, </a:t>
            </a:r>
            <a:r>
              <a:rPr lang="ko-KR" altLang="ko-KR" dirty="0" err="1"/>
              <a:t>revolutionized</a:t>
            </a:r>
            <a:r>
              <a:rPr lang="ko-KR" altLang="ko-KR" dirty="0"/>
              <a:t> </a:t>
            </a:r>
            <a:r>
              <a:rPr lang="ko-KR" altLang="ko-KR" dirty="0" err="1"/>
              <a:t>neural</a:t>
            </a:r>
            <a:r>
              <a:rPr lang="ko-KR" altLang="ko-KR" dirty="0"/>
              <a:t> </a:t>
            </a:r>
            <a:r>
              <a:rPr lang="ko-KR" altLang="ko-KR" dirty="0" err="1"/>
              <a:t>network</a:t>
            </a:r>
            <a:r>
              <a:rPr lang="ko-KR" altLang="ko-KR" dirty="0"/>
              <a:t> </a:t>
            </a:r>
            <a:r>
              <a:rPr lang="ko-KR" altLang="ko-KR" dirty="0" err="1"/>
              <a:t>training</a:t>
            </a:r>
            <a:r>
              <a:rPr lang="ko-KR" altLang="ko-KR" dirty="0"/>
              <a:t> and </a:t>
            </a:r>
            <a:r>
              <a:rPr lang="ko-KR" altLang="ko-KR" dirty="0" err="1"/>
              <a:t>contributed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resurgence</a:t>
            </a:r>
            <a:r>
              <a:rPr lang="ko-KR" altLang="ko-KR" dirty="0"/>
              <a:t> of AI </a:t>
            </a:r>
            <a:r>
              <a:rPr lang="ko-KR" altLang="ko-KR" dirty="0" err="1"/>
              <a:t>research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 err="1"/>
              <a:t>Deep</a:t>
            </a:r>
            <a:r>
              <a:rPr lang="ko-KR" altLang="ko-KR" dirty="0"/>
              <a:t> </a:t>
            </a:r>
            <a:r>
              <a:rPr lang="ko-KR" altLang="ko-KR" dirty="0" err="1"/>
              <a:t>Blue</a:t>
            </a:r>
            <a:r>
              <a:rPr lang="ko-KR" altLang="ko-KR" dirty="0"/>
              <a:t> </a:t>
            </a:r>
            <a:r>
              <a:rPr lang="ko-KR" altLang="ko-KR" dirty="0" err="1"/>
              <a:t>vs</a:t>
            </a:r>
            <a:r>
              <a:rPr lang="ko-KR" altLang="ko-KR" dirty="0"/>
              <a:t>. </a:t>
            </a:r>
            <a:r>
              <a:rPr lang="ko-KR" altLang="ko-KR" dirty="0" err="1"/>
              <a:t>Garry</a:t>
            </a:r>
            <a:r>
              <a:rPr lang="ko-KR" altLang="ko-KR" dirty="0"/>
              <a:t> </a:t>
            </a:r>
            <a:r>
              <a:rPr lang="ko-KR" altLang="ko-KR" dirty="0" err="1"/>
              <a:t>Kasparov</a:t>
            </a:r>
            <a:r>
              <a:rPr lang="ko-KR" altLang="ko-KR" dirty="0"/>
              <a:t> (1997): </a:t>
            </a:r>
            <a:r>
              <a:rPr lang="ko-KR" altLang="ko-KR" dirty="0" err="1"/>
              <a:t>IBM's</a:t>
            </a:r>
            <a:r>
              <a:rPr lang="ko-KR" altLang="ko-KR" dirty="0"/>
              <a:t> </a:t>
            </a:r>
            <a:r>
              <a:rPr lang="ko-KR" altLang="ko-KR" dirty="0" err="1"/>
              <a:t>Deep</a:t>
            </a:r>
            <a:r>
              <a:rPr lang="ko-KR" altLang="ko-KR" dirty="0"/>
              <a:t> </a:t>
            </a:r>
            <a:r>
              <a:rPr lang="ko-KR" altLang="ko-KR" dirty="0" err="1"/>
              <a:t>Blue</a:t>
            </a:r>
            <a:r>
              <a:rPr lang="ko-KR" altLang="ko-KR" dirty="0"/>
              <a:t> </a:t>
            </a:r>
            <a:r>
              <a:rPr lang="ko-KR" altLang="ko-KR" dirty="0" err="1"/>
              <a:t>defeated</a:t>
            </a:r>
            <a:r>
              <a:rPr lang="ko-KR" altLang="ko-KR" dirty="0"/>
              <a:t> </a:t>
            </a:r>
            <a:r>
              <a:rPr lang="ko-KR" altLang="ko-KR" dirty="0" err="1"/>
              <a:t>world</a:t>
            </a:r>
            <a:r>
              <a:rPr lang="ko-KR" altLang="ko-KR" dirty="0"/>
              <a:t> </a:t>
            </a:r>
            <a:r>
              <a:rPr lang="ko-KR" altLang="ko-KR" dirty="0" err="1"/>
              <a:t>chess</a:t>
            </a:r>
            <a:r>
              <a:rPr lang="ko-KR" altLang="ko-KR" dirty="0"/>
              <a:t> </a:t>
            </a:r>
            <a:r>
              <a:rPr lang="ko-KR" altLang="ko-KR" dirty="0" err="1"/>
              <a:t>champion</a:t>
            </a:r>
            <a:r>
              <a:rPr lang="ko-KR" altLang="ko-KR" dirty="0"/>
              <a:t> </a:t>
            </a:r>
            <a:r>
              <a:rPr lang="ko-KR" altLang="ko-KR" dirty="0" err="1"/>
              <a:t>Garry</a:t>
            </a:r>
            <a:r>
              <a:rPr lang="ko-KR" altLang="ko-KR" dirty="0"/>
              <a:t> </a:t>
            </a:r>
            <a:r>
              <a:rPr lang="ko-KR" altLang="ko-KR" dirty="0" err="1"/>
              <a:t>Kasparov</a:t>
            </a:r>
            <a:r>
              <a:rPr lang="ko-KR" altLang="ko-KR" dirty="0"/>
              <a:t>, </a:t>
            </a:r>
            <a:r>
              <a:rPr lang="ko-KR" altLang="ko-KR" dirty="0" err="1"/>
              <a:t>showcasing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potential</a:t>
            </a:r>
            <a:r>
              <a:rPr lang="ko-KR" altLang="ko-KR" dirty="0"/>
              <a:t> of AI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complex</a:t>
            </a:r>
            <a:r>
              <a:rPr lang="ko-KR" altLang="ko-KR" dirty="0"/>
              <a:t> </a:t>
            </a:r>
            <a:r>
              <a:rPr lang="ko-KR" altLang="ko-KR" dirty="0" err="1"/>
              <a:t>strategic</a:t>
            </a:r>
            <a:r>
              <a:rPr lang="ko-KR" altLang="ko-KR" dirty="0"/>
              <a:t> </a:t>
            </a:r>
            <a:r>
              <a:rPr lang="ko-KR" altLang="ko-KR" dirty="0" err="1"/>
              <a:t>games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IBM </a:t>
            </a:r>
            <a:r>
              <a:rPr lang="ko-KR" altLang="ko-KR" dirty="0" err="1"/>
              <a:t>Watson</a:t>
            </a:r>
            <a:r>
              <a:rPr lang="ko-KR" altLang="ko-KR" dirty="0"/>
              <a:t> (2011): </a:t>
            </a:r>
            <a:r>
              <a:rPr lang="ko-KR" altLang="ko-KR" dirty="0" err="1"/>
              <a:t>Watson</a:t>
            </a:r>
            <a:r>
              <a:rPr lang="ko-KR" altLang="ko-KR" dirty="0"/>
              <a:t>, </a:t>
            </a:r>
            <a:r>
              <a:rPr lang="ko-KR" altLang="ko-KR" dirty="0" err="1"/>
              <a:t>an</a:t>
            </a:r>
            <a:r>
              <a:rPr lang="ko-KR" altLang="ko-KR" dirty="0"/>
              <a:t> AI </a:t>
            </a:r>
            <a:r>
              <a:rPr lang="ko-KR" altLang="ko-KR" dirty="0" err="1"/>
              <a:t>system</a:t>
            </a:r>
            <a:r>
              <a:rPr lang="ko-KR" altLang="ko-KR" dirty="0"/>
              <a:t>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IBM, </a:t>
            </a:r>
            <a:r>
              <a:rPr lang="ko-KR" altLang="ko-KR" dirty="0" err="1"/>
              <a:t>won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game</a:t>
            </a:r>
            <a:r>
              <a:rPr lang="ko-KR" altLang="ko-KR" dirty="0"/>
              <a:t> </a:t>
            </a:r>
            <a:r>
              <a:rPr lang="ko-KR" altLang="ko-KR" dirty="0" err="1"/>
              <a:t>show</a:t>
            </a:r>
            <a:r>
              <a:rPr lang="ko-KR" altLang="ko-KR" dirty="0"/>
              <a:t> </a:t>
            </a:r>
            <a:r>
              <a:rPr lang="ko-KR" altLang="ko-KR" dirty="0" err="1"/>
              <a:t>Jeopardy</a:t>
            </a:r>
            <a:r>
              <a:rPr lang="ko-KR" altLang="ko-KR" dirty="0"/>
              <a:t>!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demonstrating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 and </a:t>
            </a:r>
            <a:r>
              <a:rPr lang="ko-KR" altLang="ko-KR" dirty="0" err="1"/>
              <a:t>knowledge</a:t>
            </a:r>
            <a:r>
              <a:rPr lang="ko-KR" altLang="ko-KR" dirty="0"/>
              <a:t> </a:t>
            </a:r>
            <a:r>
              <a:rPr lang="ko-KR" altLang="ko-KR" dirty="0" err="1"/>
              <a:t>representation</a:t>
            </a:r>
            <a:r>
              <a:rPr lang="ko-KR" altLang="ko-KR" dirty="0"/>
              <a:t> </a:t>
            </a:r>
            <a:r>
              <a:rPr lang="ko-KR" altLang="ko-KR" dirty="0" err="1"/>
              <a:t>capabilities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sz="8600" dirty="0" err="1"/>
              <a:t>AlphaGo</a:t>
            </a:r>
            <a:r>
              <a:rPr lang="ko-KR" altLang="ko-KR" sz="8600" dirty="0"/>
              <a:t> </a:t>
            </a:r>
            <a:r>
              <a:rPr lang="ko-KR" altLang="ko-KR" sz="8600" dirty="0" err="1"/>
              <a:t>vs</a:t>
            </a:r>
            <a:r>
              <a:rPr lang="ko-KR" altLang="ko-KR" sz="8600" dirty="0"/>
              <a:t>. Lee </a:t>
            </a:r>
            <a:r>
              <a:rPr lang="ko-KR" altLang="ko-KR" sz="8600" dirty="0" err="1"/>
              <a:t>Sedol</a:t>
            </a:r>
            <a:r>
              <a:rPr lang="ko-KR" altLang="ko-KR" sz="8600" dirty="0"/>
              <a:t> (2016) </a:t>
            </a:r>
            <a:r>
              <a:rPr lang="en-US" altLang="ko-KR" dirty="0"/>
              <a:t>D</a:t>
            </a:r>
            <a:r>
              <a:rPr lang="ko-KR" altLang="ko-KR" dirty="0" err="1"/>
              <a:t>eepMind's</a:t>
            </a:r>
            <a:r>
              <a:rPr lang="ko-KR" altLang="ko-KR" dirty="0"/>
              <a:t> </a:t>
            </a:r>
            <a:r>
              <a:rPr lang="ko-KR" altLang="ko-KR" dirty="0" err="1"/>
              <a:t>AlphaGo</a:t>
            </a:r>
            <a:r>
              <a:rPr lang="ko-KR" altLang="ko-KR" dirty="0"/>
              <a:t> </a:t>
            </a:r>
            <a:r>
              <a:rPr lang="ko-KR" altLang="ko-KR" dirty="0" err="1"/>
              <a:t>defeated</a:t>
            </a:r>
            <a:r>
              <a:rPr lang="ko-KR" altLang="ko-KR" dirty="0"/>
              <a:t> </a:t>
            </a:r>
            <a:r>
              <a:rPr lang="ko-KR" altLang="ko-KR" dirty="0" err="1"/>
              <a:t>world</a:t>
            </a:r>
            <a:r>
              <a:rPr lang="ko-KR" altLang="ko-KR" dirty="0"/>
              <a:t> </a:t>
            </a:r>
            <a:r>
              <a:rPr lang="ko-KR" altLang="ko-KR" dirty="0" err="1"/>
              <a:t>Go</a:t>
            </a:r>
            <a:r>
              <a:rPr lang="ko-KR" altLang="ko-KR" dirty="0"/>
              <a:t> </a:t>
            </a:r>
            <a:r>
              <a:rPr lang="ko-KR" altLang="ko-KR" dirty="0" err="1"/>
              <a:t>champion</a:t>
            </a:r>
            <a:r>
              <a:rPr lang="ko-KR" altLang="ko-KR" dirty="0"/>
              <a:t> Lee </a:t>
            </a:r>
            <a:r>
              <a:rPr lang="ko-KR" altLang="ko-KR" dirty="0" err="1"/>
              <a:t>Sedol</a:t>
            </a:r>
            <a:r>
              <a:rPr lang="ko-KR" altLang="ko-KR" dirty="0"/>
              <a:t>, </a:t>
            </a:r>
            <a:r>
              <a:rPr lang="ko-KR" altLang="ko-KR" dirty="0" err="1"/>
              <a:t>demonstrating</a:t>
            </a:r>
            <a:r>
              <a:rPr lang="ko-KR" altLang="ko-KR" dirty="0"/>
              <a:t> </a:t>
            </a:r>
            <a:r>
              <a:rPr lang="ko-KR" altLang="ko-KR" dirty="0" err="1"/>
              <a:t>AI's</a:t>
            </a:r>
            <a:r>
              <a:rPr lang="ko-KR" altLang="ko-KR" dirty="0"/>
              <a:t> </a:t>
            </a:r>
            <a:r>
              <a:rPr lang="ko-KR" altLang="ko-KR" dirty="0" err="1"/>
              <a:t>ability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master</a:t>
            </a:r>
            <a:r>
              <a:rPr lang="ko-KR" altLang="ko-KR" dirty="0"/>
              <a:t> </a:t>
            </a:r>
            <a:r>
              <a:rPr lang="ko-KR" altLang="ko-KR" dirty="0" err="1"/>
              <a:t>complex</a:t>
            </a:r>
            <a:r>
              <a:rPr lang="ko-KR" altLang="ko-KR" dirty="0"/>
              <a:t> </a:t>
            </a:r>
            <a:r>
              <a:rPr lang="ko-KR" altLang="ko-KR" dirty="0" err="1"/>
              <a:t>board</a:t>
            </a:r>
            <a:r>
              <a:rPr lang="ko-KR" altLang="ko-KR" dirty="0"/>
              <a:t> </a:t>
            </a:r>
            <a:r>
              <a:rPr lang="ko-KR" altLang="ko-KR" dirty="0" err="1"/>
              <a:t>games</a:t>
            </a:r>
            <a:r>
              <a:rPr lang="ko-KR" altLang="ko-KR" dirty="0"/>
              <a:t> </a:t>
            </a:r>
            <a:r>
              <a:rPr lang="ko-KR" altLang="ko-KR" dirty="0" err="1"/>
              <a:t>through</a:t>
            </a:r>
            <a:r>
              <a:rPr lang="ko-KR" altLang="ko-KR" dirty="0"/>
              <a:t> </a:t>
            </a:r>
            <a:r>
              <a:rPr lang="ko-KR" altLang="ko-KR" dirty="0" err="1"/>
              <a:t>reinforcement</a:t>
            </a:r>
            <a:r>
              <a:rPr lang="ko-KR" altLang="ko-KR" dirty="0"/>
              <a:t> </a:t>
            </a:r>
            <a:r>
              <a:rPr lang="ko-KR" altLang="ko-KR" dirty="0" err="1"/>
              <a:t>learning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sz="8600" dirty="0" err="1"/>
              <a:t>OpenAI's</a:t>
            </a:r>
            <a:r>
              <a:rPr lang="ko-KR" altLang="ko-KR" sz="8600" dirty="0"/>
              <a:t> GPT-3 (2020</a:t>
            </a:r>
            <a:r>
              <a:rPr lang="en-US" altLang="ko-KR" sz="8600" dirty="0"/>
              <a:t>) </a:t>
            </a:r>
            <a:r>
              <a:rPr lang="ko-KR" altLang="ko-KR" dirty="0"/>
              <a:t> GPT-3,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OpenAI</a:t>
            </a:r>
            <a:r>
              <a:rPr lang="ko-KR" altLang="ko-KR" dirty="0"/>
              <a:t>,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state</a:t>
            </a:r>
            <a:r>
              <a:rPr lang="ko-KR" altLang="ko-KR" dirty="0"/>
              <a:t>-of-</a:t>
            </a:r>
            <a:r>
              <a:rPr lang="ko-KR" altLang="ko-KR" dirty="0" err="1"/>
              <a:t>the</a:t>
            </a:r>
            <a:r>
              <a:rPr lang="ko-KR" altLang="ko-KR" dirty="0"/>
              <a:t>-</a:t>
            </a:r>
            <a:r>
              <a:rPr lang="ko-KR" altLang="ko-KR" dirty="0" err="1"/>
              <a:t>art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model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showcases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advancements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 and </a:t>
            </a:r>
            <a:r>
              <a:rPr lang="ko-KR" altLang="ko-KR" dirty="0" err="1"/>
              <a:t>generation</a:t>
            </a:r>
            <a:r>
              <a:rPr lang="ko-KR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ko-KR" i="1" dirty="0"/>
              <a:t>출처: &lt;</a:t>
            </a:r>
            <a:r>
              <a:rPr lang="ko-KR" altLang="ko-KR" i="1" dirty="0">
                <a:hlinkClick r:id="rId2"/>
              </a:rPr>
              <a:t>https://chat.openai.com/</a:t>
            </a:r>
            <a:r>
              <a:rPr lang="ko-KR" altLang="ko-KR" i="1" dirty="0"/>
              <a:t>&gt; </a:t>
            </a:r>
            <a:endParaRPr lang="ko-KR" altLang="ko-KR" sz="4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3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94A45-9EC9-4DBE-9EB4-59682800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Dartmouth Conference 1956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819A-CC0E-42A8-B9F8-2C7DA613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2" y="6594655"/>
            <a:ext cx="10515600" cy="20536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000" dirty="0"/>
              <a:t>This week in The History of AI at AIWS.net – the Dartmouth Conference began on 18 June 1956. This gathering would run through the entire summer at Dartmouth College in Hanover, New Hampshire.</a:t>
            </a:r>
            <a:endParaRPr lang="ko-KR" altLang="en-US" sz="1000" dirty="0"/>
          </a:p>
        </p:txBody>
      </p:sp>
      <p:pic>
        <p:nvPicPr>
          <p:cNvPr id="2054" name="Picture 6" descr="This week in The History of AI at AIWS.net – the Dartmouth Conference began  on 18 June 1956 | AIWS.net">
            <a:extLst>
              <a:ext uri="{FF2B5EF4-FFF2-40B4-BE49-F238E27FC236}">
                <a16:creationId xmlns:a16="http://schemas.microsoft.com/office/drawing/2014/main" id="{36E80636-AEB6-43B8-9C2F-744DF029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3" y="1865458"/>
            <a:ext cx="6808447" cy="45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8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701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Nanum Gothic</vt:lpstr>
      <vt:lpstr>맑은 고딕</vt:lpstr>
      <vt:lpstr>Arial</vt:lpstr>
      <vt:lpstr>Arial</vt:lpstr>
      <vt:lpstr>Office 테마</vt:lpstr>
      <vt:lpstr>chat GPT</vt:lpstr>
      <vt:lpstr>PowerPoint 프레젠테이션</vt:lpstr>
      <vt:lpstr>Alan Turing </vt:lpstr>
      <vt:lpstr>Alan Mathison Turing </vt:lpstr>
      <vt:lpstr>PowerPoint 프레젠테이션</vt:lpstr>
      <vt:lpstr>Computing machinery and intelligence</vt:lpstr>
      <vt:lpstr>PowerPoint 프레젠테이션</vt:lpstr>
      <vt:lpstr>AI history by chat GPT</vt:lpstr>
      <vt:lpstr>Dartmouth Conference 1956</vt:lpstr>
      <vt:lpstr>AlphaGo vs. Lee Sedol (2016)</vt:lpstr>
      <vt:lpstr>PowerPoint 프레젠테이션</vt:lpstr>
      <vt:lpstr>NVIDIA의 과학시간 - GPU와 CPU의 차이 Https://www.youtube.com/watch?v=1BAZf3PsjWA</vt:lpstr>
      <vt:lpstr>Google shares lose $100 billion  after company’s AI chatbot makes an error during demo 2023.02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1</cp:revision>
  <dcterms:created xsi:type="dcterms:W3CDTF">2023-07-15T00:49:53Z</dcterms:created>
  <dcterms:modified xsi:type="dcterms:W3CDTF">2023-07-15T00:51:21Z</dcterms:modified>
</cp:coreProperties>
</file>