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8" r:id="rId3"/>
    <p:sldId id="337" r:id="rId4"/>
    <p:sldId id="336" r:id="rId5"/>
    <p:sldId id="319" r:id="rId6"/>
    <p:sldId id="287" r:id="rId7"/>
    <p:sldId id="339" r:id="rId8"/>
    <p:sldId id="288" r:id="rId9"/>
    <p:sldId id="306" r:id="rId10"/>
    <p:sldId id="261" r:id="rId11"/>
    <p:sldId id="341" r:id="rId12"/>
    <p:sldId id="342" r:id="rId13"/>
    <p:sldId id="345" r:id="rId14"/>
    <p:sldId id="343" r:id="rId15"/>
    <p:sldId id="344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171D-C800-4E9B-91A5-8937E32FB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DD011-9B5B-471E-9664-59BAF05AE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6DCF2-78C0-468C-87E4-81B674D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0B94-225C-476D-A581-BCD0177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B80D9-3EBB-4046-8746-32318E7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424E3-E6EE-40EC-BB49-A7333B7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D69E2-43B5-4732-8A61-19751437E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48BC-6085-4D4F-86A7-0E94D790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5A158-9C6C-43C3-9677-DFB6E05C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BE43-E428-4A7B-A1B8-C24111B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9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C6C67C-C1C6-4EA8-9BB5-0C529BE3F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0C692-A502-4FA0-A5AF-7A4C1ADB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64153-DCC6-490E-A7A4-AA61BD5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E8969-37A2-45A9-B18A-417270D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98FB3-CD0F-414A-92E5-311A123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F22A-7C9D-4FCA-82F6-C812F28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8AE1-F8DE-42B5-9B91-A917D232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DABC6-8AB3-4B0B-A97B-6072F2E5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BCD7B-FA57-4C61-8158-C28B399F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33F80-B946-45AB-8BA2-F6A1452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72DF-0D87-43D5-90EF-FDCABCB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93750-CE76-4B80-90DA-4D7342AF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9ACD6-DDF1-4461-BF96-DCEB8ACA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E7539-867F-420D-84E2-B310F68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3F7B0-6DD2-417D-A8FB-868F28B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9440-D81C-42C1-93D3-085B18F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AD900-F76C-431E-9E35-19F65C1F5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7D349-B35C-461C-A22C-41AFE56F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D59E9-9397-4110-962F-8BF15FB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90473-05A5-4565-8E12-0B0837D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06EBB-C304-475D-93B2-2F01DC6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7E97-0C53-46EB-935C-59B5E31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9C8A4-92B8-41CB-AAF0-08D473B7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E26BD-5E93-4EC9-A2D5-E67CCFB4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4CC20F-E58F-4DD4-8D55-7E73A48B4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0BC4C-41DC-4477-B6A4-11486327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45CBD-8DF9-47CD-B413-6D4959C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BA3B1-6AAE-40FF-9DBB-3705902A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F683F-25D3-4543-8B3F-491D39E6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8A71-5246-4FFC-8884-8C49D2A4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79753A-5460-4941-87E4-0BFB0FB3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2A799-4BBD-42CC-BA38-BDE87B4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532128-981C-4C32-9064-4C1D1C0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5F676-8A20-495E-804C-206907C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044AC-C864-4299-B158-2141DAE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4275A-C943-431B-9C47-84ECD7EA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B2BC-87C3-42A7-8B06-9CE7AF31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C345B-73DE-4DA6-8830-B0FCF9D8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66A04-1D60-48E7-9F8C-97866AC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262F8-92F9-487C-8C3B-AD54AD1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C486-4B92-4064-BEE5-72EEAD9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ECCDD-6827-4A66-9271-DBFF8968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6900-CED8-4B59-964D-A9F481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9A7089-8479-4480-A764-13267E19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748E0-E4EA-4198-AE2E-D6ACD3E64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E7BBF-6115-49AF-B437-0F1F824A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47EBC-3611-4697-929C-E0BCD20E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32C05-05C9-41C4-A9F9-12DFEF2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25BF22-67A4-440F-AF0F-510CC050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9F317-28C0-435C-8073-32A41224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E7601-5885-4E91-A54A-EFFCB49E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8480-AC08-4ADD-91BB-93FB44DD4096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49D68-03EC-4A53-A99B-DC4B0D5C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06537-0D2B-438F-A863-4941EE62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b.bioninja.com.au/standard-level/topic-1-cell-biology/11-introduction-to-cells/emergent-properti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amazon.com/Future-Minds-Rise-Intelligence-Universe/dp/19489243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r>
              <a:rPr lang="ko-KR" altLang="ko-KR" sz="4000" b="1" i="1" dirty="0" err="1"/>
              <a:t>Generative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Pre-trained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Transformer</a:t>
            </a:r>
            <a:endParaRPr lang="en-US" altLang="ko-KR" sz="4000" b="1" i="1" dirty="0"/>
          </a:p>
          <a:p>
            <a:endParaRPr lang="en-US" altLang="ko-KR" b="1" i="1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824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93DC4-7BB1-47E1-B91F-B101F615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"</a:t>
            </a:r>
            <a:r>
              <a:rPr lang="ko-KR" altLang="ko-KR" b="1" dirty="0" err="1"/>
              <a:t>Autonomously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entity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function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make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decisions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independently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external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control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influence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self-governance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self-direction</a:t>
            </a:r>
            <a:r>
              <a:rPr lang="ko-KR" altLang="ko-KR" sz="1000" dirty="0"/>
              <a:t>.</a:t>
            </a:r>
            <a:r>
              <a:rPr lang="en-US" altLang="ko-KR" sz="1000" dirty="0"/>
              <a:t>    </a:t>
            </a:r>
            <a:r>
              <a:rPr lang="en-US" altLang="ko-KR" dirty="0"/>
              <a:t>Car</a:t>
            </a:r>
          </a:p>
          <a:p>
            <a:endParaRPr lang="en-US" altLang="ko-KR" dirty="0"/>
          </a:p>
          <a:p>
            <a:r>
              <a:rPr lang="ko-KR" altLang="en-US" b="1" dirty="0"/>
              <a:t>“</a:t>
            </a:r>
            <a:r>
              <a:rPr lang="en-US" altLang="ko-KR" b="1" dirty="0"/>
              <a:t>A</a:t>
            </a:r>
            <a:r>
              <a:rPr lang="ko-KR" altLang="ko-KR" b="1" dirty="0" err="1"/>
              <a:t>utomatically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process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occurs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manual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intervention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human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effort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mechanisms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sensors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predefined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rules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to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perform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tasks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execute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actions</a:t>
            </a:r>
            <a:r>
              <a:rPr lang="ko-KR" altLang="ko-KR" sz="1000" dirty="0"/>
              <a:t>.</a:t>
            </a:r>
            <a:r>
              <a:rPr lang="en-US" altLang="ko-KR" sz="1000" dirty="0"/>
              <a:t> </a:t>
            </a:r>
            <a:r>
              <a:rPr lang="ko-KR" altLang="ko-KR" dirty="0" err="1"/>
              <a:t>automatic</a:t>
            </a:r>
            <a:r>
              <a:rPr lang="ko-KR" altLang="ko-KR" dirty="0"/>
              <a:t> </a:t>
            </a:r>
            <a:r>
              <a:rPr lang="ko-KR" altLang="ko-KR" dirty="0" err="1"/>
              <a:t>washing</a:t>
            </a:r>
            <a:r>
              <a:rPr lang="ko-KR" altLang="ko-KR" dirty="0"/>
              <a:t> </a:t>
            </a:r>
            <a:r>
              <a:rPr lang="ko-KR" altLang="ko-KR" dirty="0" err="1"/>
              <a:t>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0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차바 &#10;0 emergence &#10;창발(創發)또는 떠오름 현상은 하위 계층(구성 요식에는 없는 특성이나 &#10;행동이 상위 계층(전체 구조)에서 자발적으로 돌연히 출현하는 현상이다. &#10;또한 불시에 솟아나는 특성을 창발성(emergent property) 또는 이머전 &#10;스(emergence)라고도 부른다. 자기조식화 현상, 복잡계 과학과 관련이 &#10;깊다.” &#10;한국어 위귀택과에시 인용 ">
            <a:extLst>
              <a:ext uri="{FF2B5EF4-FFF2-40B4-BE49-F238E27FC236}">
                <a16:creationId xmlns:a16="http://schemas.microsoft.com/office/drawing/2014/main" id="{06F6C1ED-A83C-4632-AC3F-D3F0438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45" y="480270"/>
            <a:ext cx="60769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ABFE79-0F16-44B4-8648-79B24C263BD1}"/>
              </a:ext>
            </a:extLst>
          </p:cNvPr>
          <p:cNvSpPr/>
          <p:nvPr/>
        </p:nvSpPr>
        <p:spPr>
          <a:xfrm>
            <a:off x="2425816" y="5933990"/>
            <a:ext cx="7340367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when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interaction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individual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component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produce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new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functions</a:t>
            </a:r>
            <a:endParaRPr lang="ko-KR" altLang="ko-KR" sz="1050" dirty="0">
              <a:solidFill>
                <a:srgbClr val="111111"/>
              </a:solidFill>
              <a:ea typeface="Arial" panose="020B0604020202020204" pitchFamily="34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"The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whole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greater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than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sum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parts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”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 –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Aristotle</a:t>
            </a:r>
            <a:endParaRPr lang="ko-KR" altLang="ko-KR" sz="1000" dirty="0">
              <a:solidFill>
                <a:srgbClr val="111111"/>
              </a:solidFill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ea typeface="Calibri" panose="020F0502020204030204" pitchFamily="34" charset="0"/>
              </a:rPr>
              <a:t> </a:t>
            </a:r>
          </a:p>
          <a:p>
            <a:r>
              <a:rPr lang="ko-KR" altLang="ko-KR" sz="700" i="1" dirty="0">
                <a:solidFill>
                  <a:srgbClr val="595959"/>
                </a:solidFill>
                <a:ea typeface="Malgun Gothic" panose="020B0503020000020004" pitchFamily="50" charset="-127"/>
              </a:rPr>
              <a:t>출처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: &lt;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  <a:hlinkClick r:id="rId3"/>
              </a:rPr>
              <a:t>https://ib.bioninja.com.au/standard-level/topic-1-cell-biology/11-introduction-to-cells/emergent-properties.html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4AEBC-0390-439F-B8D2-CD413748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45" y="3829662"/>
            <a:ext cx="2800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ergen Propaty &#10;Behavior of Ant &#10;Colonies &#10;Consciousness &#10;Chemical Reactions &#10;Therrnodynamic &#10;Characteristics of &#10;Cities &#10;Diversity of &#10;Ecosysterns &#10;Behavior of Microbial &#10;Communities &#10;Function of Biological &#10;Molecules &#10;Social Phenornena &#10;Creation of &#10;Indvidual ants rave limited capacity for complex tasks, but the entire &#10;colony can perform surprisingly complex tasks. This group behavior can &#10;be sæn as an example of emergent properties. &#10;Indvidual neurons dorft contain complex information or ernotions, but &#10;rnany neurons working can generate complex emcRions_ This is &#10;an example of ernergelt properties in the human brain. &#10;The products of chemical reactions sometimes have a greater effect than a &#10;simple sum of the individual components, which is an example of &#10;errergent promies_ &#10;Therrnodynamic systems are examples of where new properties errage &#10;due to complex interactions between the comw-ænts_ &#10;Cities demonstrate several emergent properties due to the complex &#10;interactions of people _ &#10;The divåsity and complexity of ecosystems that canncn be explained by &#10;the characteristics of individual species alone is an example of exagent &#10;properties. &#10;The complex behavior pattems of microbial corrmunities that cant &#10;understood by individual microbes alone are examples of exagent &#10;properties. &#10;The complex functions of biological molecules, which cant be understood &#10;at the level of individual atoms or molecules are examples of exagent &#10;properties. &#10;Complex social phenornena that cant be explained individual human &#10;behaviors alone are examples of emergent properties. &#10;The creation of new that's more than just the sum of individual &#10;pieces of information is an example of energent properties. ">
            <a:extLst>
              <a:ext uri="{FF2B5EF4-FFF2-40B4-BE49-F238E27FC236}">
                <a16:creationId xmlns:a16="http://schemas.microsoft.com/office/drawing/2014/main" id="{BBAA482E-B22D-4EA6-8334-12E9250D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1438"/>
            <a:ext cx="59436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7B1C3D-CADE-44C3-8D60-DA2F6F533C84}"/>
              </a:ext>
            </a:extLst>
          </p:cNvPr>
          <p:cNvSpPr/>
          <p:nvPr/>
        </p:nvSpPr>
        <p:spPr>
          <a:xfrm>
            <a:off x="159391" y="271422"/>
            <a:ext cx="286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280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endParaRPr lang="ko-KR" altLang="ko-KR" sz="24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CBD794-F790-4F2E-8A3C-9A72746B095B}"/>
              </a:ext>
            </a:extLst>
          </p:cNvPr>
          <p:cNvGraphicFramePr>
            <a:graphicFrameLocks noGrp="1"/>
          </p:cNvGraphicFramePr>
          <p:nvPr/>
        </p:nvGraphicFramePr>
        <p:xfrm>
          <a:off x="9303391" y="271422"/>
          <a:ext cx="2650921" cy="6231675"/>
        </p:xfrm>
        <a:graphic>
          <a:graphicData uri="http://schemas.openxmlformats.org/drawingml/2006/table">
            <a:tbl>
              <a:tblPr/>
              <a:tblGrid>
                <a:gridCol w="1073791">
                  <a:extLst>
                    <a:ext uri="{9D8B030D-6E8A-4147-A177-3AD203B41FA5}">
                      <a16:colId xmlns:a16="http://schemas.microsoft.com/office/drawing/2014/main" val="1176463161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601757919"/>
                    </a:ext>
                  </a:extLst>
                </a:gridCol>
              </a:tblGrid>
              <a:tr h="34253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ea typeface="Calibri" panose="020F0502020204030204" pitchFamily="34" charset="0"/>
                        </a:rPr>
                        <a:t>Emergent properties </a:t>
                      </a:r>
                      <a:r>
                        <a:rPr lang="ko-KR" sz="800">
                          <a:effectLst/>
                          <a:ea typeface="맑은 고딕" panose="020B0503020000020004" pitchFamily="50" charset="-127"/>
                        </a:rPr>
                        <a:t>창발성</a:t>
                      </a:r>
                      <a:endParaRPr lang="ko-KR" sz="800">
                        <a:effectLst/>
                      </a:endParaRP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81593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개미 군집의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개개의 개미는 복잡한 작업을 수행하는 능력이 제한적이지만, 전체 개미 군집은 놀랍도록 복잡한 작업을 수행한다. 이러한 집단 행동은 에머전트 속성의 한 예시로 볼 수 있다[1]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5639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인간의 의식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뉴런에는 복잡한 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정보나 감정이 담겨 있지 않지만,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수많은 뉴런이 협력하여 복잡한 감정을 생성하는 것이 가능하다. 이는 인간 두뇌에서의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6643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반응의 결과물은 때때로 개별 성분의 단순한 합보다 큰 영향을 미치며, 이는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83501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시스템은 각 구성 요소간 복잡한 상호 작용으로 인해 새로운 속성이 나타나는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695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도시의 특성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도시는 사람들의 복잡한 상호 작용으로 인해 여러 가지 에머전트 속성을 보인다[1][3]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0316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생태계의 다양성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종의 특성만으로는 설명할 수 없는 생태계의 다양성과 복잡성은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2800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미생물 집단의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미생물만으로는 이해할 수 없는 미생물 집단의 복잡한 행동 패턴은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08594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생체 분자의 기능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원자나 분자 단위로는 이해할 수 없는 생체 분자의 복잡한 기능은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37526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사회 현상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사람의 행동만으로는 설명할 수 없는 복잡한 사회 현상은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262065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지식의 창출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정보 조각들의 집합이 단순히 더해진 것 이상의 새로운 지식을 창출하는 것은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예시다[2]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780AD-239D-46AF-BD81-1040D993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Intelligence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B5B49-0CA6-4254-837A-2962086E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 err="1"/>
              <a:t>An</a:t>
            </a:r>
            <a:r>
              <a:rPr lang="ko-KR" altLang="ko-KR" dirty="0"/>
              <a:t> </a:t>
            </a:r>
            <a:r>
              <a:rPr lang="ko-KR" altLang="ko-KR" dirty="0" err="1"/>
              <a:t>emergent</a:t>
            </a:r>
            <a:r>
              <a:rPr lang="ko-KR" altLang="ko-KR" dirty="0"/>
              <a:t> </a:t>
            </a:r>
            <a:r>
              <a:rPr lang="ko-KR" altLang="ko-KR" dirty="0" err="1"/>
              <a:t>system’s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</a:t>
            </a:r>
          </a:p>
          <a:p>
            <a:pPr lvl="1"/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respond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environment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order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improve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conditions</a:t>
            </a:r>
            <a:r>
              <a:rPr lang="ko-KR" altLang="ko-KR" sz="1200" dirty="0"/>
              <a:t>, </a:t>
            </a:r>
          </a:p>
          <a:p>
            <a:pPr lvl="1"/>
            <a:r>
              <a:rPr lang="ko-KR" altLang="ko-KR" sz="1200" dirty="0" err="1"/>
              <a:t>perpetuate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itself</a:t>
            </a:r>
            <a:r>
              <a:rPr lang="ko-KR" altLang="ko-KR" sz="1200" dirty="0"/>
              <a:t> and </a:t>
            </a:r>
            <a:r>
              <a:rPr lang="ko-KR" altLang="ko-KR" sz="1200" dirty="0" err="1"/>
              <a:t>maximize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future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freedom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action</a:t>
            </a:r>
            <a:r>
              <a:rPr lang="ko-KR" altLang="ko-KR" sz="1200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writing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latest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</a:t>
            </a:r>
            <a:r>
              <a:rPr lang="ko-KR" altLang="ko-KR" sz="1100" dirty="0"/>
              <a:t>,</a:t>
            </a:r>
            <a:r>
              <a:rPr lang="x-none" altLang="ko-KR" sz="1100" dirty="0"/>
              <a:t> </a:t>
            </a:r>
            <a:r>
              <a:rPr lang="ko-KR" altLang="ko-KR" sz="1100" dirty="0">
                <a:hlinkClick r:id="rId2"/>
              </a:rPr>
              <a:t>Future </a:t>
            </a:r>
            <a:r>
              <a:rPr lang="ko-KR" altLang="ko-KR" sz="1100" dirty="0" err="1">
                <a:hlinkClick r:id="rId2"/>
              </a:rPr>
              <a:t>Minds</a:t>
            </a:r>
            <a:r>
              <a:rPr lang="ko-KR" altLang="ko-KR" sz="1100" dirty="0">
                <a:hlinkClick r:id="rId2"/>
              </a:rPr>
              <a:t>:</a:t>
            </a:r>
            <a:r>
              <a:rPr lang="x-none" altLang="ko-KR" sz="1100" dirty="0">
                <a:hlinkClick r:id="rId2"/>
              </a:rPr>
              <a:t> </a:t>
            </a:r>
            <a:r>
              <a:rPr lang="ko-KR" altLang="ko-KR" sz="1100" i="1" dirty="0">
                <a:hlinkClick r:id="rId2"/>
              </a:rPr>
              <a:t>The </a:t>
            </a:r>
            <a:r>
              <a:rPr lang="ko-KR" altLang="ko-KR" sz="1100" i="1" dirty="0" err="1">
                <a:hlinkClick r:id="rId2"/>
              </a:rPr>
              <a:t>Rise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Intelligence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from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Big </a:t>
            </a:r>
            <a:r>
              <a:rPr lang="ko-KR" altLang="ko-KR" sz="1100" i="1" dirty="0" err="1">
                <a:hlinkClick r:id="rId2"/>
              </a:rPr>
              <a:t>Bang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to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End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Universe</a:t>
            </a:r>
            <a:r>
              <a:rPr lang="ko-KR" altLang="ko-KR" sz="1100" dirty="0"/>
              <a:t>, </a:t>
            </a:r>
            <a:r>
              <a:rPr lang="ko-KR" altLang="ko-KR" sz="1100" dirty="0" err="1"/>
              <a:t>it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essential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properly</a:t>
            </a:r>
            <a:r>
              <a:rPr lang="en-US" altLang="ko-KR" sz="1100" dirty="0"/>
              <a:t> </a:t>
            </a:r>
            <a:r>
              <a:rPr lang="ko-KR" altLang="ko-KR" sz="1100" dirty="0" err="1"/>
              <a:t>define</a:t>
            </a:r>
            <a:r>
              <a:rPr lang="x-none" altLang="ko-KR" sz="1100" dirty="0"/>
              <a:t> </a:t>
            </a:r>
            <a:r>
              <a:rPr lang="ko-KR" altLang="ko-KR" sz="1100" i="1" dirty="0" err="1"/>
              <a:t>intelligence</a:t>
            </a:r>
            <a:r>
              <a:rPr lang="x-none" altLang="ko-KR" sz="1100" i="1" dirty="0"/>
              <a:t> 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appropriate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context</a:t>
            </a:r>
            <a:r>
              <a:rPr lang="ko-KR" altLang="ko-KR" sz="1100" dirty="0"/>
              <a:t>. </a:t>
            </a:r>
            <a:r>
              <a:rPr lang="ko-KR" altLang="ko-KR" sz="1100" b="1" dirty="0" err="1"/>
              <a:t>March</a:t>
            </a:r>
            <a:r>
              <a:rPr lang="ko-KR" altLang="ko-KR" sz="1100" b="1" dirty="0"/>
              <a:t> 17, 2020</a:t>
            </a:r>
            <a:endParaRPr lang="ko-KR" altLang="ko-KR" sz="1100" dirty="0"/>
          </a:p>
          <a:p>
            <a:endParaRPr lang="ko-KR" altLang="en-US" dirty="0"/>
          </a:p>
        </p:txBody>
      </p:sp>
      <p:pic>
        <p:nvPicPr>
          <p:cNvPr id="4098" name="Picture 2" descr="Future Minds: The Rise of Intelligence from the Big Bang to the End of the  Universe: Yonck, Richard: 9781948924382: Amazon.com: Books">
            <a:extLst>
              <a:ext uri="{FF2B5EF4-FFF2-40B4-BE49-F238E27FC236}">
                <a16:creationId xmlns:a16="http://schemas.microsoft.com/office/drawing/2014/main" id="{5870A44C-5796-4334-BD01-03C9CC6D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83" y="2204207"/>
            <a:ext cx="2311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F72-2CCD-4019-B6F0-C604815A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Hallutination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05F43-F242-411B-A81A-698D58BB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 err="1"/>
              <a:t>An</a:t>
            </a:r>
            <a:r>
              <a:rPr lang="ko-KR" altLang="ko-KR" sz="2400" dirty="0"/>
              <a:t> AI </a:t>
            </a:r>
            <a:r>
              <a:rPr lang="ko-KR" altLang="ko-KR" sz="2400" dirty="0" err="1"/>
              <a:t>hallucination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is</a:t>
            </a:r>
            <a:r>
              <a:rPr lang="x-none" altLang="ko-KR" sz="2400" dirty="0"/>
              <a:t> </a:t>
            </a:r>
            <a:r>
              <a:rPr lang="ko-KR" altLang="ko-KR" sz="2400" dirty="0" err="1"/>
              <a:t>when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x-none" altLang="ko-KR" sz="2400" dirty="0"/>
              <a:t>model</a:t>
            </a:r>
            <a:r>
              <a:rPr lang="ko-KR" altLang="ko-KR" sz="2400" dirty="0"/>
              <a:t> </a:t>
            </a:r>
            <a:r>
              <a:rPr lang="ko-KR" altLang="ko-KR" sz="2400" dirty="0" err="1"/>
              <a:t>generates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false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information</a:t>
            </a:r>
            <a:r>
              <a:rPr lang="x-none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잘못된</a:t>
            </a:r>
            <a:r>
              <a:rPr lang="en-US" altLang="ko-KR" sz="2400" dirty="0"/>
              <a:t> </a:t>
            </a:r>
            <a:r>
              <a:rPr lang="ko-KR" altLang="ko-KR" sz="2400" dirty="0"/>
              <a:t>정보를</a:t>
            </a:r>
            <a:r>
              <a:rPr lang="en-US" altLang="ko-KR" sz="2400" dirty="0"/>
              <a:t> </a:t>
            </a:r>
            <a:r>
              <a:rPr lang="ko-KR" altLang="ko-KR" sz="2400" dirty="0"/>
              <a:t>그럴듯하게</a:t>
            </a:r>
            <a:r>
              <a:rPr lang="en-US" altLang="ko-KR" sz="2400" dirty="0"/>
              <a:t> </a:t>
            </a:r>
            <a:r>
              <a:rPr lang="ko-KR" altLang="ko-KR" sz="2400" dirty="0"/>
              <a:t>답하는</a:t>
            </a:r>
            <a:r>
              <a:rPr lang="en-US" altLang="ko-KR" sz="2400" dirty="0"/>
              <a:t> </a:t>
            </a:r>
            <a:r>
              <a:rPr lang="ko-KR" altLang="ko-KR" sz="2400" dirty="0"/>
              <a:t>것</a:t>
            </a:r>
            <a:r>
              <a:rPr lang="en-US" altLang="ko-KR" sz="2400" dirty="0"/>
              <a:t>.</a:t>
            </a:r>
          </a:p>
          <a:p>
            <a:endParaRPr lang="ko-KR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가질</a:t>
            </a:r>
            <a:r>
              <a:rPr lang="en-US" altLang="ko-KR" sz="2400" dirty="0"/>
              <a:t> </a:t>
            </a:r>
            <a:r>
              <a:rPr lang="ko-KR" altLang="ko-KR" sz="2400" dirty="0"/>
              <a:t>수</a:t>
            </a:r>
            <a:r>
              <a:rPr lang="en-US" altLang="ko-KR" sz="2400" dirty="0"/>
              <a:t> </a:t>
            </a:r>
            <a:r>
              <a:rPr lang="ko-KR" altLang="ko-KR" sz="2400" dirty="0"/>
              <a:t>없으니</a:t>
            </a:r>
            <a:r>
              <a:rPr lang="en-US" altLang="ko-KR" sz="2400" dirty="0"/>
              <a:t>, </a:t>
            </a:r>
            <a:r>
              <a:rPr lang="ko-KR" altLang="ko-KR" sz="2400" dirty="0"/>
              <a:t>나쁜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가지고</a:t>
            </a:r>
            <a:r>
              <a:rPr lang="en-US" altLang="ko-KR" sz="2400" dirty="0"/>
              <a:t> </a:t>
            </a:r>
            <a:r>
              <a:rPr lang="ko-KR" altLang="ko-KR" sz="2400" dirty="0"/>
              <a:t>한</a:t>
            </a:r>
            <a:r>
              <a:rPr lang="en-US" altLang="ko-KR" sz="2400" dirty="0"/>
              <a:t> </a:t>
            </a:r>
            <a:r>
              <a:rPr lang="ko-KR" altLang="ko-KR" sz="2400" dirty="0"/>
              <a:t>일은</a:t>
            </a:r>
            <a:r>
              <a:rPr lang="en-US" altLang="ko-KR" sz="2400" dirty="0"/>
              <a:t> </a:t>
            </a:r>
            <a:r>
              <a:rPr lang="ko-KR" altLang="ko-KR" sz="2400" dirty="0"/>
              <a:t>아닙니다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3074" name="Picture 2" descr="LInderfiTting &#10;TrainingData &#10;I 'Nlthcient or Poor Qlnltty Data &#10;Lack Reguhrizatian &#10;of Task &#10;Architecture ">
            <a:extLst>
              <a:ext uri="{FF2B5EF4-FFF2-40B4-BE49-F238E27FC236}">
                <a16:creationId xmlns:a16="http://schemas.microsoft.com/office/drawing/2014/main" id="{C0FE83BF-A561-4962-A458-15E12F36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611586"/>
            <a:ext cx="5000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3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>
                <a:highlight>
                  <a:srgbClr val="FFFF00"/>
                </a:highlight>
              </a:rPr>
              <a:t>content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generator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5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E12F-015A-4744-98F7-C92AC9C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9C99B-6145-4CFE-8F17-6E1FCC7D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b="1" dirty="0" err="1"/>
              <a:t>Fine-tuning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/>
              <a:t>One of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most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common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ways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specific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task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service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conversations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improve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respond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inquiries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generation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variety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topics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done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providing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prompt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asking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additional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input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creation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articles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code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Question</a:t>
            </a:r>
            <a:r>
              <a:rPr lang="ko-KR" altLang="ko-KR" b="1" dirty="0"/>
              <a:t> </a:t>
            </a:r>
            <a:r>
              <a:rPr lang="ko-KR" altLang="ko-KR" b="1" dirty="0" err="1"/>
              <a:t>answering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answer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questions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given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knowledge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building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chatbots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information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retrieval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summarization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summarization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where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longer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Language</a:t>
            </a:r>
            <a:r>
              <a:rPr lang="ko-KR" altLang="ko-KR" b="1" dirty="0"/>
              <a:t> </a:t>
            </a:r>
            <a:r>
              <a:rPr lang="ko-KR" altLang="ko-KR" b="1" dirty="0" err="1"/>
              <a:t>Translation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</a:t>
            </a:r>
            <a:r>
              <a:rPr lang="ko-KR" altLang="ko-KR" sz="1200" dirty="0" err="1"/>
              <a:t>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use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case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Chat</a:t>
            </a:r>
            <a:r>
              <a:rPr lang="ko-KR" altLang="ko-KR" sz="1200" dirty="0"/>
              <a:t> GPT </a:t>
            </a:r>
            <a:r>
              <a:rPr lang="ko-KR" altLang="ko-KR" sz="1200" dirty="0" err="1"/>
              <a:t>is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language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, </a:t>
            </a:r>
            <a:r>
              <a:rPr lang="ko-KR" altLang="ko-KR" sz="1200" dirty="0" err="1"/>
              <a:t>where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the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model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fine-tuned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machine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tasks</a:t>
            </a:r>
            <a:r>
              <a:rPr lang="ko-KR" altLang="ko-KR" sz="1200" dirty="0"/>
              <a:t>.</a:t>
            </a:r>
          </a:p>
          <a:p>
            <a:pPr fontAlgn="ctr"/>
            <a:r>
              <a:rPr lang="ko-KR" altLang="ko-KR" b="1" dirty="0" err="1"/>
              <a:t>Multimodal</a:t>
            </a:r>
            <a:r>
              <a:rPr lang="ko-KR" altLang="ko-KR" b="1" dirty="0"/>
              <a:t> </a:t>
            </a:r>
            <a:r>
              <a:rPr lang="ko-KR" altLang="ko-KR" b="1" dirty="0" err="1"/>
              <a:t>Learning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also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relation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images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audio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video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multimodal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learning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enables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diverse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range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6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685AC-1160-4816-B80A-21418D38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70" y="415711"/>
            <a:ext cx="5612879" cy="6077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3C8B55-ABB8-4FC0-B1E4-5F0FEFA60C11}"/>
              </a:ext>
            </a:extLst>
          </p:cNvPr>
          <p:cNvSpPr/>
          <p:nvPr/>
        </p:nvSpPr>
        <p:spPr>
          <a:xfrm>
            <a:off x="418052" y="5216704"/>
            <a:ext cx="5612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Machine Learning (ML)…….</a:t>
            </a:r>
            <a:endParaRPr lang="en-US" altLang="ko-KR" sz="2400" b="0" i="0" dirty="0">
              <a:effectLst/>
              <a:latin typeface="Söhn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8EE8B-EDDD-4C8A-A519-4CC79DFDDA0A}"/>
              </a:ext>
            </a:extLst>
          </p:cNvPr>
          <p:cNvSpPr/>
          <p:nvPr/>
        </p:nvSpPr>
        <p:spPr>
          <a:xfrm>
            <a:off x="418051" y="1805952"/>
            <a:ext cx="5243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Söhne"/>
              </a:rPr>
              <a:t>"Chat" refers to </a:t>
            </a:r>
          </a:p>
          <a:p>
            <a:r>
              <a:rPr lang="en-US" altLang="ko-KR" sz="2400" dirty="0">
                <a:latin typeface="Söhne"/>
              </a:rPr>
              <a:t>        conversation or informal talk</a:t>
            </a:r>
          </a:p>
          <a:p>
            <a:endParaRPr lang="en-US" altLang="ko-KR" sz="2400" dirty="0">
              <a:latin typeface="Söhne"/>
            </a:endParaRPr>
          </a:p>
          <a:p>
            <a:r>
              <a:rPr lang="en-US" altLang="ko-KR" sz="2400" dirty="0"/>
              <a:t>to engage </a:t>
            </a:r>
          </a:p>
          <a:p>
            <a:r>
              <a:rPr lang="en-US" altLang="ko-KR" sz="2400" dirty="0"/>
              <a:t>     in interactive </a:t>
            </a:r>
          </a:p>
          <a:p>
            <a:r>
              <a:rPr lang="en-US" altLang="ko-KR" sz="2400" dirty="0"/>
              <a:t>     text-based discussions </a:t>
            </a:r>
          </a:p>
          <a:p>
            <a:r>
              <a:rPr lang="en-US" altLang="ko-KR" sz="2400" dirty="0"/>
              <a:t>     with users.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8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5B6-2486-4D47-9FD1-FC2A6CBE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Evolution of Chatbots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7418" name="Picture 10" descr="Timeline showing the evolution of chatbots">
            <a:extLst>
              <a:ext uri="{FF2B5EF4-FFF2-40B4-BE49-F238E27FC236}">
                <a16:creationId xmlns:a16="http://schemas.microsoft.com/office/drawing/2014/main" id="{C04557C3-1909-44EB-8354-38A3D2E2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690080"/>
            <a:ext cx="11517330" cy="62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1322C-22A6-4568-90ED-A212DBB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ELIZA, one of the first chatbots in 1966</a:t>
            </a:r>
            <a:endParaRPr lang="ko-KR" altLang="en-US" dirty="0"/>
          </a:p>
        </p:txBody>
      </p:sp>
      <p:pic>
        <p:nvPicPr>
          <p:cNvPr id="15362" name="Picture 2" descr="History of Chatbots - ELIZA">
            <a:extLst>
              <a:ext uri="{FF2B5EF4-FFF2-40B4-BE49-F238E27FC236}">
                <a16:creationId xmlns:a16="http://schemas.microsoft.com/office/drawing/2014/main" id="{25E62CCA-E94B-47C6-925D-67DCD5E1B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3" y="1825625"/>
            <a:ext cx="67101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8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>
                <a:highlight>
                  <a:srgbClr val="FFFF00"/>
                </a:highlight>
              </a:rPr>
              <a:t>artificial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intelligence</a:t>
            </a:r>
            <a:r>
              <a:rPr lang="ko-KR" altLang="ko-KR" dirty="0">
                <a:highlight>
                  <a:srgbClr val="FFFF00"/>
                </a:highlight>
              </a:rPr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82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1A46-9E46-4310-8F37-1F257BED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aspects of human intelligence: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3F63B-5E3D-4C2E-A0A2-6790D46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Cognitive abilities: </a:t>
            </a:r>
            <a:r>
              <a:rPr lang="en-US" altLang="ko-KR" sz="3600" dirty="0"/>
              <a:t>Thinking</a:t>
            </a:r>
            <a:r>
              <a:rPr lang="en-US" altLang="ko-KR" sz="1300" dirty="0"/>
              <a:t>, reasoning, problem-solving, and memory.</a:t>
            </a:r>
          </a:p>
          <a:p>
            <a:endParaRPr lang="en-US" altLang="ko-KR" sz="1300" dirty="0"/>
          </a:p>
          <a:p>
            <a:r>
              <a:rPr lang="en-US" altLang="ko-KR" sz="1300" dirty="0"/>
              <a:t>Learning and adaptability: Acquiring knowledge and applying it to different situations.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Abstract thinking: Grasping complex ideas and making connections.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Communication: Effective use of language for understanding and expression.</a:t>
            </a:r>
          </a:p>
          <a:p>
            <a:endParaRPr lang="en-US" altLang="ko-KR" sz="1300" dirty="0"/>
          </a:p>
          <a:p>
            <a:r>
              <a:rPr lang="en-US" altLang="ko-KR" sz="1300" dirty="0"/>
              <a:t>Social and emotional understanding: </a:t>
            </a:r>
            <a:r>
              <a:rPr lang="en-US" altLang="ko-KR" sz="3200" dirty="0"/>
              <a:t>Interacting with others </a:t>
            </a:r>
            <a:r>
              <a:rPr lang="en-US" altLang="ko-KR" sz="1300" dirty="0"/>
              <a:t>and managing emotions.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Problem solving and adaptability: Finding solutions and adjusting to new situations.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0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000" dirty="0" err="1"/>
              <a:t>In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</a:t>
            </a:r>
            <a:r>
              <a:rPr lang="ko-KR" altLang="ko-KR" sz="2000" dirty="0"/>
              <a:t> </a:t>
            </a:r>
            <a:r>
              <a:rPr lang="ko-KR" altLang="ko-KR" sz="2000" dirty="0" err="1"/>
              <a:t>nutshell</a:t>
            </a:r>
            <a:r>
              <a:rPr lang="ko-KR" altLang="ko-KR" sz="2000" dirty="0"/>
              <a:t>, </a:t>
            </a:r>
            <a:r>
              <a:rPr lang="ko-KR" altLang="ko-KR" sz="2000" dirty="0" err="1"/>
              <a:t>Chat</a:t>
            </a:r>
            <a:r>
              <a:rPr lang="ko-KR" altLang="ko-KR" sz="2000" dirty="0"/>
              <a:t> GPT </a:t>
            </a:r>
            <a:r>
              <a:rPr lang="ko-KR" altLang="ko-KR" sz="2000" dirty="0" err="1"/>
              <a:t>is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an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endParaRPr lang="ko-KR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artificial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intelligence</a:t>
            </a:r>
            <a:r>
              <a:rPr lang="ko-KR" altLang="ko-KR" sz="2000" dirty="0"/>
              <a:t> (AI) </a:t>
            </a:r>
            <a:r>
              <a:rPr lang="ko-KR" altLang="ko-KR" sz="2000" dirty="0" err="1"/>
              <a:t>content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generator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ko-KR" sz="20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2000" dirty="0" err="1"/>
              <a:t>that</a:t>
            </a:r>
            <a:r>
              <a:rPr lang="ko-KR" altLang="ko-KR" sz="2000" dirty="0"/>
              <a:t> </a:t>
            </a:r>
            <a:r>
              <a:rPr lang="ko-KR" altLang="ko-KR" sz="3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semi-autonomously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creates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phrases</a:t>
            </a:r>
            <a:r>
              <a:rPr lang="ko-KR" altLang="ko-KR" sz="2000" dirty="0"/>
              <a:t> and </a:t>
            </a:r>
            <a:r>
              <a:rPr lang="ko-KR" altLang="ko-KR" sz="2000" dirty="0" err="1"/>
              <a:t>articles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based</a:t>
            </a:r>
            <a:r>
              <a:rPr lang="ko-KR" altLang="ko-KR" sz="2000" dirty="0"/>
              <a:t> </a:t>
            </a:r>
            <a:r>
              <a:rPr lang="ko-KR" altLang="ko-KR" sz="2000" dirty="0" err="1"/>
              <a:t>on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user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input</a:t>
            </a:r>
            <a:r>
              <a:rPr lang="ko-KR" altLang="ko-KR" sz="2000" dirty="0"/>
              <a:t>.</a:t>
            </a:r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9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 &#10;Example &#10;Autologous &#10;Refers to the process involving the use of &#10;a person's own tissues or cells. It's &#10;commonly used in medical procedures &#10;like autologous transfusions or grafts, &#10;where the donor and recipient are the &#10;same person. &#10;Mostly used in medical and biological &#10;contexts. &#10;An autologous blood transfusion is a &#10;procedure where a person receives their &#10;own blood, reducing the risk of many &#10;infectious complications associated with &#10;allogenic (from a different person) blood &#10;transfusions. &#10;Refers to a process or device that &#10;operates independently with little or no &#10;human control. It's commonly used in the &#10;context of machines, systems or &#10;processes that can operate without direct &#10;human intervention. &#10;Broadly used in technology, engineering, &#10;computing, and other fields where &#10;machinery and processes can function &#10;independently. &#10;An automatic door is a door that opens &#10;automatically when a person approaches &#10;it and closes once the person has passed &#10;through. ">
            <a:extLst>
              <a:ext uri="{FF2B5EF4-FFF2-40B4-BE49-F238E27FC236}">
                <a16:creationId xmlns:a16="http://schemas.microsoft.com/office/drawing/2014/main" id="{8E0A50F0-9B27-4D75-BD82-CC8DB52C8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64" y="365125"/>
            <a:ext cx="9646000" cy="64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9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974</Words>
  <Application>Microsoft Office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Söhne</vt:lpstr>
      <vt:lpstr>맑은 고딕</vt:lpstr>
      <vt:lpstr>Arial</vt:lpstr>
      <vt:lpstr>Office 테마</vt:lpstr>
      <vt:lpstr>chat GPT</vt:lpstr>
      <vt:lpstr>chat GPT</vt:lpstr>
      <vt:lpstr>Evolution of Chatbots </vt:lpstr>
      <vt:lpstr> ELIZA, one of the first chatbots in 1966</vt:lpstr>
      <vt:lpstr>chat GPT</vt:lpstr>
      <vt:lpstr>key aspects of human intelligence: </vt:lpstr>
      <vt:lpstr>PowerPoint 프레젠테이션</vt:lpstr>
      <vt:lpstr>chat GPT</vt:lpstr>
      <vt:lpstr>PowerPoint 프레젠테이션</vt:lpstr>
      <vt:lpstr>PowerPoint 프레젠테이션</vt:lpstr>
      <vt:lpstr>PowerPoint 프레젠테이션</vt:lpstr>
      <vt:lpstr>PowerPoint 프레젠테이션</vt:lpstr>
      <vt:lpstr>Intelligence</vt:lpstr>
      <vt:lpstr>Hallutination</vt:lpstr>
      <vt:lpstr>chat GPT</vt:lpstr>
      <vt:lpstr>chat 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1</cp:revision>
  <dcterms:created xsi:type="dcterms:W3CDTF">2023-07-15T00:52:21Z</dcterms:created>
  <dcterms:modified xsi:type="dcterms:W3CDTF">2023-07-15T00:55:45Z</dcterms:modified>
</cp:coreProperties>
</file>