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3" r:id="rId3"/>
    <p:sldId id="354" r:id="rId4"/>
    <p:sldId id="351" r:id="rId5"/>
    <p:sldId id="35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8DEF-BD84-4C5A-BD9E-897AE69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17AC1-08A5-4957-9757-E8393312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DF81-6719-4839-8AC3-5CDD512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3BA9-333C-4516-B958-0487EF4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9D01-8D9C-4601-8997-5C79553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C352-EF31-42C6-A629-F48DC41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F18A1-8E6B-43A3-819F-EE544901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55944-CDCF-4C55-8EB1-47C0894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8F221-12CF-4425-BFE2-AC8F9A9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2B5F-3CDC-420C-A557-89E6136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997A0-45EF-40B8-A049-724FB2B5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7D0F8-D7FA-48D5-AF85-A575FE9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9971-6ED5-4438-ADAD-104928D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46CE-5E80-448E-B503-E7BD98F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42AF-9BC1-4036-8AF9-B1A2E4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03DE-6A9C-4328-B7CA-334B8F3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7DBD-7946-41B9-9E6C-BBA9B1D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32F3-8BAB-4902-9980-5D5B342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B909-3D14-44A6-ABBE-3AFCE0C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7218-4049-4836-B9F5-46C02E7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3FF-9628-431F-BD97-B4C41B7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CD8D-A771-4324-8FC2-BEF2E92E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063E-828D-473C-ADA8-5CEC1DE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4E15-8B7A-42DA-A33C-34DAE93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55CA-0E69-4169-AFAD-A5CFEF1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4115-EC02-4E22-98B0-7FDB8B6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A58C8-93EA-4422-A67A-562670A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61AD1-7E4A-440A-A485-B72CB6A3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B844-C2FF-4961-A844-A899A04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EA9EA-7BD2-4F3D-8DE4-3F03903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F484F-AB59-40B5-A3EC-7BB4878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E05E-E7A9-4331-BF4E-E597647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D833-9734-4390-AEC5-841DC6F2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FC8CF-4C6C-4917-AECC-587085C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F0D87-4C20-48D5-83FA-7204649E2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E7099-E14B-41F1-BE79-8AAB2DAB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9F6C2-7A27-4A40-BCF6-E6FBC3A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C3691-C854-42EA-8374-C8634E7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1A062-FF7E-49C9-ACEF-AD7E5B6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EFC-A628-4D26-A283-919FE26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C5F5F-1C4A-43DC-80EC-EF3EE7A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1E2C-4231-4D5F-B59E-A78C801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7FB9D-9F12-4B67-960C-E50B21E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67AA4-BEFD-4C4F-B0F6-E3502D8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0236A-E9EC-4482-914B-CEBCE0F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01032-17D7-4141-ADC6-B0E536D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9787-528C-46D2-8376-DDD025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258F-ABD5-498E-A848-D04DAA81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91B4-62C9-4EB0-AA79-13603EFB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4781-8182-4DB0-9976-53B40C0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2A913-9280-40BA-96CE-9A6C07D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E9E3-85B4-47D1-A3B6-E7E4C6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F70C-6127-479D-B35B-1D689DA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4C606-4A67-4E7B-AB91-89DE460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E2C4-AC38-46D1-9F21-E3EFE7F0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AC1CA-C3CA-4BC0-8DC1-61D081E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E3688-942B-4BE8-BF65-A510D24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8424A-5CD3-4544-ABE1-02CA5DE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09C9F-0D93-421B-8207-FC7FDAA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DB3B-F066-467D-8B29-06145082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89C4-2029-4669-B93B-0B9987EA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350-8085-47BA-B09D-FF4137AFE6B1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DB36E-074C-4363-92F0-EEC28F55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0E841-BE7D-4694-B931-F1EF1978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ko.wikipedia.org/wiki/%EC%96%B8%EC%96%B4_%EB%AA%A8%EB%8D%B8" TargetMode="External"/><Relationship Id="rId7" Type="http://schemas.openxmlformats.org/officeDocument/2006/relationships/hyperlink" Target="https://ko.wikipedia.org/wiki/%EC%9E%90%EC%97%B0%EC%96%B4_%EC%B2%98%EB%A6%AC" TargetMode="External"/><Relationship Id="rId2" Type="http://schemas.openxmlformats.org/officeDocument/2006/relationships/hyperlink" Target="https://ko.wikipedia.org/wiki/%EC%9D%B8%EA%B3%B5_%EC%8B%A0%EA%B2%BD%EB%A7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7%80%EB%8F%84_%ED%95%99%EC%8A%B5" TargetMode="External"/><Relationship Id="rId5" Type="http://schemas.openxmlformats.org/officeDocument/2006/relationships/hyperlink" Target="https://ko.wikipedia.org/wiki/%EB%8C%80%ED%98%95_%EC%96%B8%EC%96%B4_%EB%AA%A8%EB%8D%B8#cite_note-1" TargetMode="External"/><Relationship Id="rId4" Type="http://schemas.openxmlformats.org/officeDocument/2006/relationships/hyperlink" Target="https://ko.wikipedia.org/wiki/%EC%9E%90%EA%B8%B0_%EC%A7%80%EB%8F%84_%ED%95%99%EC%8A%B5" TargetMode="External"/><Relationship Id="rId9" Type="http://schemas.openxmlformats.org/officeDocument/2006/relationships/hyperlink" Target="https://ko.wikipedia.org/wiki/%ED%99%95%EB%A5%A0_%EB%B6%84%ED%8F%A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Language models are trained using a technique called "deep learning," which involves training a large neural network on massive datasets.</a:t>
            </a:r>
          </a:p>
          <a:p>
            <a:endParaRPr lang="en-US" altLang="ko-KR" dirty="0"/>
          </a:p>
          <a:p>
            <a:r>
              <a:rPr lang="en-US" altLang="ko-KR" dirty="0"/>
              <a:t>How many words trained by chat GPT?</a:t>
            </a:r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ChatGPT</a:t>
            </a:r>
            <a:r>
              <a:rPr lang="en-US" altLang="ko-KR" dirty="0">
                <a:highlight>
                  <a:srgbClr val="FFFF00"/>
                </a:highlight>
              </a:rPr>
              <a:t>, based on the GPT-3.5 architecture, was trained on a vast amount of data containing 570GB of text. However, it's important to note that the number of words in the training data is not explicitly specified by </a:t>
            </a:r>
            <a:r>
              <a:rPr lang="en-US" altLang="ko-KR" dirty="0" err="1">
                <a:highlight>
                  <a:srgbClr val="FFFF00"/>
                </a:highlight>
              </a:rPr>
              <a:t>OpenAI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27AEA7-03A1-4436-AAA5-37FBFFE64022}"/>
              </a:ext>
            </a:extLst>
          </p:cNvPr>
          <p:cNvSpPr/>
          <p:nvPr/>
        </p:nvSpPr>
        <p:spPr>
          <a:xfrm>
            <a:off x="5588000" y="2301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1D5DB"/>
                </a:solidFill>
                <a:latin typeface="Söhne"/>
              </a:rPr>
              <a:t>Large Language Model: A large language model is a type of artificial intelligence model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2FE618-6AEE-4E93-8B02-9142B5C68423}"/>
              </a:ext>
            </a:extLst>
          </p:cNvPr>
          <p:cNvSpPr/>
          <p:nvPr/>
        </p:nvSpPr>
        <p:spPr>
          <a:xfrm>
            <a:off x="5588000" y="10114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1D5DB"/>
                </a:solidFill>
                <a:latin typeface="Söhne"/>
              </a:rPr>
              <a:t>Transformer: The Transformer is a type of neural network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C414-5476-4906-A49A-790B756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08E6D-07E7-486F-9B6F-C780AC6B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45" y="1825625"/>
            <a:ext cx="78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5AC0921-78DE-4E31-A7D0-38CCF2B65E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9239" y="281161"/>
          <a:ext cx="8713759" cy="1836420"/>
        </p:xfrm>
        <a:graphic>
          <a:graphicData uri="http://schemas.openxmlformats.org/drawingml/2006/table">
            <a:tbl>
              <a:tblPr/>
              <a:tblGrid>
                <a:gridCol w="2153568">
                  <a:extLst>
                    <a:ext uri="{9D8B030D-6E8A-4147-A177-3AD203B41FA5}">
                      <a16:colId xmlns:a16="http://schemas.microsoft.com/office/drawing/2014/main" val="4249791816"/>
                    </a:ext>
                  </a:extLst>
                </a:gridCol>
                <a:gridCol w="6560191">
                  <a:extLst>
                    <a:ext uri="{9D8B030D-6E8A-4147-A177-3AD203B41FA5}">
                      <a16:colId xmlns:a16="http://schemas.microsoft.com/office/drawing/2014/main" val="10476215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Event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00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first announced by Google AI.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76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in beta to a small group of users.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97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to the public in early 2023.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65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Current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Bard is still under development, but it is learning new things every day.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8375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8AE277-D9B5-4FD3-825E-2FA0FEFD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36" y="2004714"/>
            <a:ext cx="4619625" cy="4657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2FE62C-813A-4C02-ABF8-908C030F710A}"/>
              </a:ext>
            </a:extLst>
          </p:cNvPr>
          <p:cNvSpPr/>
          <p:nvPr/>
        </p:nvSpPr>
        <p:spPr>
          <a:xfrm>
            <a:off x="933887" y="2416029"/>
            <a:ext cx="2505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GPT-3: GPT-3 is a large language model developed by </a:t>
            </a: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OpenAI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. It is one of the most widely used large language models, and it is known for its ability to generate realistic and coherent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 is a large language model developed by Google AI. It is known for its ability to answer questions in an informative way, even if they are open ended, challenging, or strange.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 is a large language model developed by Google AI. It is the largest language model in the world, and it is known for its ability to perform a wide range of tasks, including translation, summarization, and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Flamingo: Flamingo is a large language model developed by DeepMind. It is known for its ability to generate creative text formats, such as poems, code, scripts, musical pieces, email, letters,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BLIP-2: BLIP-2 is a large language model developed by Salesforce. It is known for its ability to understand and respond to natural language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8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 is a large language model developed by Meta AI. It is known for its ability to learn from human feedback and improve its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rgbClr val="1F1F1F"/>
                </a:solidFill>
                <a:latin typeface="Google Sans"/>
              </a:rPr>
              <a:t>GPT-4: GPT-4 is the next generation of GPT-3, and it is expected to be even more powerful and capable.</a:t>
            </a:r>
            <a:endParaRPr lang="en-US" altLang="ko-KR" sz="8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75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EF5D-A5D7-4768-816C-D9ACDC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4B156-32CF-4AE7-8D89-CF5449D0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171" cy="4351338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대형 언어 모델</a:t>
            </a:r>
            <a:r>
              <a:rPr lang="en-US" altLang="ko-KR" sz="2000" dirty="0"/>
              <a:t>(Large language model, LLM) </a:t>
            </a:r>
            <a:r>
              <a:rPr lang="ko-KR" altLang="en-US" sz="2000" dirty="0"/>
              <a:t>또는 </a:t>
            </a:r>
            <a:r>
              <a:rPr lang="ko-KR" altLang="en-US" sz="2000" b="1" dirty="0"/>
              <a:t>거대 언어 모델</a:t>
            </a:r>
            <a:r>
              <a:rPr lang="ko-KR" altLang="en-US" sz="2000" dirty="0"/>
              <a:t>은 수많은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보통 수십억 웨이트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보유한 </a:t>
            </a:r>
            <a:r>
              <a:rPr lang="ko-KR" altLang="en-US" sz="2000" dirty="0">
                <a:hlinkClick r:id="rId2" tooltip="인공 신경망"/>
              </a:rPr>
              <a:t>인공 신경망</a:t>
            </a:r>
            <a:r>
              <a:rPr lang="ko-KR" altLang="en-US" sz="2000" dirty="0"/>
              <a:t>으로 구성되는 </a:t>
            </a:r>
            <a:r>
              <a:rPr lang="ko-KR" altLang="en-US" sz="2000" dirty="0">
                <a:hlinkClick r:id="rId3" tooltip="언어 모델"/>
              </a:rPr>
              <a:t>언어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 </a:t>
            </a:r>
            <a:r>
              <a:rPr lang="ko-KR" altLang="en-US" sz="2000" dirty="0">
                <a:hlinkClick r:id="rId4" tooltip="자기 지도 학습"/>
              </a:rPr>
              <a:t>자기 지도 학습</a:t>
            </a:r>
            <a:r>
              <a:rPr lang="ko-KR" altLang="en-US" sz="2000" dirty="0"/>
              <a:t>이나 반자기지도학습을 사용하여 </a:t>
            </a:r>
            <a:r>
              <a:rPr lang="ko-KR" altLang="en-US" sz="2000" dirty="0" err="1"/>
              <a:t>레이블링되지</a:t>
            </a:r>
            <a:r>
              <a:rPr lang="ko-KR" altLang="en-US" sz="2000" dirty="0"/>
              <a:t> 않은 상당한 양의 텍스트로 훈련된다</a:t>
            </a:r>
            <a:r>
              <a:rPr lang="en-US" altLang="ko-KR" sz="2000" dirty="0"/>
              <a:t>.</a:t>
            </a:r>
            <a:r>
              <a:rPr lang="en-US" altLang="ko-KR" sz="2000" baseline="30000" dirty="0">
                <a:hlinkClick r:id="rId5"/>
              </a:rPr>
              <a:t>[1]</a:t>
            </a:r>
            <a:r>
              <a:rPr lang="ko-KR" altLang="en-US" sz="2000" dirty="0"/>
              <a:t> </a:t>
            </a:r>
            <a:r>
              <a:rPr lang="en-US" altLang="ko-KR" sz="2000" dirty="0"/>
              <a:t>LLM</a:t>
            </a:r>
            <a:r>
              <a:rPr lang="ko-KR" altLang="en-US" sz="2000" dirty="0"/>
              <a:t>은 </a:t>
            </a:r>
            <a:r>
              <a:rPr lang="en-US" altLang="ko-KR" sz="2000" dirty="0">
                <a:highlight>
                  <a:srgbClr val="FFFF00"/>
                </a:highlight>
              </a:rPr>
              <a:t>2018</a:t>
            </a:r>
            <a:r>
              <a:rPr lang="ko-KR" altLang="en-US" sz="2000" dirty="0"/>
              <a:t>년 즈음에 모습을 드러냈으며 다양한 작업을 위해 수행된다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이전의 특정 작업의 특수한 </a:t>
            </a:r>
            <a:r>
              <a:rPr lang="ko-KR" altLang="en-US" sz="2000" dirty="0">
                <a:hlinkClick r:id="rId6" tooltip="지도 학습"/>
              </a:rPr>
              <a:t>지도 학습</a:t>
            </a:r>
            <a:r>
              <a:rPr lang="ko-KR" altLang="en-US" sz="2000" dirty="0"/>
              <a:t> 모델의 훈련 패러다임에서 벗어나 </a:t>
            </a:r>
            <a:r>
              <a:rPr lang="ko-KR" altLang="en-US" sz="2000" dirty="0">
                <a:hlinkClick r:id="rId7" tooltip="자연어 처리"/>
              </a:rPr>
              <a:t>자연어 처리</a:t>
            </a:r>
            <a:r>
              <a:rPr lang="ko-KR" altLang="en-US" sz="2000" dirty="0"/>
              <a:t> 연구로 초점이 옮겨졌다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9122E-4F5E-4963-BD46-5F6DA59CA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765" y="0"/>
            <a:ext cx="435333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6DEB7A-3D72-4C7A-8E22-131DEFB45B9C}"/>
              </a:ext>
            </a:extLst>
          </p:cNvPr>
          <p:cNvSpPr/>
          <p:nvPr/>
        </p:nvSpPr>
        <p:spPr>
          <a:xfrm>
            <a:off x="346745" y="4808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언어 모델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(language model)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또는 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언어 모형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은 일련의 단어들의 </a:t>
            </a:r>
            <a:r>
              <a:rPr lang="ko-KR" altLang="en-US" dirty="0">
                <a:solidFill>
                  <a:srgbClr val="3366CC"/>
                </a:solidFill>
                <a:latin typeface="Arial" panose="020B0604020202020204" pitchFamily="34" charset="0"/>
                <a:hlinkClick r:id="rId9" tooltip="확률 분포"/>
              </a:rPr>
              <a:t>확률 분포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C2EFFA-C837-4DDB-8FB2-2DB702A39AAF}"/>
              </a:ext>
            </a:extLst>
          </p:cNvPr>
          <p:cNvSpPr/>
          <p:nvPr/>
        </p:nvSpPr>
        <p:spPr>
          <a:xfrm>
            <a:off x="346745" y="55695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Söhne"/>
              </a:rPr>
              <a:t>A language model in artificial intelligence </a:t>
            </a:r>
            <a:r>
              <a:rPr lang="en-US" altLang="ko-KR" dirty="0">
                <a:highlight>
                  <a:srgbClr val="FFFF00"/>
                </a:highlight>
                <a:latin typeface="Söhne"/>
              </a:rPr>
              <a:t>is a type of model that is trained to understand, generate, and interpret human language.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48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EF4CBC-70BB-4CF7-A8E7-D9CAACE4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52387"/>
            <a:ext cx="82677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Google Sans</vt:lpstr>
      <vt:lpstr>Söhne</vt:lpstr>
      <vt:lpstr>맑은 고딕</vt:lpstr>
      <vt:lpstr>Arial</vt:lpstr>
      <vt:lpstr>Office 테마</vt:lpstr>
      <vt:lpstr>Language models</vt:lpstr>
      <vt:lpstr>large language models</vt:lpstr>
      <vt:lpstr>PowerPoint 프레젠테이션</vt:lpstr>
      <vt:lpstr>LLM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Koh Jae Joon</dc:creator>
  <cp:lastModifiedBy>Koh Jae Joon</cp:lastModifiedBy>
  <cp:revision>1</cp:revision>
  <dcterms:created xsi:type="dcterms:W3CDTF">2023-07-15T01:03:02Z</dcterms:created>
  <dcterms:modified xsi:type="dcterms:W3CDTF">2023-07-15T01:03:52Z</dcterms:modified>
</cp:coreProperties>
</file>