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57" r:id="rId3"/>
    <p:sldId id="358" r:id="rId4"/>
    <p:sldId id="275" r:id="rId5"/>
    <p:sldId id="351" r:id="rId6"/>
    <p:sldId id="353" r:id="rId7"/>
    <p:sldId id="359" r:id="rId8"/>
    <p:sldId id="355" r:id="rId9"/>
    <p:sldId id="3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8DEF-BD84-4C5A-BD9E-897AE694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17AC1-08A5-4957-9757-E83933125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CDF81-6719-4839-8AC3-5CDD512D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A3BA9-333C-4516-B958-0487EF48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9D01-8D9C-4601-8997-5C79553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C352-EF31-42C6-A629-F48DC41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9F18A1-8E6B-43A3-819F-EE5449015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55944-CDCF-4C55-8EB1-47C0894B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8F221-12CF-4425-BFE2-AC8F9A9A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02B5F-3CDC-420C-A557-89E6136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997A0-45EF-40B8-A049-724FB2B5C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7D0F8-D7FA-48D5-AF85-A575FE9C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C9971-6ED5-4438-ADAD-104928D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46CE-5E80-448E-B503-E7BD98F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42AF-9BC1-4036-8AF9-B1A2E4C9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A03DE-6A9C-4328-B7CA-334B8F33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67DBD-7946-41B9-9E6C-BBA9B1DA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32F3-8BAB-4902-9980-5D5B342F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6B909-3D14-44A6-ABBE-3AFCE0C8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E7218-4049-4836-B9F5-46C02E7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733FF-9628-431F-BD97-B4C41B7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7CD8D-A771-4324-8FC2-BEF2E92E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063E-828D-473C-ADA8-5CEC1DE8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4E15-8B7A-42DA-A33C-34DAE930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555CA-0E69-4169-AFAD-A5CFEF12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44115-EC02-4E22-98B0-7FDB8B6F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A58C8-93EA-4422-A67A-562670A5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61AD1-7E4A-440A-A485-B72CB6A3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DB844-C2FF-4961-A844-A899A04B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EA9EA-7BD2-4F3D-8DE4-3F03903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F484F-AB59-40B5-A3EC-7BB48781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E05E-E7A9-4331-BF4E-E597647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FD833-9734-4390-AEC5-841DC6F2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FC8CF-4C6C-4917-AECC-587085CC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8F0D87-4C20-48D5-83FA-7204649E2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FE7099-E14B-41F1-BE79-8AAB2DABC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B9F6C2-7A27-4A40-BCF6-E6FBC3AD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3C3691-C854-42EA-8374-C8634E7D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1A062-FF7E-49C9-ACEF-AD7E5B6E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5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7EFC-A628-4D26-A283-919FE26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C5F5F-1C4A-43DC-80EC-EF3EE7AE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81E2C-4231-4D5F-B59E-A78C801D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7FB9D-9F12-4B67-960C-E50B21E1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0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C67AA4-BEFD-4C4F-B0F6-E3502D8F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E0236A-E9EC-4482-914B-CEBCE0F5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01032-17D7-4141-ADC6-B0E536DE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9787-528C-46D2-8376-DDD02537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0258F-ABD5-498E-A848-D04DAA81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E91B4-62C9-4EB0-AA79-13603EFB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E4781-8182-4DB0-9976-53B40C01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2A913-9280-40BA-96CE-9A6C07DF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9E9E3-85B4-47D1-A3B6-E7E4C647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6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F70C-6127-479D-B35B-1D689DA6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84C606-4A67-4E7B-AB91-89DE460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CE2C4-AC38-46D1-9F21-E3EFE7F0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AC1CA-C3CA-4BC0-8DC1-61D081EE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E3688-942B-4BE8-BF65-A510D240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8424A-5CD3-4544-ABE1-02CA5DE5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4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09C9F-0D93-421B-8207-FC7FDAAC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DB3B-F066-467D-8B29-06145082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489C4-2029-4669-B93B-0B9987EAD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6350-8085-47BA-B09D-FF4137AFE6B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DB36E-074C-4363-92F0-EEC28F55A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0E841-BE7D-4694-B931-F1EF1978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99%95%EB%A5%A0_%EB%B6%84%ED%8F%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ko.wikipedia.org/wiki/%EC%96%B8%EC%96%B4_%EB%AA%A8%EB%8D%B8" TargetMode="External"/><Relationship Id="rId7" Type="http://schemas.openxmlformats.org/officeDocument/2006/relationships/hyperlink" Target="https://ko.wikipedia.org/wiki/%EC%9E%90%EC%97%B0%EC%96%B4_%EC%B2%98%EB%A6%AC" TargetMode="External"/><Relationship Id="rId2" Type="http://schemas.openxmlformats.org/officeDocument/2006/relationships/hyperlink" Target="https://ko.wikipedia.org/wiki/%EC%9D%B8%EA%B3%B5_%EC%8B%A0%EA%B2%BD%EB%A7%9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A7%80%EB%8F%84_%ED%95%99%EC%8A%B5" TargetMode="External"/><Relationship Id="rId5" Type="http://schemas.openxmlformats.org/officeDocument/2006/relationships/hyperlink" Target="https://ko.wikipedia.org/wiki/%EB%8C%80%ED%98%95_%EC%96%B8%EC%96%B4_%EB%AA%A8%EB%8D%B8#cite_note-1" TargetMode="External"/><Relationship Id="rId4" Type="http://schemas.openxmlformats.org/officeDocument/2006/relationships/hyperlink" Target="https://ko.wikipedia.org/wiki/%EC%9E%90%EA%B8%B0_%EC%A7%80%EB%8F%84_%ED%95%99%EC%8A%B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eeplearning.ai/resources/natural-language-process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0E47-D086-495A-AFE5-34DF7A0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23A82-D339-4AE8-8374-5B35606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5051" cy="4351338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r>
              <a:rPr lang="en-US" altLang="ko-KR" sz="1050" dirty="0"/>
              <a:t>Sure. In artificial intelligence (AI), </a:t>
            </a:r>
          </a:p>
          <a:p>
            <a:pPr marL="0" indent="0">
              <a:buNone/>
            </a:pPr>
            <a:r>
              <a:rPr lang="en-US" altLang="ko-KR" sz="1050" dirty="0">
                <a:highlight>
                  <a:srgbClr val="FFFF00"/>
                </a:highlight>
              </a:rPr>
              <a:t>   </a:t>
            </a:r>
            <a:r>
              <a:rPr lang="en-US" altLang="ko-KR" sz="1100" dirty="0">
                <a:highlight>
                  <a:srgbClr val="FFFF00"/>
                </a:highlight>
              </a:rPr>
              <a:t>a model is a </a:t>
            </a:r>
            <a:r>
              <a:rPr lang="en-US" altLang="ko-KR" sz="3600" dirty="0">
                <a:highlight>
                  <a:srgbClr val="FFFF00"/>
                </a:highlight>
              </a:rPr>
              <a:t>mathematical representation </a:t>
            </a:r>
            <a:r>
              <a:rPr lang="en-US" altLang="ko-KR" sz="1200" dirty="0">
                <a:highlight>
                  <a:srgbClr val="FFFF00"/>
                </a:highlight>
              </a:rPr>
              <a:t>of a real-world system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1050" dirty="0"/>
              <a:t>Models are used to make predictions about the behavior of the system, and they can also be used to control the system.</a:t>
            </a:r>
          </a:p>
          <a:p>
            <a:r>
              <a:rPr lang="en-US" altLang="ko-KR" sz="1050" dirty="0"/>
              <a:t>There are many different types of models in AI, including:</a:t>
            </a:r>
          </a:p>
          <a:p>
            <a:pPr lvl="1"/>
            <a:r>
              <a:rPr lang="en-US" altLang="ko-KR" sz="900" dirty="0">
                <a:highlight>
                  <a:srgbClr val="FFFF00"/>
                </a:highlight>
              </a:rPr>
              <a:t>Statistical models </a:t>
            </a:r>
            <a:r>
              <a:rPr lang="en-US" altLang="ko-KR" sz="900" dirty="0"/>
              <a:t>are based on statistical data, and they are used to make predictions about future events. For example, a statistical model could be used to predict the weather or the stock market.</a:t>
            </a:r>
          </a:p>
          <a:p>
            <a:pPr lvl="1"/>
            <a:r>
              <a:rPr lang="en-US" altLang="ko-KR" sz="1050" dirty="0">
                <a:highlight>
                  <a:srgbClr val="FFFF00"/>
                </a:highlight>
              </a:rPr>
              <a:t>Neural networks </a:t>
            </a:r>
            <a:r>
              <a:rPr lang="en-US" altLang="ko-KR" sz="900" dirty="0"/>
              <a:t>are inspired by the human brain, and they are used to learn complex relationships between data. For example, a neural network could be used to recognize objects in images or to translate languages.</a:t>
            </a:r>
          </a:p>
          <a:p>
            <a:pPr lvl="1"/>
            <a:r>
              <a:rPr lang="en-US" altLang="ko-KR" sz="900" dirty="0">
                <a:highlight>
                  <a:srgbClr val="FFFF00"/>
                </a:highlight>
              </a:rPr>
              <a:t>Rule-based models </a:t>
            </a:r>
            <a:r>
              <a:rPr lang="en-US" altLang="ko-KR" sz="900" dirty="0"/>
              <a:t>are based on a set of rules, and they are used to make decisions based on those rules. For example, a rule-based model could be used to determine whether a loan application should be approved or denied.</a:t>
            </a:r>
          </a:p>
          <a:p>
            <a:r>
              <a:rPr lang="en-US" altLang="ko-KR" sz="1050" dirty="0"/>
              <a:t>Models are used in a wide variety of AI applications, including:</a:t>
            </a:r>
          </a:p>
          <a:p>
            <a:pPr lvl="1"/>
            <a:r>
              <a:rPr lang="en-US" altLang="ko-KR" sz="900" dirty="0"/>
              <a:t>Machine learning</a:t>
            </a:r>
          </a:p>
          <a:p>
            <a:pPr lvl="1"/>
            <a:r>
              <a:rPr lang="en-US" altLang="ko-KR" sz="900" dirty="0"/>
              <a:t>Natural language processing</a:t>
            </a:r>
          </a:p>
          <a:p>
            <a:pPr lvl="1"/>
            <a:r>
              <a:rPr lang="en-US" altLang="ko-KR" sz="900" dirty="0"/>
              <a:t>Computer vision</a:t>
            </a:r>
          </a:p>
          <a:p>
            <a:pPr lvl="1"/>
            <a:r>
              <a:rPr lang="en-US" altLang="ko-KR" sz="900" dirty="0"/>
              <a:t>Robotics</a:t>
            </a:r>
          </a:p>
          <a:p>
            <a:pPr lvl="1"/>
            <a:r>
              <a:rPr lang="en-US" altLang="ko-KR" sz="900" dirty="0"/>
              <a:t>Game playing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89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123A5-ED9D-472E-97BF-CD090C78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/>
              <a:t>Diagram of Model use and Development</a:t>
            </a:r>
            <a:endParaRPr lang="ko-KR" altLang="en-US" sz="2400" dirty="0"/>
          </a:p>
        </p:txBody>
      </p:sp>
      <p:pic>
        <p:nvPicPr>
          <p:cNvPr id="3074" name="Picture 2" descr="Diagram shows the relationship between real world systems and models. Models represent real world systems and rea world systems, in turn, interpret model results.">
            <a:extLst>
              <a:ext uri="{FF2B5EF4-FFF2-40B4-BE49-F238E27FC236}">
                <a16:creationId xmlns:a16="http://schemas.microsoft.com/office/drawing/2014/main" id="{68C0CE56-3B25-41EF-B895-330641F2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7" y="1173519"/>
            <a:ext cx="6811859" cy="52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1908-B52C-4DF2-95AC-4FA6664D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F1491-381C-4F48-B1A0-6F60CB8D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Söhne"/>
              </a:rPr>
              <a:t>A language model in artificial intelligence is a type of model that is trained to understand, generate, and interpret </a:t>
            </a:r>
            <a:r>
              <a:rPr lang="en-US" altLang="ko-KR" dirty="0">
                <a:highlight>
                  <a:srgbClr val="FFFF00"/>
                </a:highlight>
                <a:latin typeface="Söhne"/>
              </a:rPr>
              <a:t>human language.</a:t>
            </a:r>
            <a:endParaRPr lang="ko-KR" altLang="en-US" dirty="0">
              <a:highlight>
                <a:srgbClr val="FFFF00"/>
              </a:highlight>
            </a:endParaRPr>
          </a:p>
          <a:p>
            <a:endParaRPr lang="en-US" altLang="ko-KR" b="1" dirty="0">
              <a:solidFill>
                <a:srgbClr val="202122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언어 모델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(language model)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또는 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언어 모형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은 </a:t>
            </a:r>
            <a:r>
              <a:rPr lang="ko-KR" altLang="en-US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일련의 단어들의 </a:t>
            </a:r>
            <a:r>
              <a:rPr lang="ko-KR" altLang="en-US" dirty="0">
                <a:solidFill>
                  <a:srgbClr val="3366CC"/>
                </a:solidFill>
                <a:highlight>
                  <a:srgbClr val="FFFF00"/>
                </a:highlight>
                <a:latin typeface="Arial" panose="020B0604020202020204" pitchFamily="34" charset="0"/>
                <a:hlinkClick r:id="rId2" tooltip="확률 분포"/>
              </a:rPr>
              <a:t>확률 분포</a:t>
            </a:r>
            <a:r>
              <a:rPr lang="ko-KR" altLang="en-US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이다</a:t>
            </a:r>
            <a:r>
              <a:rPr lang="en-US" altLang="ko-KR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5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75194-F17C-4A13-8809-2802C101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02E69-7D85-4AE5-894E-276D74C9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3165" cy="4351338"/>
          </a:xfrm>
        </p:spPr>
        <p:txBody>
          <a:bodyPr>
            <a:normAutofit/>
          </a:bodyPr>
          <a:lstStyle/>
          <a:p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Language models are trained using </a:t>
            </a:r>
            <a:r>
              <a:rPr lang="en-US" altLang="ko-KR" sz="4000" dirty="0">
                <a:highlight>
                  <a:srgbClr val="FFFF00"/>
                </a:highlight>
              </a:rPr>
              <a:t>a technique called "deep learning</a:t>
            </a:r>
            <a:r>
              <a:rPr lang="en-US" altLang="ko-KR" sz="1200" dirty="0">
                <a:highlight>
                  <a:srgbClr val="FFFF00"/>
                </a:highlight>
              </a:rPr>
              <a:t>," which involves training a large neural network on massive datasets.</a:t>
            </a:r>
          </a:p>
          <a:p>
            <a:endParaRPr lang="en-US" altLang="ko-KR" dirty="0"/>
          </a:p>
          <a:p>
            <a:r>
              <a:rPr lang="en-US" altLang="ko-KR" dirty="0"/>
              <a:t>How many words trained by chat GPT?</a:t>
            </a:r>
          </a:p>
          <a:p>
            <a:r>
              <a:rPr lang="en-US" altLang="ko-KR" sz="1400" dirty="0" err="1">
                <a:highlight>
                  <a:srgbClr val="FFFF00"/>
                </a:highlight>
              </a:rPr>
              <a:t>ChatGPT</a:t>
            </a:r>
            <a:r>
              <a:rPr lang="en-US" altLang="ko-KR" sz="1400" dirty="0">
                <a:highlight>
                  <a:srgbClr val="FFFF00"/>
                </a:highlight>
              </a:rPr>
              <a:t>, based on the GPT-3.5 architecture, was trained on a vast amount of data containing </a:t>
            </a:r>
            <a:r>
              <a:rPr lang="en-US" altLang="ko-KR" sz="3200" dirty="0">
                <a:highlight>
                  <a:srgbClr val="FFFF00"/>
                </a:highlight>
              </a:rPr>
              <a:t>570GB</a:t>
            </a:r>
            <a:r>
              <a:rPr lang="en-US" altLang="ko-KR" sz="1400" dirty="0">
                <a:highlight>
                  <a:srgbClr val="FFFF00"/>
                </a:highlight>
              </a:rPr>
              <a:t> of text. However, it's important to note that the number of words in the training data is not explicitly specified by </a:t>
            </a:r>
            <a:r>
              <a:rPr lang="en-US" altLang="ko-KR" sz="1400" dirty="0" err="1">
                <a:highlight>
                  <a:srgbClr val="FFFF00"/>
                </a:highlight>
              </a:rPr>
              <a:t>OpenAI</a:t>
            </a:r>
            <a:r>
              <a:rPr lang="en-US" altLang="ko-KR" sz="1400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6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BEF5D-A5D7-4768-816C-D9ACDC37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Language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4B156-32CF-4AE7-8D89-CF5449D0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417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수많은 파라미터</a:t>
            </a:r>
            <a:r>
              <a:rPr lang="en-US" altLang="ko-KR" sz="2000" dirty="0"/>
              <a:t>(</a:t>
            </a:r>
            <a:r>
              <a:rPr lang="ko-KR" altLang="en-US" sz="2000" dirty="0"/>
              <a:t>보통 수십억 웨이트 이상</a:t>
            </a:r>
            <a:r>
              <a:rPr lang="en-US" altLang="ko-KR" sz="2000" dirty="0"/>
              <a:t>)</a:t>
            </a:r>
            <a:r>
              <a:rPr lang="ko-KR" altLang="en-US" sz="2000" dirty="0"/>
              <a:t>를 보유한 </a:t>
            </a:r>
            <a:r>
              <a:rPr lang="ko-KR" altLang="en-US" sz="2000" dirty="0">
                <a:hlinkClick r:id="rId2" tooltip="인공 신경망"/>
              </a:rPr>
              <a:t>인공 신경망</a:t>
            </a:r>
            <a:r>
              <a:rPr lang="ko-KR" altLang="en-US" sz="2000" dirty="0"/>
              <a:t>으로 구성되는 </a:t>
            </a:r>
            <a:r>
              <a:rPr lang="ko-KR" altLang="en-US" sz="2000" dirty="0">
                <a:hlinkClick r:id="rId3" tooltip="언어 모델"/>
              </a:rPr>
              <a:t>언어 모델</a:t>
            </a:r>
            <a:r>
              <a:rPr lang="ko-KR" altLang="en-US" sz="2000" dirty="0"/>
              <a:t>이다</a:t>
            </a:r>
            <a:r>
              <a:rPr lang="en-US" altLang="ko-KR" sz="2000" dirty="0"/>
              <a:t>. </a:t>
            </a:r>
          </a:p>
          <a:p>
            <a:r>
              <a:rPr lang="ko-KR" altLang="en-US" sz="2000" dirty="0">
                <a:hlinkClick r:id="rId4" tooltip="자기 지도 학습"/>
              </a:rPr>
              <a:t>자기 지도 학습</a:t>
            </a:r>
            <a:r>
              <a:rPr lang="ko-KR" altLang="en-US" sz="2000" dirty="0"/>
              <a:t>이나 반자기지도학습을 사용하여 </a:t>
            </a:r>
            <a:r>
              <a:rPr lang="ko-KR" altLang="en-US" sz="2000" dirty="0" err="1"/>
              <a:t>레이블링되지</a:t>
            </a:r>
            <a:r>
              <a:rPr lang="ko-KR" altLang="en-US" sz="2000" dirty="0"/>
              <a:t> 않은 상당한 양의 텍스트로 훈련된다</a:t>
            </a:r>
            <a:r>
              <a:rPr lang="en-US" altLang="ko-KR" sz="2000" dirty="0"/>
              <a:t>.</a:t>
            </a:r>
            <a:r>
              <a:rPr lang="en-US" altLang="ko-KR" sz="2000" baseline="30000" dirty="0">
                <a:hlinkClick r:id="rId5"/>
              </a:rPr>
              <a:t>[1]</a:t>
            </a:r>
            <a:r>
              <a:rPr lang="ko-KR" altLang="en-US" sz="2000" dirty="0"/>
              <a:t> </a:t>
            </a:r>
            <a:endParaRPr lang="en-US" altLang="ko-KR" sz="2000" dirty="0"/>
          </a:p>
          <a:p>
            <a:r>
              <a:rPr lang="en-US" altLang="ko-KR" sz="2000" dirty="0"/>
              <a:t>LLM</a:t>
            </a:r>
            <a:r>
              <a:rPr lang="ko-KR" altLang="en-US" sz="2000" dirty="0"/>
              <a:t>은 </a:t>
            </a:r>
            <a:r>
              <a:rPr lang="en-US" altLang="ko-KR" sz="2000" dirty="0">
                <a:highlight>
                  <a:srgbClr val="FFFF00"/>
                </a:highlight>
              </a:rPr>
              <a:t>2018</a:t>
            </a:r>
            <a:r>
              <a:rPr lang="ko-KR" altLang="en-US" sz="2000" dirty="0"/>
              <a:t>년 즈음에 모습을 드러냈으며 다양한 작업을 위해 수행된다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이전의 특정 작업의 특수한 </a:t>
            </a:r>
            <a:r>
              <a:rPr lang="ko-KR" altLang="en-US" sz="2000" dirty="0">
                <a:hlinkClick r:id="rId6" tooltip="지도 학습"/>
              </a:rPr>
              <a:t>지도 학습</a:t>
            </a:r>
            <a:r>
              <a:rPr lang="ko-KR" altLang="en-US" sz="2000" dirty="0"/>
              <a:t> 모델의 훈련 패러다임에서 벗어나 </a:t>
            </a:r>
            <a:r>
              <a:rPr lang="ko-KR" altLang="en-US" sz="2000" dirty="0">
                <a:hlinkClick r:id="rId7" tooltip="자연어 처리"/>
              </a:rPr>
              <a:t>자연어 처리</a:t>
            </a:r>
            <a:r>
              <a:rPr lang="ko-KR" altLang="en-US" sz="2000" dirty="0"/>
              <a:t> 연구로 초점이 옮겨졌다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9122E-4F5E-4963-BD46-5F6DA59CA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765" y="0"/>
            <a:ext cx="435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8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C414-5476-4906-A49A-790B7566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language models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A08E6D-07E7-486F-9B6F-C780AC6BE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045" y="1825625"/>
            <a:ext cx="78359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POWER OF NATURAL LANGUAGE PROCESSING (NLP)">
            <a:extLst>
              <a:ext uri="{FF2B5EF4-FFF2-40B4-BE49-F238E27FC236}">
                <a16:creationId xmlns:a16="http://schemas.microsoft.com/office/drawing/2014/main" id="{A672B0EB-FAC6-4E90-853B-AA6BEFBDF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0"/>
            <a:ext cx="9696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8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upervised learning training data">
            <a:extLst>
              <a:ext uri="{FF2B5EF4-FFF2-40B4-BE49-F238E27FC236}">
                <a16:creationId xmlns:a16="http://schemas.microsoft.com/office/drawing/2014/main" id="{365BD62D-3BEE-4B7E-B5AD-DEEE0251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773"/>
            <a:ext cx="9143999" cy="681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5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B0A47-B9CD-4FFA-89E5-78C66529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Natural Language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DA8C-1000-4BD7-A423-247F8827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Natural Language Processing (NLP) [A Complete Guide] (deeplearning.ai)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4C756-8A92-4D9A-BF05-06AE2786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2778125"/>
            <a:ext cx="4810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405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Söhne</vt:lpstr>
      <vt:lpstr>맑은 고딕</vt:lpstr>
      <vt:lpstr>Arial</vt:lpstr>
      <vt:lpstr>Office 테마</vt:lpstr>
      <vt:lpstr>Model</vt:lpstr>
      <vt:lpstr>Diagram of Model use and Development</vt:lpstr>
      <vt:lpstr>Language Model</vt:lpstr>
      <vt:lpstr>Language models</vt:lpstr>
      <vt:lpstr>Large Language Model</vt:lpstr>
      <vt:lpstr>large language models</vt:lpstr>
      <vt:lpstr>PowerPoint 프레젠테이션</vt:lpstr>
      <vt:lpstr>PowerPoint 프레젠테이션</vt:lpstr>
      <vt:lpstr>Natural Language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Koh Jae Joon</dc:creator>
  <cp:lastModifiedBy>Koh Jae Joon</cp:lastModifiedBy>
  <cp:revision>2</cp:revision>
  <dcterms:created xsi:type="dcterms:W3CDTF">2023-07-15T01:03:02Z</dcterms:created>
  <dcterms:modified xsi:type="dcterms:W3CDTF">2023-07-16T00:52:32Z</dcterms:modified>
</cp:coreProperties>
</file>