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13"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45AD0D-599D-49E9-B69E-BCFA92367188}" type="slidenum">
              <a:rPr lang="he-IL" smtClean="0"/>
              <a:t>‹#›</a:t>
            </a:fld>
            <a:endParaRPr lang="he-IL"/>
          </a:p>
        </p:txBody>
      </p:sp>
    </p:spTree>
    <p:extLst>
      <p:ext uri="{BB962C8B-B14F-4D97-AF65-F5344CB8AC3E}">
        <p14:creationId xmlns:p14="http://schemas.microsoft.com/office/powerpoint/2010/main" val="423857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45AD0D-599D-49E9-B69E-BCFA92367188}" type="slidenum">
              <a:rPr lang="he-IL" smtClean="0"/>
              <a:t>‹#›</a:t>
            </a:fld>
            <a:endParaRPr lang="he-IL"/>
          </a:p>
        </p:txBody>
      </p:sp>
    </p:spTree>
    <p:extLst>
      <p:ext uri="{BB962C8B-B14F-4D97-AF65-F5344CB8AC3E}">
        <p14:creationId xmlns:p14="http://schemas.microsoft.com/office/powerpoint/2010/main" val="314736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45AD0D-599D-49E9-B69E-BCFA92367188}" type="slidenum">
              <a:rPr lang="he-IL" smtClean="0"/>
              <a:t>‹#›</a:t>
            </a:fld>
            <a:endParaRPr lang="he-I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0685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45AD0D-599D-49E9-B69E-BCFA92367188}" type="slidenum">
              <a:rPr lang="he-IL" smtClean="0"/>
              <a:t>‹#›</a:t>
            </a:fld>
            <a:endParaRPr lang="he-IL"/>
          </a:p>
        </p:txBody>
      </p:sp>
    </p:spTree>
    <p:extLst>
      <p:ext uri="{BB962C8B-B14F-4D97-AF65-F5344CB8AC3E}">
        <p14:creationId xmlns:p14="http://schemas.microsoft.com/office/powerpoint/2010/main" val="53793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45AD0D-599D-49E9-B69E-BCFA92367188}" type="slidenum">
              <a:rPr lang="he-IL" smtClean="0"/>
              <a:t>‹#›</a:t>
            </a:fld>
            <a:endParaRPr lang="he-I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0736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45AD0D-599D-49E9-B69E-BCFA92367188}" type="slidenum">
              <a:rPr lang="he-IL" smtClean="0"/>
              <a:t>‹#›</a:t>
            </a:fld>
            <a:endParaRPr lang="he-IL"/>
          </a:p>
        </p:txBody>
      </p:sp>
    </p:spTree>
    <p:extLst>
      <p:ext uri="{BB962C8B-B14F-4D97-AF65-F5344CB8AC3E}">
        <p14:creationId xmlns:p14="http://schemas.microsoft.com/office/powerpoint/2010/main" val="3698267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45AD0D-599D-49E9-B69E-BCFA92367188}" type="slidenum">
              <a:rPr lang="he-IL" smtClean="0"/>
              <a:t>‹#›</a:t>
            </a:fld>
            <a:endParaRPr lang="he-IL"/>
          </a:p>
        </p:txBody>
      </p:sp>
    </p:spTree>
    <p:extLst>
      <p:ext uri="{BB962C8B-B14F-4D97-AF65-F5344CB8AC3E}">
        <p14:creationId xmlns:p14="http://schemas.microsoft.com/office/powerpoint/2010/main" val="184339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45AD0D-599D-49E9-B69E-BCFA92367188}" type="slidenum">
              <a:rPr lang="he-IL" smtClean="0"/>
              <a:t>‹#›</a:t>
            </a:fld>
            <a:endParaRPr lang="he-IL"/>
          </a:p>
        </p:txBody>
      </p:sp>
    </p:spTree>
    <p:extLst>
      <p:ext uri="{BB962C8B-B14F-4D97-AF65-F5344CB8AC3E}">
        <p14:creationId xmlns:p14="http://schemas.microsoft.com/office/powerpoint/2010/main" val="46274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45AD0D-599D-49E9-B69E-BCFA92367188}" type="slidenum">
              <a:rPr lang="he-IL" smtClean="0"/>
              <a:t>‹#›</a:t>
            </a:fld>
            <a:endParaRPr lang="he-IL"/>
          </a:p>
        </p:txBody>
      </p:sp>
    </p:spTree>
    <p:extLst>
      <p:ext uri="{BB962C8B-B14F-4D97-AF65-F5344CB8AC3E}">
        <p14:creationId xmlns:p14="http://schemas.microsoft.com/office/powerpoint/2010/main" val="243788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45AD0D-599D-49E9-B69E-BCFA92367188}" type="slidenum">
              <a:rPr lang="he-IL" smtClean="0"/>
              <a:t>‹#›</a:t>
            </a:fld>
            <a:endParaRPr lang="he-IL"/>
          </a:p>
        </p:txBody>
      </p:sp>
    </p:spTree>
    <p:extLst>
      <p:ext uri="{BB962C8B-B14F-4D97-AF65-F5344CB8AC3E}">
        <p14:creationId xmlns:p14="http://schemas.microsoft.com/office/powerpoint/2010/main" val="266395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945AD0D-599D-49E9-B69E-BCFA92367188}" type="slidenum">
              <a:rPr lang="he-IL" smtClean="0"/>
              <a:t>‹#›</a:t>
            </a:fld>
            <a:endParaRPr lang="he-IL"/>
          </a:p>
        </p:txBody>
      </p:sp>
    </p:spTree>
    <p:extLst>
      <p:ext uri="{BB962C8B-B14F-4D97-AF65-F5344CB8AC3E}">
        <p14:creationId xmlns:p14="http://schemas.microsoft.com/office/powerpoint/2010/main" val="419811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8" name="Footer Placeholder 7"/>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45AD0D-599D-49E9-B69E-BCFA92367188}" type="slidenum">
              <a:rPr lang="he-IL" smtClean="0"/>
              <a:t>‹#›</a:t>
            </a:fld>
            <a:endParaRPr lang="he-IL"/>
          </a:p>
        </p:txBody>
      </p:sp>
    </p:spTree>
    <p:extLst>
      <p:ext uri="{BB962C8B-B14F-4D97-AF65-F5344CB8AC3E}">
        <p14:creationId xmlns:p14="http://schemas.microsoft.com/office/powerpoint/2010/main" val="115174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4" name="Footer Placeholder 3"/>
          <p:cNvSpPr>
            <a:spLocks noGrp="1"/>
          </p:cNvSpPr>
          <p:nvPr>
            <p:ph type="ftr" sz="quarter" idx="11"/>
          </p:nvPr>
        </p:nvSpPr>
        <p:spPr/>
        <p:txBody>
          <a:bodyPr/>
          <a:lstStyle/>
          <a:p>
            <a:endParaRPr lang="he-I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45AD0D-599D-49E9-B69E-BCFA92367188}" type="slidenum">
              <a:rPr lang="he-IL" smtClean="0"/>
              <a:t>‹#›</a:t>
            </a:fld>
            <a:endParaRPr lang="he-IL"/>
          </a:p>
        </p:txBody>
      </p:sp>
    </p:spTree>
    <p:extLst>
      <p:ext uri="{BB962C8B-B14F-4D97-AF65-F5344CB8AC3E}">
        <p14:creationId xmlns:p14="http://schemas.microsoft.com/office/powerpoint/2010/main" val="1284695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3" name="Footer Placeholder 2"/>
          <p:cNvSpPr>
            <a:spLocks noGrp="1"/>
          </p:cNvSpPr>
          <p:nvPr>
            <p:ph type="ftr" sz="quarter" idx="11"/>
          </p:nvPr>
        </p:nvSpPr>
        <p:spPr/>
        <p:txBody>
          <a:bodyPr/>
          <a:lstStyle/>
          <a:p>
            <a:endParaRPr lang="he-I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45AD0D-599D-49E9-B69E-BCFA92367188}" type="slidenum">
              <a:rPr lang="he-IL" smtClean="0"/>
              <a:t>‹#›</a:t>
            </a:fld>
            <a:endParaRPr lang="he-IL"/>
          </a:p>
        </p:txBody>
      </p:sp>
    </p:spTree>
    <p:extLst>
      <p:ext uri="{BB962C8B-B14F-4D97-AF65-F5344CB8AC3E}">
        <p14:creationId xmlns:p14="http://schemas.microsoft.com/office/powerpoint/2010/main" val="720539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45AD0D-599D-49E9-B69E-BCFA92367188}" type="slidenum">
              <a:rPr lang="he-IL" smtClean="0"/>
              <a:t>‹#›</a:t>
            </a:fld>
            <a:endParaRPr lang="he-IL"/>
          </a:p>
        </p:txBody>
      </p:sp>
    </p:spTree>
    <p:extLst>
      <p:ext uri="{BB962C8B-B14F-4D97-AF65-F5344CB8AC3E}">
        <p14:creationId xmlns:p14="http://schemas.microsoft.com/office/powerpoint/2010/main" val="55275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BBFE7FF-BE2A-44AE-AD49-A759253404C8}" type="datetimeFigureOut">
              <a:rPr lang="he-IL" smtClean="0"/>
              <a:t>כ'/ניסן/תשפ"ד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45AD0D-599D-49E9-B69E-BCFA92367188}" type="slidenum">
              <a:rPr lang="he-IL" smtClean="0"/>
              <a:t>‹#›</a:t>
            </a:fld>
            <a:endParaRPr lang="he-IL"/>
          </a:p>
        </p:txBody>
      </p:sp>
    </p:spTree>
    <p:extLst>
      <p:ext uri="{BB962C8B-B14F-4D97-AF65-F5344CB8AC3E}">
        <p14:creationId xmlns:p14="http://schemas.microsoft.com/office/powerpoint/2010/main" val="3866579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BBFE7FF-BE2A-44AE-AD49-A759253404C8}" type="datetimeFigureOut">
              <a:rPr lang="he-IL" smtClean="0"/>
              <a:t>כ'/ניסן/תשפ"ד</a:t>
            </a:fld>
            <a:endParaRPr lang="he-I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45AD0D-599D-49E9-B69E-BCFA92367188}" type="slidenum">
              <a:rPr lang="he-IL" smtClean="0"/>
              <a:t>‹#›</a:t>
            </a:fld>
            <a:endParaRPr lang="he-IL"/>
          </a:p>
        </p:txBody>
      </p:sp>
    </p:spTree>
    <p:extLst>
      <p:ext uri="{BB962C8B-B14F-4D97-AF65-F5344CB8AC3E}">
        <p14:creationId xmlns:p14="http://schemas.microsoft.com/office/powerpoint/2010/main" val="38110401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6A0476-5F52-EF2A-2811-A66B860EAE73}"/>
              </a:ext>
            </a:extLst>
          </p:cNvPr>
          <p:cNvSpPr>
            <a:spLocks noGrp="1"/>
          </p:cNvSpPr>
          <p:nvPr>
            <p:ph type="ctrTitle"/>
          </p:nvPr>
        </p:nvSpPr>
        <p:spPr>
          <a:xfrm>
            <a:off x="1638300" y="526002"/>
            <a:ext cx="8915399" cy="2262781"/>
          </a:xfrm>
        </p:spPr>
        <p:txBody>
          <a:bodyPr/>
          <a:lstStyle/>
          <a:p>
            <a:pPr algn="ctr"/>
            <a:r>
              <a:rPr lang="he-IL" dirty="0" err="1"/>
              <a:t>יג</a:t>
            </a:r>
            <a:r>
              <a:rPr lang="he-IL" dirty="0"/>
              <a:t> – פרויקט במסדי נתונים</a:t>
            </a:r>
            <a:br>
              <a:rPr lang="he-IL" dirty="0"/>
            </a:br>
            <a:endParaRPr lang="he-IL" dirty="0"/>
          </a:p>
        </p:txBody>
      </p:sp>
      <p:sp>
        <p:nvSpPr>
          <p:cNvPr id="3" name="כותרת משנה 2">
            <a:extLst>
              <a:ext uri="{FF2B5EF4-FFF2-40B4-BE49-F238E27FC236}">
                <a16:creationId xmlns:a16="http://schemas.microsoft.com/office/drawing/2014/main" id="{673ED611-5A03-A1F5-DA5F-0267ABAEC75C}"/>
              </a:ext>
            </a:extLst>
          </p:cNvPr>
          <p:cNvSpPr>
            <a:spLocks noGrp="1"/>
          </p:cNvSpPr>
          <p:nvPr>
            <p:ph type="subTitle" idx="1"/>
          </p:nvPr>
        </p:nvSpPr>
        <p:spPr>
          <a:xfrm>
            <a:off x="1638300" y="4475538"/>
            <a:ext cx="8915399" cy="1126283"/>
          </a:xfrm>
        </p:spPr>
        <p:txBody>
          <a:bodyPr/>
          <a:lstStyle/>
          <a:p>
            <a:pPr algn="ctr"/>
            <a:r>
              <a:rPr lang="he-IL" dirty="0"/>
              <a:t>הנושא: התקנה של פנלים סולאריים</a:t>
            </a:r>
          </a:p>
          <a:p>
            <a:pPr algn="ctr"/>
            <a:r>
              <a:rPr lang="he-IL" dirty="0"/>
              <a:t>מגיש : איתי </a:t>
            </a:r>
            <a:r>
              <a:rPr lang="he-IL" dirty="0" err="1"/>
              <a:t>מיגואל</a:t>
            </a:r>
            <a:br>
              <a:rPr lang="en-US" dirty="0"/>
            </a:br>
            <a:endParaRPr lang="he-IL" dirty="0"/>
          </a:p>
        </p:txBody>
      </p:sp>
    </p:spTree>
    <p:extLst>
      <p:ext uri="{BB962C8B-B14F-4D97-AF65-F5344CB8AC3E}">
        <p14:creationId xmlns:p14="http://schemas.microsoft.com/office/powerpoint/2010/main" val="3254712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0DCF60-2D5E-3C0F-BA96-B9F6D33ABB77}"/>
              </a:ext>
            </a:extLst>
          </p:cNvPr>
          <p:cNvSpPr>
            <a:spLocks noGrp="1"/>
          </p:cNvSpPr>
          <p:nvPr>
            <p:ph type="title"/>
          </p:nvPr>
        </p:nvSpPr>
        <p:spPr/>
        <p:txBody>
          <a:bodyPr>
            <a:normAutofit/>
          </a:bodyPr>
          <a:lstStyle/>
          <a:p>
            <a:r>
              <a:rPr lang="he-IL" sz="2800" b="1" kern="100" dirty="0">
                <a:effectLst/>
                <a:latin typeface="Aptos" panose="020B0004020202020204" pitchFamily="34" charset="0"/>
                <a:ea typeface="Times New Roman" panose="02020603050405020304" pitchFamily="18" charset="0"/>
                <a:cs typeface="Arial" panose="020B0604020202020204" pitchFamily="34" charset="0"/>
              </a:rPr>
              <a:t>שאילתה 3</a:t>
            </a:r>
            <a:endParaRPr lang="he-IL" sz="5400" dirty="0"/>
          </a:p>
        </p:txBody>
      </p:sp>
      <p:sp>
        <p:nvSpPr>
          <p:cNvPr id="3" name="מציין מיקום תוכן 2">
            <a:extLst>
              <a:ext uri="{FF2B5EF4-FFF2-40B4-BE49-F238E27FC236}">
                <a16:creationId xmlns:a16="http://schemas.microsoft.com/office/drawing/2014/main" id="{34D7EE1B-1412-C038-39AC-824D4448FA42}"/>
              </a:ext>
            </a:extLst>
          </p:cNvPr>
          <p:cNvSpPr>
            <a:spLocks noGrp="1"/>
          </p:cNvSpPr>
          <p:nvPr>
            <p:ph idx="1"/>
          </p:nvPr>
        </p:nvSpPr>
        <p:spPr/>
        <p:txBody>
          <a:bodyPr/>
          <a:lstStyle/>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תיאור: מספר התקנות שהסתיימו ושלא הסתיימו (מענה למטרה 1).</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0" indent="0">
              <a:buNone/>
            </a:pPr>
            <a:endParaRPr lang="he-IL" dirty="0"/>
          </a:p>
        </p:txBody>
      </p:sp>
      <p:pic>
        <p:nvPicPr>
          <p:cNvPr id="4" name="תמונה 3" descr="תמונה שמכילה טקסט, גופן, צילום מסך, קוהתיאור נוצר באופן אוטומטי">
            <a:extLst>
              <a:ext uri="{FF2B5EF4-FFF2-40B4-BE49-F238E27FC236}">
                <a16:creationId xmlns:a16="http://schemas.microsoft.com/office/drawing/2014/main" id="{C9FF0A4E-8E86-89A0-E8B3-1F44F9C40B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43070" y="3081337"/>
            <a:ext cx="3705860" cy="695325"/>
          </a:xfrm>
          <a:prstGeom prst="rect">
            <a:avLst/>
          </a:prstGeom>
          <a:noFill/>
          <a:ln>
            <a:noFill/>
          </a:ln>
        </p:spPr>
      </p:pic>
      <p:pic>
        <p:nvPicPr>
          <p:cNvPr id="6" name="תמונה 5">
            <a:extLst>
              <a:ext uri="{FF2B5EF4-FFF2-40B4-BE49-F238E27FC236}">
                <a16:creationId xmlns:a16="http://schemas.microsoft.com/office/drawing/2014/main" id="{8E538FA1-77BE-B7B3-972F-C993DEF76D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911599"/>
            <a:ext cx="5486400" cy="633730"/>
          </a:xfrm>
          <a:prstGeom prst="rect">
            <a:avLst/>
          </a:prstGeom>
          <a:noFill/>
          <a:ln>
            <a:noFill/>
          </a:ln>
        </p:spPr>
      </p:pic>
    </p:spTree>
    <p:extLst>
      <p:ext uri="{BB962C8B-B14F-4D97-AF65-F5344CB8AC3E}">
        <p14:creationId xmlns:p14="http://schemas.microsoft.com/office/powerpoint/2010/main" val="379284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D411F8-E898-C2A5-7029-F980F178496F}"/>
              </a:ext>
            </a:extLst>
          </p:cNvPr>
          <p:cNvSpPr>
            <a:spLocks noGrp="1"/>
          </p:cNvSpPr>
          <p:nvPr>
            <p:ph type="title"/>
          </p:nvPr>
        </p:nvSpPr>
        <p:spPr/>
        <p:txBody>
          <a:bodyPr>
            <a:normAutofit/>
          </a:bodyPr>
          <a:lstStyle/>
          <a:p>
            <a:r>
              <a:rPr lang="he-IL" sz="2800" b="1" kern="100" dirty="0">
                <a:effectLst/>
                <a:latin typeface="Aptos" panose="020B0004020202020204" pitchFamily="34" charset="0"/>
                <a:ea typeface="Times New Roman" panose="02020603050405020304" pitchFamily="18" charset="0"/>
                <a:cs typeface="Arial" panose="020B0604020202020204" pitchFamily="34" charset="0"/>
              </a:rPr>
              <a:t>שאילתה 4</a:t>
            </a:r>
            <a:endParaRPr lang="he-IL" sz="6000" dirty="0"/>
          </a:p>
        </p:txBody>
      </p:sp>
      <p:sp>
        <p:nvSpPr>
          <p:cNvPr id="3" name="מציין מיקום תוכן 2">
            <a:extLst>
              <a:ext uri="{FF2B5EF4-FFF2-40B4-BE49-F238E27FC236}">
                <a16:creationId xmlns:a16="http://schemas.microsoft.com/office/drawing/2014/main" id="{92F89DB4-714B-73AE-A049-34CC2B53F5A4}"/>
              </a:ext>
            </a:extLst>
          </p:cNvPr>
          <p:cNvSpPr>
            <a:spLocks noGrp="1"/>
          </p:cNvSpPr>
          <p:nvPr>
            <p:ph idx="1"/>
          </p:nvPr>
        </p:nvSpPr>
        <p:spPr/>
        <p:txBody>
          <a:bodyPr/>
          <a:lstStyle/>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תיאור: מספר התקנות לכל עובד.</a:t>
            </a:r>
            <a:endParaRPr lang="he-IL" dirty="0"/>
          </a:p>
        </p:txBody>
      </p:sp>
      <p:pic>
        <p:nvPicPr>
          <p:cNvPr id="8" name="תמונה 7" descr="תמונה שמכילה טקסט, צילום מסך, גופןהתיאור נוצר באופן אוטומטי">
            <a:extLst>
              <a:ext uri="{FF2B5EF4-FFF2-40B4-BE49-F238E27FC236}">
                <a16:creationId xmlns:a16="http://schemas.microsoft.com/office/drawing/2014/main" id="{EA233A39-B976-941F-5CEC-C78CB9D99F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1620" y="2428875"/>
            <a:ext cx="4048760" cy="2000250"/>
          </a:xfrm>
          <a:prstGeom prst="rect">
            <a:avLst/>
          </a:prstGeom>
          <a:noFill/>
          <a:ln>
            <a:noFill/>
          </a:ln>
        </p:spPr>
      </p:pic>
      <p:pic>
        <p:nvPicPr>
          <p:cNvPr id="9" name="תמונה 8" descr="תמונה שמכילה טקסט, קו, גופן, מספרהתיאור נוצר באופן אוטומטי">
            <a:extLst>
              <a:ext uri="{FF2B5EF4-FFF2-40B4-BE49-F238E27FC236}">
                <a16:creationId xmlns:a16="http://schemas.microsoft.com/office/drawing/2014/main" id="{207AEA46-206F-99EA-3AEC-A0FB286D08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564062"/>
            <a:ext cx="5486400" cy="795020"/>
          </a:xfrm>
          <a:prstGeom prst="rect">
            <a:avLst/>
          </a:prstGeom>
          <a:noFill/>
          <a:ln>
            <a:noFill/>
          </a:ln>
        </p:spPr>
      </p:pic>
    </p:spTree>
    <p:extLst>
      <p:ext uri="{BB962C8B-B14F-4D97-AF65-F5344CB8AC3E}">
        <p14:creationId xmlns:p14="http://schemas.microsoft.com/office/powerpoint/2010/main" val="420122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D4E239-ECF1-ADBC-3DFB-3938EC6BE417}"/>
              </a:ext>
            </a:extLst>
          </p:cNvPr>
          <p:cNvSpPr>
            <a:spLocks noGrp="1"/>
          </p:cNvSpPr>
          <p:nvPr>
            <p:ph type="title"/>
          </p:nvPr>
        </p:nvSpPr>
        <p:spPr/>
        <p:txBody>
          <a:bodyPr>
            <a:normAutofit/>
          </a:bodyPr>
          <a:lstStyle/>
          <a:p>
            <a:r>
              <a:rPr lang="he-IL" sz="2800" b="1" kern="100" dirty="0">
                <a:effectLst/>
                <a:latin typeface="Aptos" panose="020B0004020202020204" pitchFamily="34" charset="0"/>
                <a:ea typeface="Times New Roman" panose="02020603050405020304" pitchFamily="18" charset="0"/>
                <a:cs typeface="Arial" panose="020B0604020202020204" pitchFamily="34" charset="0"/>
              </a:rPr>
              <a:t>שאילתה 5</a:t>
            </a:r>
            <a:endParaRPr lang="he-IL" sz="6000" dirty="0"/>
          </a:p>
        </p:txBody>
      </p:sp>
      <p:sp>
        <p:nvSpPr>
          <p:cNvPr id="3" name="מציין מיקום תוכן 2">
            <a:extLst>
              <a:ext uri="{FF2B5EF4-FFF2-40B4-BE49-F238E27FC236}">
                <a16:creationId xmlns:a16="http://schemas.microsoft.com/office/drawing/2014/main" id="{3BEACBA6-C61E-F4C4-63D8-392632BA74DF}"/>
              </a:ext>
            </a:extLst>
          </p:cNvPr>
          <p:cNvSpPr>
            <a:spLocks noGrp="1"/>
          </p:cNvSpPr>
          <p:nvPr>
            <p:ph idx="1"/>
          </p:nvPr>
        </p:nvSpPr>
        <p:spPr/>
        <p:txBody>
          <a:bodyPr/>
          <a:lstStyle/>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תיאור: מידע על ההתקנות (מענה למטרה 1)</a:t>
            </a:r>
          </a:p>
          <a:p>
            <a:pPr marL="0" indent="0">
              <a:buNone/>
            </a:pP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p:txBody>
      </p:sp>
      <p:pic>
        <p:nvPicPr>
          <p:cNvPr id="4" name="תמונה 3" descr="תמונה שמכילה טקסט, צילום מסך, גופן, קוהתיאור נוצר באופן אוטומטי">
            <a:extLst>
              <a:ext uri="{FF2B5EF4-FFF2-40B4-BE49-F238E27FC236}">
                <a16:creationId xmlns:a16="http://schemas.microsoft.com/office/drawing/2014/main" id="{D8498349-571F-FA50-8E5C-CFDD5CA356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783205"/>
            <a:ext cx="5486400" cy="1291590"/>
          </a:xfrm>
          <a:prstGeom prst="rect">
            <a:avLst/>
          </a:prstGeom>
          <a:noFill/>
          <a:ln>
            <a:noFill/>
          </a:ln>
        </p:spPr>
      </p:pic>
      <p:pic>
        <p:nvPicPr>
          <p:cNvPr id="5" name="תמונה 4" descr="תמונה שמכילה טקסט, גופן, צילום מסך, מספרהתיאור נוצר באופן אוטומטי">
            <a:extLst>
              <a:ext uri="{FF2B5EF4-FFF2-40B4-BE49-F238E27FC236}">
                <a16:creationId xmlns:a16="http://schemas.microsoft.com/office/drawing/2014/main" id="{31AFF8AD-D610-FCC9-0CC1-BE88744D5B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209732"/>
            <a:ext cx="5486400" cy="1611630"/>
          </a:xfrm>
          <a:prstGeom prst="rect">
            <a:avLst/>
          </a:prstGeom>
          <a:noFill/>
          <a:ln>
            <a:noFill/>
          </a:ln>
        </p:spPr>
      </p:pic>
    </p:spTree>
    <p:extLst>
      <p:ext uri="{BB962C8B-B14F-4D97-AF65-F5344CB8AC3E}">
        <p14:creationId xmlns:p14="http://schemas.microsoft.com/office/powerpoint/2010/main" val="2472777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FA3470D-0FE2-5209-B137-BC1309AF5595}"/>
              </a:ext>
            </a:extLst>
          </p:cNvPr>
          <p:cNvSpPr>
            <a:spLocks noGrp="1"/>
          </p:cNvSpPr>
          <p:nvPr>
            <p:ph type="title"/>
          </p:nvPr>
        </p:nvSpPr>
        <p:spPr/>
        <p:txBody>
          <a:bodyPr>
            <a:normAutofit/>
          </a:bodyPr>
          <a:lstStyle/>
          <a:p>
            <a:r>
              <a:rPr lang="he-IL" sz="2800" b="1" kern="100" dirty="0">
                <a:effectLst/>
                <a:latin typeface="Aptos" panose="020B0004020202020204" pitchFamily="34" charset="0"/>
                <a:ea typeface="Times New Roman" panose="02020603050405020304" pitchFamily="18" charset="0"/>
                <a:cs typeface="Arial" panose="020B0604020202020204" pitchFamily="34" charset="0"/>
              </a:rPr>
              <a:t>שאילתה 6</a:t>
            </a:r>
            <a:endParaRPr lang="he-IL" sz="6000" dirty="0"/>
          </a:p>
        </p:txBody>
      </p:sp>
      <p:sp>
        <p:nvSpPr>
          <p:cNvPr id="3" name="מציין מיקום תוכן 2">
            <a:extLst>
              <a:ext uri="{FF2B5EF4-FFF2-40B4-BE49-F238E27FC236}">
                <a16:creationId xmlns:a16="http://schemas.microsoft.com/office/drawing/2014/main" id="{82C2471C-4328-C898-943A-C4B552C859EC}"/>
              </a:ext>
            </a:extLst>
          </p:cNvPr>
          <p:cNvSpPr>
            <a:spLocks noGrp="1"/>
          </p:cNvSpPr>
          <p:nvPr>
            <p:ph idx="1"/>
          </p:nvPr>
        </p:nvSpPr>
        <p:spPr/>
        <p:txBody>
          <a:bodyPr/>
          <a:lstStyle/>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תיאור: עובד ופעם אחרונה ששולם להם (מענה מטרה 4)</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0" indent="0">
              <a:buNone/>
            </a:pPr>
            <a:endParaRPr lang="he-IL" dirty="0"/>
          </a:p>
        </p:txBody>
      </p:sp>
      <p:pic>
        <p:nvPicPr>
          <p:cNvPr id="4" name="תמונה 3" descr="תמונה שמכילה טקסט, צילום מסך, גופן, קוהתיאור נוצר באופן אוטומטי">
            <a:extLst>
              <a:ext uri="{FF2B5EF4-FFF2-40B4-BE49-F238E27FC236}">
                <a16:creationId xmlns:a16="http://schemas.microsoft.com/office/drawing/2014/main" id="{872A9565-78ED-85E0-DF29-E650F87B55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728912"/>
            <a:ext cx="5486400" cy="1400175"/>
          </a:xfrm>
          <a:prstGeom prst="rect">
            <a:avLst/>
          </a:prstGeom>
          <a:noFill/>
          <a:ln>
            <a:noFill/>
          </a:ln>
        </p:spPr>
      </p:pic>
      <p:pic>
        <p:nvPicPr>
          <p:cNvPr id="5" name="תמונה 4" descr="תמונה שמכילה טקסט, צילום מסך, גופן, קוהתיאור נוצר באופן אוטומטי">
            <a:extLst>
              <a:ext uri="{FF2B5EF4-FFF2-40B4-BE49-F238E27FC236}">
                <a16:creationId xmlns:a16="http://schemas.microsoft.com/office/drawing/2014/main" id="{7766F0A6-B042-BD0F-63E5-282C72AF1F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264024"/>
            <a:ext cx="5467350" cy="876300"/>
          </a:xfrm>
          <a:prstGeom prst="rect">
            <a:avLst/>
          </a:prstGeom>
          <a:noFill/>
          <a:ln>
            <a:noFill/>
          </a:ln>
        </p:spPr>
      </p:pic>
    </p:spTree>
    <p:extLst>
      <p:ext uri="{BB962C8B-B14F-4D97-AF65-F5344CB8AC3E}">
        <p14:creationId xmlns:p14="http://schemas.microsoft.com/office/powerpoint/2010/main" val="165070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6E743-09F1-271A-4DAE-5E9695C536CA}"/>
              </a:ext>
            </a:extLst>
          </p:cNvPr>
          <p:cNvSpPr>
            <a:spLocks noGrp="1"/>
          </p:cNvSpPr>
          <p:nvPr>
            <p:ph type="title"/>
          </p:nvPr>
        </p:nvSpPr>
        <p:spPr/>
        <p:txBody>
          <a:bodyPr>
            <a:normAutofit/>
          </a:bodyPr>
          <a:lstStyle/>
          <a:p>
            <a:r>
              <a:rPr lang="he-IL" sz="2800" b="1" kern="100" dirty="0">
                <a:effectLst/>
                <a:latin typeface="Aptos" panose="020B0004020202020204" pitchFamily="34" charset="0"/>
                <a:ea typeface="Times New Roman" panose="02020603050405020304" pitchFamily="18" charset="0"/>
                <a:cs typeface="Arial" panose="020B0604020202020204" pitchFamily="34" charset="0"/>
              </a:rPr>
              <a:t>שאילתה 7</a:t>
            </a:r>
            <a:endParaRPr lang="he-IL" sz="6000" dirty="0"/>
          </a:p>
        </p:txBody>
      </p:sp>
      <p:sp>
        <p:nvSpPr>
          <p:cNvPr id="3" name="מציין מיקום תוכן 2">
            <a:extLst>
              <a:ext uri="{FF2B5EF4-FFF2-40B4-BE49-F238E27FC236}">
                <a16:creationId xmlns:a16="http://schemas.microsoft.com/office/drawing/2014/main" id="{E5C90181-9898-01CA-2BA3-0533A97A2232}"/>
              </a:ext>
            </a:extLst>
          </p:cNvPr>
          <p:cNvSpPr>
            <a:spLocks noGrp="1"/>
          </p:cNvSpPr>
          <p:nvPr>
            <p:ph idx="1"/>
          </p:nvPr>
        </p:nvSpPr>
        <p:spPr/>
        <p:txBody>
          <a:bodyPr/>
          <a:lstStyle/>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תיאור: כמות הפנל שיש במחסנים (מענה למטרה 4)</a:t>
            </a:r>
          </a:p>
          <a:p>
            <a:pPr marL="0" indent="0">
              <a:buNone/>
            </a:pP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p:txBody>
      </p:sp>
      <p:pic>
        <p:nvPicPr>
          <p:cNvPr id="4" name="תמונה 3" descr="תמונה שמכילה טקסט, גופן, צילום מסך, קוהתיאור נוצר באופן אוטומטי">
            <a:extLst>
              <a:ext uri="{FF2B5EF4-FFF2-40B4-BE49-F238E27FC236}">
                <a16:creationId xmlns:a16="http://schemas.microsoft.com/office/drawing/2014/main" id="{05C381C2-A203-1336-1CC0-D320E4DF97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482" y="3014662"/>
            <a:ext cx="4725035" cy="828675"/>
          </a:xfrm>
          <a:prstGeom prst="rect">
            <a:avLst/>
          </a:prstGeom>
          <a:noFill/>
          <a:ln>
            <a:noFill/>
          </a:ln>
        </p:spPr>
      </p:pic>
      <p:pic>
        <p:nvPicPr>
          <p:cNvPr id="5" name="תמונה 4" descr="תמונה שמכילה טקסט, צילום מסך, קו, גופןהתיאור נוצר באופן אוטומטי">
            <a:extLst>
              <a:ext uri="{FF2B5EF4-FFF2-40B4-BE49-F238E27FC236}">
                <a16:creationId xmlns:a16="http://schemas.microsoft.com/office/drawing/2014/main" id="{41BDD6A0-A243-93D6-6468-486EA1B85046}"/>
              </a:ext>
            </a:extLst>
          </p:cNvPr>
          <p:cNvPicPr>
            <a:picLocks noChangeAspect="1"/>
          </p:cNvPicPr>
          <p:nvPr/>
        </p:nvPicPr>
        <p:blipFill>
          <a:blip r:embed="rId3">
            <a:extLst>
              <a:ext uri="{28A0092B-C50C-407E-A947-70E740481C1C}">
                <a14:useLocalDpi xmlns:a14="http://schemas.microsoft.com/office/drawing/2010/main" val="0"/>
              </a:ext>
            </a:extLst>
          </a:blip>
          <a:srcRect l="1909"/>
          <a:stretch>
            <a:fillRect/>
          </a:stretch>
        </p:blipFill>
        <p:spPr bwMode="auto">
          <a:xfrm>
            <a:off x="3405186" y="3978274"/>
            <a:ext cx="5381625" cy="906145"/>
          </a:xfrm>
          <a:prstGeom prst="rect">
            <a:avLst/>
          </a:prstGeom>
          <a:noFill/>
          <a:ln>
            <a:noFill/>
          </a:ln>
        </p:spPr>
      </p:pic>
    </p:spTree>
    <p:extLst>
      <p:ext uri="{BB962C8B-B14F-4D97-AF65-F5344CB8AC3E}">
        <p14:creationId xmlns:p14="http://schemas.microsoft.com/office/powerpoint/2010/main" val="201639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1A76C09-CA03-D939-3639-2CE88DBF9539}"/>
              </a:ext>
            </a:extLst>
          </p:cNvPr>
          <p:cNvSpPr>
            <a:spLocks noGrp="1"/>
          </p:cNvSpPr>
          <p:nvPr>
            <p:ph type="title"/>
          </p:nvPr>
        </p:nvSpPr>
        <p:spPr/>
        <p:txBody>
          <a:bodyPr>
            <a:normAutofit/>
          </a:bodyPr>
          <a:lstStyle/>
          <a:p>
            <a:r>
              <a:rPr lang="he-IL" sz="2800" b="1" kern="100" dirty="0">
                <a:effectLst/>
                <a:latin typeface="Aptos" panose="020B0004020202020204" pitchFamily="34" charset="0"/>
                <a:ea typeface="Times New Roman" panose="02020603050405020304" pitchFamily="18" charset="0"/>
                <a:cs typeface="Arial" panose="020B0604020202020204" pitchFamily="34" charset="0"/>
              </a:rPr>
              <a:t>שאילתה 8</a:t>
            </a:r>
            <a:endParaRPr lang="he-IL" sz="6000" dirty="0"/>
          </a:p>
        </p:txBody>
      </p:sp>
      <p:sp>
        <p:nvSpPr>
          <p:cNvPr id="3" name="מציין מיקום תוכן 2">
            <a:extLst>
              <a:ext uri="{FF2B5EF4-FFF2-40B4-BE49-F238E27FC236}">
                <a16:creationId xmlns:a16="http://schemas.microsoft.com/office/drawing/2014/main" id="{CCEFC486-6E0E-EECC-DFDC-D0C176B0FDA1}"/>
              </a:ext>
            </a:extLst>
          </p:cNvPr>
          <p:cNvSpPr>
            <a:spLocks noGrp="1"/>
          </p:cNvSpPr>
          <p:nvPr>
            <p:ph idx="1"/>
          </p:nvPr>
        </p:nvSpPr>
        <p:spPr/>
        <p:txBody>
          <a:bodyPr/>
          <a:lstStyle/>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תיאור: פנל שהרף שלו מתחת לקו מסוים (מענה למטרה 3)</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0" indent="0">
              <a:buNone/>
            </a:pPr>
            <a:endParaRPr lang="he-IL" dirty="0"/>
          </a:p>
        </p:txBody>
      </p:sp>
      <p:pic>
        <p:nvPicPr>
          <p:cNvPr id="7" name="תמונה 6" descr="תמונה שמכילה טקסט, גופן, צילום מסך, קו&#10;&#10;התיאור נוצר באופן אוטומטי">
            <a:extLst>
              <a:ext uri="{FF2B5EF4-FFF2-40B4-BE49-F238E27FC236}">
                <a16:creationId xmlns:a16="http://schemas.microsoft.com/office/drawing/2014/main" id="{1B9B1F30-2694-8559-217A-D4353044AF18}"/>
              </a:ext>
            </a:extLst>
          </p:cNvPr>
          <p:cNvPicPr>
            <a:picLocks noChangeAspect="1"/>
          </p:cNvPicPr>
          <p:nvPr/>
        </p:nvPicPr>
        <p:blipFill>
          <a:blip r:embed="rId2"/>
          <a:stretch>
            <a:fillRect/>
          </a:stretch>
        </p:blipFill>
        <p:spPr>
          <a:xfrm>
            <a:off x="3752532" y="2752725"/>
            <a:ext cx="4686935" cy="1352550"/>
          </a:xfrm>
          <a:prstGeom prst="rect">
            <a:avLst/>
          </a:prstGeom>
        </p:spPr>
      </p:pic>
    </p:spTree>
    <p:extLst>
      <p:ext uri="{BB962C8B-B14F-4D97-AF65-F5344CB8AC3E}">
        <p14:creationId xmlns:p14="http://schemas.microsoft.com/office/powerpoint/2010/main" val="3996475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F9C8B6-F574-E708-03A1-135B88EA03B2}"/>
              </a:ext>
            </a:extLst>
          </p:cNvPr>
          <p:cNvSpPr>
            <a:spLocks noGrp="1"/>
          </p:cNvSpPr>
          <p:nvPr>
            <p:ph type="title"/>
          </p:nvPr>
        </p:nvSpPr>
        <p:spPr/>
        <p:txBody>
          <a:bodyPr>
            <a:normAutofit/>
          </a:bodyPr>
          <a:lstStyle/>
          <a:p>
            <a:r>
              <a:rPr lang="he-IL" sz="2800" b="1" kern="100" dirty="0">
                <a:effectLst/>
                <a:latin typeface="Aptos" panose="020B0004020202020204" pitchFamily="34" charset="0"/>
                <a:ea typeface="Times New Roman" panose="02020603050405020304" pitchFamily="18" charset="0"/>
                <a:cs typeface="Arial" panose="020B0604020202020204" pitchFamily="34" charset="0"/>
              </a:rPr>
              <a:t>שאילתה 9</a:t>
            </a:r>
            <a:endParaRPr lang="he-IL" sz="6000" dirty="0"/>
          </a:p>
        </p:txBody>
      </p:sp>
      <p:sp>
        <p:nvSpPr>
          <p:cNvPr id="3" name="מציין מיקום תוכן 2">
            <a:extLst>
              <a:ext uri="{FF2B5EF4-FFF2-40B4-BE49-F238E27FC236}">
                <a16:creationId xmlns:a16="http://schemas.microsoft.com/office/drawing/2014/main" id="{3518BF51-5892-C6D1-740D-DEEF74EDF145}"/>
              </a:ext>
            </a:extLst>
          </p:cNvPr>
          <p:cNvSpPr>
            <a:spLocks noGrp="1"/>
          </p:cNvSpPr>
          <p:nvPr>
            <p:ph idx="1"/>
          </p:nvPr>
        </p:nvSpPr>
        <p:spPr/>
        <p:txBody>
          <a:bodyPr/>
          <a:lstStyle/>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תיאור: כל ההתקנות שלא הושלמו.</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0" indent="0">
              <a:buNone/>
            </a:pPr>
            <a:endParaRPr lang="he-IL" dirty="0"/>
          </a:p>
        </p:txBody>
      </p:sp>
      <p:pic>
        <p:nvPicPr>
          <p:cNvPr id="4" name="תמונה 3" descr="תמונה שמכילה טקסט, צילום מסך, גופן, קוהתיאור נוצר באופן אוטומטי">
            <a:extLst>
              <a:ext uri="{FF2B5EF4-FFF2-40B4-BE49-F238E27FC236}">
                <a16:creationId xmlns:a16="http://schemas.microsoft.com/office/drawing/2014/main" id="{A6BC1564-D20C-B6D0-9E05-63E2A8E238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2657475"/>
            <a:ext cx="5410200" cy="1543050"/>
          </a:xfrm>
          <a:prstGeom prst="rect">
            <a:avLst/>
          </a:prstGeom>
          <a:noFill/>
          <a:ln>
            <a:noFill/>
          </a:ln>
        </p:spPr>
      </p:pic>
      <p:pic>
        <p:nvPicPr>
          <p:cNvPr id="6" name="תמונה 5" descr="תמונה שמכילה טקסט, מספר, גופן, צילום מסךהתיאור נוצר באופן אוטומטי">
            <a:extLst>
              <a:ext uri="{FF2B5EF4-FFF2-40B4-BE49-F238E27FC236}">
                <a16:creationId xmlns:a16="http://schemas.microsoft.com/office/drawing/2014/main" id="{6B5A5F44-5739-98CA-031F-1734DE2B27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335462"/>
            <a:ext cx="5486400" cy="1412875"/>
          </a:xfrm>
          <a:prstGeom prst="rect">
            <a:avLst/>
          </a:prstGeom>
          <a:noFill/>
          <a:ln>
            <a:noFill/>
          </a:ln>
        </p:spPr>
      </p:pic>
    </p:spTree>
    <p:extLst>
      <p:ext uri="{BB962C8B-B14F-4D97-AF65-F5344CB8AC3E}">
        <p14:creationId xmlns:p14="http://schemas.microsoft.com/office/powerpoint/2010/main" val="3008314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A85E9B-7682-38A2-4278-BF86B26AD3C9}"/>
              </a:ext>
            </a:extLst>
          </p:cNvPr>
          <p:cNvSpPr>
            <a:spLocks noGrp="1"/>
          </p:cNvSpPr>
          <p:nvPr>
            <p:ph type="title"/>
          </p:nvPr>
        </p:nvSpPr>
        <p:spPr/>
        <p:txBody>
          <a:bodyPr>
            <a:normAutofit/>
          </a:bodyPr>
          <a:lstStyle/>
          <a:p>
            <a:r>
              <a:rPr lang="he-IL" sz="2800" b="1" kern="100" dirty="0">
                <a:effectLst/>
                <a:latin typeface="Aptos" panose="020B0004020202020204" pitchFamily="34" charset="0"/>
                <a:ea typeface="Times New Roman" panose="02020603050405020304" pitchFamily="18" charset="0"/>
                <a:cs typeface="Arial" panose="020B0604020202020204" pitchFamily="34" charset="0"/>
              </a:rPr>
              <a:t>שאילתה 10</a:t>
            </a:r>
            <a:endParaRPr lang="he-IL" sz="6000" dirty="0"/>
          </a:p>
        </p:txBody>
      </p:sp>
      <p:sp>
        <p:nvSpPr>
          <p:cNvPr id="3" name="מציין מיקום תוכן 2">
            <a:extLst>
              <a:ext uri="{FF2B5EF4-FFF2-40B4-BE49-F238E27FC236}">
                <a16:creationId xmlns:a16="http://schemas.microsoft.com/office/drawing/2014/main" id="{2132DCFA-C21D-5181-BB5C-42118D8BE85D}"/>
              </a:ext>
            </a:extLst>
          </p:cNvPr>
          <p:cNvSpPr>
            <a:spLocks noGrp="1"/>
          </p:cNvSpPr>
          <p:nvPr>
            <p:ph idx="1"/>
          </p:nvPr>
        </p:nvSpPr>
        <p:spPr/>
        <p:txBody>
          <a:bodyPr/>
          <a:lstStyle/>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תיאור: מספר הפנלים שסיפקו הספקים.</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0" indent="0">
              <a:buNone/>
            </a:pPr>
            <a:endParaRPr lang="he-IL" dirty="0"/>
          </a:p>
        </p:txBody>
      </p:sp>
      <p:pic>
        <p:nvPicPr>
          <p:cNvPr id="6" name="תמונה 5" descr="תמונה שמכילה טקסט, צילום מסך, גופן, קוהתיאור נוצר באופן אוטומטי">
            <a:extLst>
              <a:ext uri="{FF2B5EF4-FFF2-40B4-BE49-F238E27FC236}">
                <a16:creationId xmlns:a16="http://schemas.microsoft.com/office/drawing/2014/main" id="{5ECA39D5-135B-77C6-9A2A-38BCE86CB1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771775"/>
            <a:ext cx="5486400" cy="1314450"/>
          </a:xfrm>
          <a:prstGeom prst="rect">
            <a:avLst/>
          </a:prstGeom>
          <a:noFill/>
          <a:ln>
            <a:noFill/>
          </a:ln>
        </p:spPr>
      </p:pic>
      <p:pic>
        <p:nvPicPr>
          <p:cNvPr id="7" name="תמונה 6" descr="תמונה שמכילה טקסט, צילום מסך, קו, גופןהתיאור נוצר באופן אוטומטי">
            <a:extLst>
              <a:ext uri="{FF2B5EF4-FFF2-40B4-BE49-F238E27FC236}">
                <a16:creationId xmlns:a16="http://schemas.microsoft.com/office/drawing/2014/main" id="{8F560C8C-2E33-A4D1-2118-488126B128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6612" y="4221162"/>
            <a:ext cx="5438775" cy="676275"/>
          </a:xfrm>
          <a:prstGeom prst="rect">
            <a:avLst/>
          </a:prstGeom>
          <a:noFill/>
          <a:ln>
            <a:noFill/>
          </a:ln>
        </p:spPr>
      </p:pic>
    </p:spTree>
    <p:extLst>
      <p:ext uri="{BB962C8B-B14F-4D97-AF65-F5344CB8AC3E}">
        <p14:creationId xmlns:p14="http://schemas.microsoft.com/office/powerpoint/2010/main" val="3176889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FD91E7-F0E5-8B18-42E2-FFA39CBB8113}"/>
              </a:ext>
            </a:extLst>
          </p:cNvPr>
          <p:cNvSpPr>
            <a:spLocks noGrp="1"/>
          </p:cNvSpPr>
          <p:nvPr>
            <p:ph type="title"/>
          </p:nvPr>
        </p:nvSpPr>
        <p:spPr/>
        <p:txBody>
          <a:bodyPr>
            <a:normAutofit/>
          </a:bodyPr>
          <a:lstStyle/>
          <a:p>
            <a:r>
              <a:rPr lang="he-IL" sz="2800" b="1" kern="100" dirty="0">
                <a:effectLst/>
                <a:latin typeface="Aptos" panose="020B0004020202020204" pitchFamily="34" charset="0"/>
                <a:ea typeface="Times New Roman" panose="02020603050405020304" pitchFamily="18" charset="0"/>
                <a:cs typeface="Arial" panose="020B0604020202020204" pitchFamily="34" charset="0"/>
              </a:rPr>
              <a:t>שאילתה 11</a:t>
            </a:r>
            <a:endParaRPr lang="he-IL" sz="6000" dirty="0"/>
          </a:p>
        </p:txBody>
      </p:sp>
      <p:sp>
        <p:nvSpPr>
          <p:cNvPr id="3" name="מציין מיקום תוכן 2">
            <a:extLst>
              <a:ext uri="{FF2B5EF4-FFF2-40B4-BE49-F238E27FC236}">
                <a16:creationId xmlns:a16="http://schemas.microsoft.com/office/drawing/2014/main" id="{99016D5B-4124-95AC-44B5-403EBA41ACB1}"/>
              </a:ext>
            </a:extLst>
          </p:cNvPr>
          <p:cNvSpPr>
            <a:spLocks noGrp="1"/>
          </p:cNvSpPr>
          <p:nvPr>
            <p:ph idx="1"/>
          </p:nvPr>
        </p:nvSpPr>
        <p:spPr/>
        <p:txBody>
          <a:bodyPr/>
          <a:lstStyle/>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תיאור: ההתקנות היקרות ביותר (15000 ומעלה).</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0" indent="0">
              <a:buNone/>
            </a:pPr>
            <a:endParaRPr lang="he-IL" dirty="0"/>
          </a:p>
        </p:txBody>
      </p:sp>
      <p:pic>
        <p:nvPicPr>
          <p:cNvPr id="4" name="תמונה 3" descr="תמונה שמכילה טקסט, צילום מסך, גופןהתיאור נוצר באופן אוטומטי">
            <a:extLst>
              <a:ext uri="{FF2B5EF4-FFF2-40B4-BE49-F238E27FC236}">
                <a16:creationId xmlns:a16="http://schemas.microsoft.com/office/drawing/2014/main" id="{AF486114-7845-56D0-26FE-6E38225D05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2600325"/>
            <a:ext cx="5410200" cy="1657350"/>
          </a:xfrm>
          <a:prstGeom prst="rect">
            <a:avLst/>
          </a:prstGeom>
          <a:noFill/>
          <a:ln>
            <a:noFill/>
          </a:ln>
        </p:spPr>
      </p:pic>
      <p:pic>
        <p:nvPicPr>
          <p:cNvPr id="5" name="תמונה 4" descr="תמונה שמכילה טקסט, קו, צילום מסך, גופןהתיאור נוצר באופן אוטומטי">
            <a:extLst>
              <a:ext uri="{FF2B5EF4-FFF2-40B4-BE49-F238E27FC236}">
                <a16:creationId xmlns:a16="http://schemas.microsoft.com/office/drawing/2014/main" id="{DF6B8419-0D62-7D3B-4EED-EF609A7549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665662"/>
            <a:ext cx="5486400" cy="733425"/>
          </a:xfrm>
          <a:prstGeom prst="rect">
            <a:avLst/>
          </a:prstGeom>
          <a:noFill/>
          <a:ln>
            <a:noFill/>
          </a:ln>
        </p:spPr>
      </p:pic>
    </p:spTree>
    <p:extLst>
      <p:ext uri="{BB962C8B-B14F-4D97-AF65-F5344CB8AC3E}">
        <p14:creationId xmlns:p14="http://schemas.microsoft.com/office/powerpoint/2010/main" val="278595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1099341-C5AB-D54E-544E-4E11F172FDB5}"/>
              </a:ext>
            </a:extLst>
          </p:cNvPr>
          <p:cNvSpPr>
            <a:spLocks noGrp="1"/>
          </p:cNvSpPr>
          <p:nvPr>
            <p:ph type="title"/>
          </p:nvPr>
        </p:nvSpPr>
        <p:spPr/>
        <p:txBody>
          <a:bodyPr>
            <a:normAutofit/>
          </a:bodyPr>
          <a:lstStyle/>
          <a:p>
            <a:r>
              <a:rPr lang="he-IL" sz="2800" b="1" kern="100">
                <a:effectLst/>
                <a:latin typeface="Aptos" panose="020B0004020202020204" pitchFamily="34" charset="0"/>
                <a:ea typeface="Times New Roman" panose="02020603050405020304" pitchFamily="18" charset="0"/>
                <a:cs typeface="Arial" panose="020B0604020202020204" pitchFamily="34" charset="0"/>
              </a:rPr>
              <a:t>שאילתה 12</a:t>
            </a:r>
            <a:endParaRPr lang="he-IL" sz="6000" dirty="0"/>
          </a:p>
        </p:txBody>
      </p:sp>
      <p:sp>
        <p:nvSpPr>
          <p:cNvPr id="3" name="מציין מיקום תוכן 2">
            <a:extLst>
              <a:ext uri="{FF2B5EF4-FFF2-40B4-BE49-F238E27FC236}">
                <a16:creationId xmlns:a16="http://schemas.microsoft.com/office/drawing/2014/main" id="{C46FF763-E66B-23C8-61F8-7076BFC9CB68}"/>
              </a:ext>
            </a:extLst>
          </p:cNvPr>
          <p:cNvSpPr>
            <a:spLocks noGrp="1"/>
          </p:cNvSpPr>
          <p:nvPr>
            <p:ph idx="1"/>
          </p:nvPr>
        </p:nvSpPr>
        <p:spPr>
          <a:xfrm>
            <a:off x="2589212" y="1627178"/>
            <a:ext cx="8915400" cy="3777622"/>
          </a:xfrm>
        </p:spPr>
        <p:txBody>
          <a:bodyPr/>
          <a:lstStyle/>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תיאור: הוספה, מוסיף לקוח חדש עם כל הפרטים הנחוצים, ישר מוסיף עובד לעשות את העבודה. </a:t>
            </a:r>
            <a:r>
              <a:rPr lang="he-IL" b="1" kern="100" dirty="0">
                <a:latin typeface="Aptos" panose="020B0004020202020204" pitchFamily="34" charset="0"/>
                <a:ea typeface="Times New Roman" panose="02020603050405020304" pitchFamily="18" charset="0"/>
                <a:cs typeface="Arial" panose="020B0604020202020204" pitchFamily="34" charset="0"/>
              </a:rPr>
              <a:t>(מענה למטרה 5 ו2)</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0" indent="0">
              <a:buNone/>
            </a:pPr>
            <a:endParaRPr lang="he-IL" dirty="0"/>
          </a:p>
        </p:txBody>
      </p:sp>
      <p:pic>
        <p:nvPicPr>
          <p:cNvPr id="4" name="תמונה 3" descr="תמונה שמכילה טקסט, צילום מסך, גופן&#10;&#10;התיאור נוצר באופן אוטומטי">
            <a:extLst>
              <a:ext uri="{FF2B5EF4-FFF2-40B4-BE49-F238E27FC236}">
                <a16:creationId xmlns:a16="http://schemas.microsoft.com/office/drawing/2014/main" id="{3E9015EA-6916-386E-A926-B6CA785B4E95}"/>
              </a:ext>
            </a:extLst>
          </p:cNvPr>
          <p:cNvPicPr>
            <a:picLocks noChangeAspect="1"/>
          </p:cNvPicPr>
          <p:nvPr/>
        </p:nvPicPr>
        <p:blipFill>
          <a:blip r:embed="rId2"/>
          <a:stretch>
            <a:fillRect/>
          </a:stretch>
        </p:blipFill>
        <p:spPr>
          <a:xfrm>
            <a:off x="3352800" y="2205038"/>
            <a:ext cx="5486400" cy="2447925"/>
          </a:xfrm>
          <a:prstGeom prst="rect">
            <a:avLst/>
          </a:prstGeom>
        </p:spPr>
      </p:pic>
      <p:pic>
        <p:nvPicPr>
          <p:cNvPr id="6" name="תמונה 5" descr="תמונה שמכילה טקסט, מספר, גופן, צילום מסך&#10;&#10;התיאור נוצר באופן אוטומטי">
            <a:extLst>
              <a:ext uri="{FF2B5EF4-FFF2-40B4-BE49-F238E27FC236}">
                <a16:creationId xmlns:a16="http://schemas.microsoft.com/office/drawing/2014/main" id="{669D3CBE-9DA3-6755-9746-CB0A033289A0}"/>
              </a:ext>
            </a:extLst>
          </p:cNvPr>
          <p:cNvPicPr>
            <a:picLocks noChangeAspect="1"/>
          </p:cNvPicPr>
          <p:nvPr/>
        </p:nvPicPr>
        <p:blipFill>
          <a:blip r:embed="rId3"/>
          <a:stretch>
            <a:fillRect/>
          </a:stretch>
        </p:blipFill>
        <p:spPr>
          <a:xfrm>
            <a:off x="698161" y="4652963"/>
            <a:ext cx="4402153" cy="2197223"/>
          </a:xfrm>
          <a:prstGeom prst="rect">
            <a:avLst/>
          </a:prstGeom>
        </p:spPr>
      </p:pic>
      <p:pic>
        <p:nvPicPr>
          <p:cNvPr id="7" name="תמונה 6" descr="תמונה שמכילה טקסט, מספר, גופן, קבלה&#10;&#10;התיאור נוצר באופן אוטומטי">
            <a:extLst>
              <a:ext uri="{FF2B5EF4-FFF2-40B4-BE49-F238E27FC236}">
                <a16:creationId xmlns:a16="http://schemas.microsoft.com/office/drawing/2014/main" id="{8CAFC8DE-0A0A-94F8-628A-DE698C62F02E}"/>
              </a:ext>
            </a:extLst>
          </p:cNvPr>
          <p:cNvPicPr>
            <a:picLocks noChangeAspect="1"/>
          </p:cNvPicPr>
          <p:nvPr/>
        </p:nvPicPr>
        <p:blipFill>
          <a:blip r:embed="rId4"/>
          <a:stretch>
            <a:fillRect/>
          </a:stretch>
        </p:blipFill>
        <p:spPr>
          <a:xfrm>
            <a:off x="7091688" y="4700649"/>
            <a:ext cx="3834765" cy="2101850"/>
          </a:xfrm>
          <a:prstGeom prst="rect">
            <a:avLst/>
          </a:prstGeom>
        </p:spPr>
      </p:pic>
    </p:spTree>
    <p:extLst>
      <p:ext uri="{BB962C8B-B14F-4D97-AF65-F5344CB8AC3E}">
        <p14:creationId xmlns:p14="http://schemas.microsoft.com/office/powerpoint/2010/main" val="340970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251F37-A857-6470-4A87-5E8D50D779E2}"/>
              </a:ext>
            </a:extLst>
          </p:cNvPr>
          <p:cNvSpPr>
            <a:spLocks noGrp="1"/>
          </p:cNvSpPr>
          <p:nvPr>
            <p:ph type="title"/>
          </p:nvPr>
        </p:nvSpPr>
        <p:spPr/>
        <p:txBody>
          <a:bodyPr/>
          <a:lstStyle/>
          <a:p>
            <a:r>
              <a:rPr lang="he-IL" dirty="0"/>
              <a:t>מבוא</a:t>
            </a:r>
          </a:p>
        </p:txBody>
      </p:sp>
      <p:sp>
        <p:nvSpPr>
          <p:cNvPr id="3" name="מציין מיקום תוכן 2">
            <a:extLst>
              <a:ext uri="{FF2B5EF4-FFF2-40B4-BE49-F238E27FC236}">
                <a16:creationId xmlns:a16="http://schemas.microsoft.com/office/drawing/2014/main" id="{FAAA2E80-2FD5-4C11-45C4-BE9445794837}"/>
              </a:ext>
            </a:extLst>
          </p:cNvPr>
          <p:cNvSpPr>
            <a:spLocks noGrp="1"/>
          </p:cNvSpPr>
          <p:nvPr>
            <p:ph idx="1"/>
          </p:nvPr>
        </p:nvSpPr>
        <p:spPr/>
        <p:txBody>
          <a:bodyPr/>
          <a:lstStyle/>
          <a:p>
            <a:pPr marL="0" indent="0">
              <a:buNone/>
            </a:pPr>
            <a:r>
              <a:rPr lang="he-IL" dirty="0"/>
              <a:t>בחברת  התקנה של פנלים סולאריים מסופק שירות התקנה של פנלים בכל רחבי הארץ, בנוסף היא מאפשרת התקנה של פנלים בגג, </a:t>
            </a:r>
            <a:r>
              <a:rPr lang="he-IL"/>
              <a:t>על הקרקע.</a:t>
            </a:r>
            <a:endParaRPr lang="he-IL" dirty="0"/>
          </a:p>
          <a:p>
            <a:pPr marL="0" indent="0">
              <a:buNone/>
            </a:pPr>
            <a:r>
              <a:rPr lang="he-IL" dirty="0"/>
              <a:t>החברה מארגנת בדרכים שונות את הלקוחות והעובדים, בנוסף מאפשרת ללקוחות להשאיר ביקרות, אופי החברה מאפשר ניהול מתאים של ההתקנות ככה שיהיה אפשר לעקוב אחר חוסרים בפנלים מסוימים ועל מצב ההזמנות של הלקוחות. בנוסף מעקב על מצב התשלום של שכר העובדים, על חוסרים בפנלים ועל הספקים שמספקים אותם.</a:t>
            </a:r>
          </a:p>
          <a:p>
            <a:pPr marL="0" indent="0">
              <a:buNone/>
            </a:pPr>
            <a:endParaRPr lang="he-IL" dirty="0"/>
          </a:p>
          <a:p>
            <a:pPr marL="0" indent="0">
              <a:buNone/>
            </a:pPr>
            <a:endParaRPr lang="he-IL" dirty="0"/>
          </a:p>
          <a:p>
            <a:pPr marL="0" indent="0">
              <a:buNone/>
            </a:pPr>
            <a:r>
              <a:rPr lang="he-IL" dirty="0"/>
              <a:t>הפרויקט נועד לעזור לחברות התקנה של פנלים סולריים לנהל בצורה טובה את תהליך ההתקנה של הפנים, זאת נעשה באמצעות ניהול הלקוחות, ההזמנות פרטי ההזמנות, העובדים, השכר של העובדים, </a:t>
            </a:r>
            <a:r>
              <a:rPr lang="he-IL" dirty="0" err="1"/>
              <a:t>הביקרות</a:t>
            </a:r>
            <a:r>
              <a:rPr lang="he-IL" dirty="0"/>
              <a:t>, הספקים, סוגי הפנלים וכמות האחסון במחסן.</a:t>
            </a:r>
          </a:p>
          <a:p>
            <a:pPr marL="0" indent="0">
              <a:buNone/>
            </a:pPr>
            <a:endParaRPr lang="he-IL" dirty="0"/>
          </a:p>
        </p:txBody>
      </p:sp>
    </p:spTree>
    <p:extLst>
      <p:ext uri="{BB962C8B-B14F-4D97-AF65-F5344CB8AC3E}">
        <p14:creationId xmlns:p14="http://schemas.microsoft.com/office/powerpoint/2010/main" val="2872702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5ED81F-90E9-993D-0671-481394F3EAD1}"/>
              </a:ext>
            </a:extLst>
          </p:cNvPr>
          <p:cNvSpPr>
            <a:spLocks noGrp="1"/>
          </p:cNvSpPr>
          <p:nvPr>
            <p:ph type="title"/>
          </p:nvPr>
        </p:nvSpPr>
        <p:spPr/>
        <p:txBody>
          <a:bodyPr>
            <a:normAutofit/>
          </a:bodyPr>
          <a:lstStyle/>
          <a:p>
            <a:r>
              <a:rPr lang="he-IL" sz="2800" b="1" kern="100">
                <a:effectLst/>
                <a:latin typeface="Aptos" panose="020B0004020202020204" pitchFamily="34" charset="0"/>
                <a:ea typeface="Times New Roman" panose="02020603050405020304" pitchFamily="18" charset="0"/>
                <a:cs typeface="Arial" panose="020B0604020202020204" pitchFamily="34" charset="0"/>
              </a:rPr>
              <a:t>שאילתה 13</a:t>
            </a:r>
            <a:endParaRPr lang="he-IL" sz="6000" dirty="0"/>
          </a:p>
        </p:txBody>
      </p:sp>
      <p:sp>
        <p:nvSpPr>
          <p:cNvPr id="3" name="מציין מיקום תוכן 2">
            <a:extLst>
              <a:ext uri="{FF2B5EF4-FFF2-40B4-BE49-F238E27FC236}">
                <a16:creationId xmlns:a16="http://schemas.microsoft.com/office/drawing/2014/main" id="{B5C612AD-7746-9607-A144-776FD3D27CF8}"/>
              </a:ext>
            </a:extLst>
          </p:cNvPr>
          <p:cNvSpPr>
            <a:spLocks noGrp="1"/>
          </p:cNvSpPr>
          <p:nvPr>
            <p:ph idx="1"/>
          </p:nvPr>
        </p:nvSpPr>
        <p:spPr/>
        <p:txBody>
          <a:bodyPr/>
          <a:lstStyle/>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תיאור: עדכון, השאילתה מעדכן את ההזמנה כשהסתימה, בנוסף מעדכן את מספר הפנלים במחסן. (מענה למטרה 3)</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0" indent="0">
              <a:buNone/>
            </a:pPr>
            <a:endParaRPr lang="he-IL" dirty="0"/>
          </a:p>
        </p:txBody>
      </p:sp>
      <p:pic>
        <p:nvPicPr>
          <p:cNvPr id="4" name="תמונה 3" descr="תמונה שמכילה טקסט, צילום מסך, גופןהתיאור נוצר באופן אוטומטי">
            <a:extLst>
              <a:ext uri="{FF2B5EF4-FFF2-40B4-BE49-F238E27FC236}">
                <a16:creationId xmlns:a16="http://schemas.microsoft.com/office/drawing/2014/main" id="{BF564CDA-668B-9603-93DF-FB2B357F6E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761757"/>
            <a:ext cx="5486400" cy="2044700"/>
          </a:xfrm>
          <a:prstGeom prst="rect">
            <a:avLst/>
          </a:prstGeom>
          <a:noFill/>
          <a:ln>
            <a:noFill/>
          </a:ln>
        </p:spPr>
      </p:pic>
    </p:spTree>
    <p:extLst>
      <p:ext uri="{BB962C8B-B14F-4D97-AF65-F5344CB8AC3E}">
        <p14:creationId xmlns:p14="http://schemas.microsoft.com/office/powerpoint/2010/main" val="638541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56E1BD-80E7-56E1-D03A-8EFDB8FE6578}"/>
              </a:ext>
            </a:extLst>
          </p:cNvPr>
          <p:cNvSpPr>
            <a:spLocks noGrp="1"/>
          </p:cNvSpPr>
          <p:nvPr>
            <p:ph type="title"/>
          </p:nvPr>
        </p:nvSpPr>
        <p:spPr/>
        <p:txBody>
          <a:bodyPr>
            <a:normAutofit/>
          </a:bodyPr>
          <a:lstStyle/>
          <a:p>
            <a:r>
              <a:rPr lang="he-IL" sz="2800" b="1" kern="100">
                <a:effectLst/>
                <a:latin typeface="Aptos" panose="020B0004020202020204" pitchFamily="34" charset="0"/>
                <a:ea typeface="Times New Roman" panose="02020603050405020304" pitchFamily="18" charset="0"/>
                <a:cs typeface="Arial" panose="020B0604020202020204" pitchFamily="34" charset="0"/>
              </a:rPr>
              <a:t>שאילתה 14</a:t>
            </a:r>
            <a:endParaRPr lang="he-IL" sz="6000" dirty="0"/>
          </a:p>
        </p:txBody>
      </p:sp>
      <p:sp>
        <p:nvSpPr>
          <p:cNvPr id="3" name="מציין מיקום תוכן 2">
            <a:extLst>
              <a:ext uri="{FF2B5EF4-FFF2-40B4-BE49-F238E27FC236}">
                <a16:creationId xmlns:a16="http://schemas.microsoft.com/office/drawing/2014/main" id="{236F597B-FEF5-DE78-A65A-122EE8E67E28}"/>
              </a:ext>
            </a:extLst>
          </p:cNvPr>
          <p:cNvSpPr>
            <a:spLocks noGrp="1"/>
          </p:cNvSpPr>
          <p:nvPr>
            <p:ph idx="1"/>
          </p:nvPr>
        </p:nvSpPr>
        <p:spPr/>
        <p:txBody>
          <a:bodyPr/>
          <a:lstStyle/>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תיאור: עדכון, מעדכן את מספר הפנלים במחסן לאחר שהספק הביא אותם למחסן. (מענה למטרה 3)</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0" indent="0">
              <a:buNone/>
            </a:pPr>
            <a:endParaRPr lang="he-IL" dirty="0"/>
          </a:p>
        </p:txBody>
      </p:sp>
      <p:pic>
        <p:nvPicPr>
          <p:cNvPr id="4" name="תמונה 3" descr="תמונה שמכילה טקסט, צילום מסך, גופן, אלגברההתיאור נוצר באופן אוטומטי">
            <a:extLst>
              <a:ext uri="{FF2B5EF4-FFF2-40B4-BE49-F238E27FC236}">
                <a16:creationId xmlns:a16="http://schemas.microsoft.com/office/drawing/2014/main" id="{6D8B4063-0B6B-2DDC-6E32-51DE79B23E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752090"/>
            <a:ext cx="5486400" cy="1353820"/>
          </a:xfrm>
          <a:prstGeom prst="rect">
            <a:avLst/>
          </a:prstGeom>
          <a:noFill/>
          <a:ln>
            <a:noFill/>
          </a:ln>
        </p:spPr>
      </p:pic>
      <p:pic>
        <p:nvPicPr>
          <p:cNvPr id="5" name="תמונה 4" descr="תמונה שמכילה טקסט, צילום מסך, גופן, קוהתיאור נוצר באופן אוטומטי">
            <a:extLst>
              <a:ext uri="{FF2B5EF4-FFF2-40B4-BE49-F238E27FC236}">
                <a16:creationId xmlns:a16="http://schemas.microsoft.com/office/drawing/2014/main" id="{BF3903B5-6FFE-CB2E-7DEC-A09B300D2F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001294"/>
            <a:ext cx="5486400" cy="1416685"/>
          </a:xfrm>
          <a:prstGeom prst="rect">
            <a:avLst/>
          </a:prstGeom>
          <a:noFill/>
          <a:ln>
            <a:noFill/>
          </a:ln>
        </p:spPr>
      </p:pic>
      <p:pic>
        <p:nvPicPr>
          <p:cNvPr id="6" name="תמונה 5" descr="תמונה שמכילה טקסט, גופן, צילום מסך, קוהתיאור נוצר באופן אוטומטי">
            <a:extLst>
              <a:ext uri="{FF2B5EF4-FFF2-40B4-BE49-F238E27FC236}">
                <a16:creationId xmlns:a16="http://schemas.microsoft.com/office/drawing/2014/main" id="{8C4B4F50-7B15-7C76-0790-82EC09464E3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355114"/>
            <a:ext cx="5486400" cy="1432560"/>
          </a:xfrm>
          <a:prstGeom prst="rect">
            <a:avLst/>
          </a:prstGeom>
          <a:noFill/>
          <a:ln>
            <a:noFill/>
          </a:ln>
        </p:spPr>
      </p:pic>
    </p:spTree>
    <p:extLst>
      <p:ext uri="{BB962C8B-B14F-4D97-AF65-F5344CB8AC3E}">
        <p14:creationId xmlns:p14="http://schemas.microsoft.com/office/powerpoint/2010/main" val="1311744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A68D65-9FB2-6A4D-BEE0-D5D49FC7F0D3}"/>
              </a:ext>
            </a:extLst>
          </p:cNvPr>
          <p:cNvSpPr>
            <a:spLocks noGrp="1"/>
          </p:cNvSpPr>
          <p:nvPr>
            <p:ph type="title"/>
          </p:nvPr>
        </p:nvSpPr>
        <p:spPr/>
        <p:txBody>
          <a:bodyPr>
            <a:normAutofit/>
          </a:bodyPr>
          <a:lstStyle/>
          <a:p>
            <a:r>
              <a:rPr lang="he-IL" sz="2800" b="1" kern="100" dirty="0">
                <a:effectLst/>
                <a:latin typeface="Aptos" panose="020B0004020202020204" pitchFamily="34" charset="0"/>
                <a:ea typeface="Times New Roman" panose="02020603050405020304" pitchFamily="18" charset="0"/>
                <a:cs typeface="Arial" panose="020B0604020202020204" pitchFamily="34" charset="0"/>
              </a:rPr>
              <a:t>שאילתה 15</a:t>
            </a:r>
            <a:endParaRPr lang="he-IL" sz="6000" dirty="0"/>
          </a:p>
        </p:txBody>
      </p:sp>
      <p:sp>
        <p:nvSpPr>
          <p:cNvPr id="3" name="מציין מיקום תוכן 2">
            <a:extLst>
              <a:ext uri="{FF2B5EF4-FFF2-40B4-BE49-F238E27FC236}">
                <a16:creationId xmlns:a16="http://schemas.microsoft.com/office/drawing/2014/main" id="{73582B18-6899-255A-7114-2FB57D2229C8}"/>
              </a:ext>
            </a:extLst>
          </p:cNvPr>
          <p:cNvSpPr>
            <a:spLocks noGrp="1"/>
          </p:cNvSpPr>
          <p:nvPr>
            <p:ph idx="1"/>
          </p:nvPr>
        </p:nvSpPr>
        <p:spPr>
          <a:xfrm>
            <a:off x="838200" y="1829703"/>
            <a:ext cx="10515600" cy="4351338"/>
          </a:xfrm>
        </p:spPr>
        <p:txBody>
          <a:bodyPr/>
          <a:lstStyle/>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תיאור: הוספה, מוסיף עובד חדש למערכת (מענה למטרה 5).</a:t>
            </a:r>
            <a:r>
              <a:rPr lang="he-IL" sz="1800" kern="100" dirty="0">
                <a:effectLst/>
                <a:latin typeface="Aptos" panose="020B0004020202020204" pitchFamily="34" charset="0"/>
                <a:ea typeface="Times New Roman" panose="02020603050405020304" pitchFamily="18" charset="0"/>
                <a:cs typeface="Arial" panose="020B0604020202020204" pitchFamily="34" charset="0"/>
              </a:rPr>
              <a:t> </a:t>
            </a:r>
            <a:r>
              <a:rPr lang="he-IL" sz="1800" b="1" kern="100" dirty="0">
                <a:effectLst/>
                <a:latin typeface="Aptos" panose="020B0004020202020204" pitchFamily="34" charset="0"/>
                <a:ea typeface="Times New Roman" panose="02020603050405020304" pitchFamily="18" charset="0"/>
                <a:cs typeface="Arial" panose="020B0604020202020204" pitchFamily="34" charset="0"/>
              </a:rPr>
              <a:t> </a:t>
            </a:r>
          </a:p>
          <a:p>
            <a:pPr marL="0" indent="0">
              <a:buNone/>
            </a:pP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p:txBody>
      </p:sp>
      <p:pic>
        <p:nvPicPr>
          <p:cNvPr id="4" name="תמונה 3" descr="תמונה שמכילה טקסט, צילום מסך, גופן&#10;&#10;התיאור נוצר באופן אוטומטי">
            <a:extLst>
              <a:ext uri="{FF2B5EF4-FFF2-40B4-BE49-F238E27FC236}">
                <a16:creationId xmlns:a16="http://schemas.microsoft.com/office/drawing/2014/main" id="{E9AF6ED2-5670-DC68-75BF-B4C6A45F741A}"/>
              </a:ext>
            </a:extLst>
          </p:cNvPr>
          <p:cNvPicPr>
            <a:picLocks noChangeAspect="1"/>
          </p:cNvPicPr>
          <p:nvPr/>
        </p:nvPicPr>
        <p:blipFill>
          <a:blip r:embed="rId2"/>
          <a:stretch>
            <a:fillRect/>
          </a:stretch>
        </p:blipFill>
        <p:spPr>
          <a:xfrm>
            <a:off x="3352800" y="2274570"/>
            <a:ext cx="5486400" cy="2308860"/>
          </a:xfrm>
          <a:prstGeom prst="rect">
            <a:avLst/>
          </a:prstGeom>
        </p:spPr>
      </p:pic>
      <p:pic>
        <p:nvPicPr>
          <p:cNvPr id="6" name="תמונה 5" descr="תמונה שמכילה טקסט, צילום מסך, קו, גופן&#10;&#10;התיאור נוצר באופן אוטומטי">
            <a:extLst>
              <a:ext uri="{FF2B5EF4-FFF2-40B4-BE49-F238E27FC236}">
                <a16:creationId xmlns:a16="http://schemas.microsoft.com/office/drawing/2014/main" id="{5C0F6F7F-DF61-7119-AA4B-33D141CB6A86}"/>
              </a:ext>
            </a:extLst>
          </p:cNvPr>
          <p:cNvPicPr>
            <a:picLocks noChangeAspect="1"/>
          </p:cNvPicPr>
          <p:nvPr/>
        </p:nvPicPr>
        <p:blipFill>
          <a:blip r:embed="rId3"/>
          <a:stretch>
            <a:fillRect/>
          </a:stretch>
        </p:blipFill>
        <p:spPr>
          <a:xfrm>
            <a:off x="609600" y="4718367"/>
            <a:ext cx="5486400" cy="1322070"/>
          </a:xfrm>
          <a:prstGeom prst="rect">
            <a:avLst/>
          </a:prstGeom>
        </p:spPr>
      </p:pic>
      <p:pic>
        <p:nvPicPr>
          <p:cNvPr id="7" name="תמונה 6" descr="תמונה שמכילה טקסט, צילום מסך, קו, גופן&#10;&#10;התיאור נוצר באופן אוטומטי">
            <a:extLst>
              <a:ext uri="{FF2B5EF4-FFF2-40B4-BE49-F238E27FC236}">
                <a16:creationId xmlns:a16="http://schemas.microsoft.com/office/drawing/2014/main" id="{DBB4925B-4A71-6AB9-5BB0-027AB0861091}"/>
              </a:ext>
            </a:extLst>
          </p:cNvPr>
          <p:cNvPicPr>
            <a:picLocks noChangeAspect="1"/>
          </p:cNvPicPr>
          <p:nvPr/>
        </p:nvPicPr>
        <p:blipFill>
          <a:blip r:embed="rId4"/>
          <a:stretch>
            <a:fillRect/>
          </a:stretch>
        </p:blipFill>
        <p:spPr>
          <a:xfrm>
            <a:off x="6096000" y="4722445"/>
            <a:ext cx="5486400" cy="1653540"/>
          </a:xfrm>
          <a:prstGeom prst="rect">
            <a:avLst/>
          </a:prstGeom>
        </p:spPr>
      </p:pic>
    </p:spTree>
    <p:extLst>
      <p:ext uri="{BB962C8B-B14F-4D97-AF65-F5344CB8AC3E}">
        <p14:creationId xmlns:p14="http://schemas.microsoft.com/office/powerpoint/2010/main" val="137092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8B835D-323D-04B2-6E86-1464CF3AF0A3}"/>
              </a:ext>
            </a:extLst>
          </p:cNvPr>
          <p:cNvSpPr>
            <a:spLocks noGrp="1"/>
          </p:cNvSpPr>
          <p:nvPr>
            <p:ph type="title"/>
          </p:nvPr>
        </p:nvSpPr>
        <p:spPr/>
        <p:txBody>
          <a:bodyPr/>
          <a:lstStyle/>
          <a:p>
            <a:r>
              <a:rPr lang="he-IL" dirty="0"/>
              <a:t>מטרות הפרויקט</a:t>
            </a:r>
          </a:p>
        </p:txBody>
      </p:sp>
      <p:sp>
        <p:nvSpPr>
          <p:cNvPr id="3" name="מציין מיקום תוכן 2">
            <a:extLst>
              <a:ext uri="{FF2B5EF4-FFF2-40B4-BE49-F238E27FC236}">
                <a16:creationId xmlns:a16="http://schemas.microsoft.com/office/drawing/2014/main" id="{E2317055-4BC5-AE8E-67E5-E60878AE2537}"/>
              </a:ext>
            </a:extLst>
          </p:cNvPr>
          <p:cNvSpPr>
            <a:spLocks noGrp="1"/>
          </p:cNvSpPr>
          <p:nvPr>
            <p:ph idx="1"/>
          </p:nvPr>
        </p:nvSpPr>
        <p:spPr/>
        <p:txBody>
          <a:bodyPr/>
          <a:lstStyle/>
          <a:p>
            <a:pPr marL="342900" lvl="0" indent="-342900" algn="r" rtl="1">
              <a:lnSpc>
                <a:spcPct val="115000"/>
              </a:lnSpc>
              <a:spcAft>
                <a:spcPts val="800"/>
              </a:spcAft>
              <a:buFont typeface="+mj-lt"/>
              <a:buAutoNum type="arabicPeriod"/>
            </a:pPr>
            <a:r>
              <a:rPr lang="he-IL" sz="1800" kern="100" dirty="0">
                <a:effectLst/>
                <a:latin typeface="Aptos" panose="020B0004020202020204" pitchFamily="34" charset="0"/>
                <a:ea typeface="Times New Roman" panose="02020603050405020304" pitchFamily="18" charset="0"/>
                <a:cs typeface="+mj-cs"/>
              </a:rPr>
              <a:t>הצגה יעילה של כל ההזמנות ההתקנה של הלקוחות.</a:t>
            </a:r>
            <a:endParaRPr lang="en-US" sz="1800" kern="100" dirty="0">
              <a:effectLst/>
              <a:latin typeface="Aptos" panose="020B0004020202020204" pitchFamily="34" charset="0"/>
              <a:ea typeface="Times New Roman" panose="02020603050405020304" pitchFamily="18" charset="0"/>
              <a:cs typeface="+mj-cs"/>
            </a:endParaRPr>
          </a:p>
          <a:p>
            <a:pPr marL="342900" lvl="0" indent="-342900" algn="r" rtl="1">
              <a:lnSpc>
                <a:spcPct val="115000"/>
              </a:lnSpc>
              <a:spcAft>
                <a:spcPts val="800"/>
              </a:spcAft>
              <a:buFont typeface="+mj-lt"/>
              <a:buAutoNum type="arabicPeriod"/>
            </a:pPr>
            <a:r>
              <a:rPr lang="he-IL" sz="1800" kern="100" dirty="0">
                <a:effectLst/>
                <a:latin typeface="Aptos" panose="020B0004020202020204" pitchFamily="34" charset="0"/>
                <a:ea typeface="Times New Roman" panose="02020603050405020304" pitchFamily="18" charset="0"/>
                <a:cs typeface="+mj-cs"/>
              </a:rPr>
              <a:t>שיבוץ אוטומטי של עובדים לעבודה.</a:t>
            </a:r>
            <a:endParaRPr lang="en-US" sz="1800" kern="100" dirty="0">
              <a:effectLst/>
              <a:latin typeface="Aptos" panose="020B0004020202020204" pitchFamily="34" charset="0"/>
              <a:ea typeface="Times New Roman" panose="02020603050405020304" pitchFamily="18" charset="0"/>
              <a:cs typeface="+mj-cs"/>
            </a:endParaRPr>
          </a:p>
          <a:p>
            <a:pPr marL="342900" lvl="0" indent="-342900" algn="r" rtl="1">
              <a:lnSpc>
                <a:spcPct val="115000"/>
              </a:lnSpc>
              <a:spcAft>
                <a:spcPts val="800"/>
              </a:spcAft>
              <a:buFont typeface="+mj-lt"/>
              <a:buAutoNum type="arabicPeriod"/>
            </a:pPr>
            <a:r>
              <a:rPr lang="he-IL" sz="1800" kern="100" dirty="0">
                <a:effectLst/>
                <a:latin typeface="Aptos" panose="020B0004020202020204" pitchFamily="34" charset="0"/>
                <a:ea typeface="Times New Roman" panose="02020603050405020304" pitchFamily="18" charset="0"/>
                <a:cs typeface="+mj-cs"/>
              </a:rPr>
              <a:t>מעקב אחר חוסרים בפנלים במידה ויש הזמנה לפנל הספציפי שנמצא בחוסר</a:t>
            </a:r>
            <a:endParaRPr lang="en-US" sz="1800" kern="100" dirty="0">
              <a:effectLst/>
              <a:latin typeface="Aptos" panose="020B0004020202020204" pitchFamily="34" charset="0"/>
              <a:ea typeface="Times New Roman" panose="02020603050405020304" pitchFamily="18" charset="0"/>
              <a:cs typeface="+mj-cs"/>
            </a:endParaRPr>
          </a:p>
          <a:p>
            <a:pPr marL="342900" lvl="0" indent="-342900" algn="r" rtl="1">
              <a:lnSpc>
                <a:spcPct val="115000"/>
              </a:lnSpc>
              <a:spcAft>
                <a:spcPts val="800"/>
              </a:spcAft>
              <a:buFont typeface="+mj-lt"/>
              <a:buAutoNum type="arabicPeriod"/>
            </a:pPr>
            <a:r>
              <a:rPr lang="he-IL" sz="1800" kern="100" dirty="0">
                <a:effectLst/>
                <a:latin typeface="Aptos" panose="020B0004020202020204" pitchFamily="34" charset="0"/>
                <a:ea typeface="Times New Roman" panose="02020603050405020304" pitchFamily="18" charset="0"/>
                <a:cs typeface="+mj-cs"/>
              </a:rPr>
              <a:t>עדכון </a:t>
            </a:r>
            <a:r>
              <a:rPr lang="he-IL" sz="1800" kern="100" dirty="0">
                <a:effectLst/>
                <a:latin typeface="Aptos" panose="020B0004020202020204" pitchFamily="34" charset="0"/>
                <a:ea typeface="Times New Roman" panose="02020603050405020304" pitchFamily="18" charset="0"/>
                <a:cs typeface="Arial" panose="020B0604020202020204" pitchFamily="34" charset="0"/>
              </a:rPr>
              <a:t>כל השדות שמוודאות תרחישים, כגון: האם ההתקנה הסתיימה והאם צריך לשלם לעובדים. </a:t>
            </a:r>
          </a:p>
          <a:p>
            <a:pPr marL="342900" lvl="0" indent="-342900" algn="r" rtl="1">
              <a:lnSpc>
                <a:spcPct val="115000"/>
              </a:lnSpc>
              <a:spcAft>
                <a:spcPts val="800"/>
              </a:spcAft>
              <a:buFont typeface="+mj-lt"/>
              <a:buAutoNum type="arabicPeriod"/>
            </a:pPr>
            <a:r>
              <a:rPr lang="he-IL" sz="1800" kern="100" dirty="0">
                <a:effectLst/>
                <a:latin typeface="Aptos" panose="020B0004020202020204" pitchFamily="34" charset="0"/>
                <a:ea typeface="Times New Roman" panose="02020603050405020304" pitchFamily="18" charset="0"/>
                <a:cs typeface="+mj-cs"/>
              </a:rPr>
              <a:t>הוספה של לעובד או לקוח ישר עם שאר הפרטים, בנוסף ללקוח ישובץ עובד שיעבוד על ההתקנה.</a:t>
            </a:r>
            <a:endParaRPr lang="en-US" sz="1800" kern="100" dirty="0">
              <a:effectLst/>
              <a:latin typeface="Aptos" panose="020B0004020202020204" pitchFamily="34" charset="0"/>
              <a:ea typeface="Times New Roman" panose="02020603050405020304" pitchFamily="18" charset="0"/>
              <a:cs typeface="+mj-cs"/>
            </a:endParaRPr>
          </a:p>
          <a:p>
            <a:pPr marL="0" indent="0">
              <a:buNone/>
            </a:pPr>
            <a:endParaRPr lang="he-IL" dirty="0"/>
          </a:p>
        </p:txBody>
      </p:sp>
    </p:spTree>
    <p:extLst>
      <p:ext uri="{BB962C8B-B14F-4D97-AF65-F5344CB8AC3E}">
        <p14:creationId xmlns:p14="http://schemas.microsoft.com/office/powerpoint/2010/main" val="109863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DE3BBF-27DC-927B-09B3-B05AF141916B}"/>
              </a:ext>
            </a:extLst>
          </p:cNvPr>
          <p:cNvSpPr>
            <a:spLocks noGrp="1"/>
          </p:cNvSpPr>
          <p:nvPr>
            <p:ph type="title"/>
          </p:nvPr>
        </p:nvSpPr>
        <p:spPr/>
        <p:txBody>
          <a:bodyPr/>
          <a:lstStyle/>
          <a:p>
            <a:r>
              <a:rPr lang="he-IL" dirty="0"/>
              <a:t>משתמשי המערכת</a:t>
            </a:r>
          </a:p>
        </p:txBody>
      </p:sp>
      <p:sp>
        <p:nvSpPr>
          <p:cNvPr id="3" name="מציין מיקום תוכן 2">
            <a:extLst>
              <a:ext uri="{FF2B5EF4-FFF2-40B4-BE49-F238E27FC236}">
                <a16:creationId xmlns:a16="http://schemas.microsoft.com/office/drawing/2014/main" id="{1B296DC3-47C7-E33C-22D8-1013A85E6B1C}"/>
              </a:ext>
            </a:extLst>
          </p:cNvPr>
          <p:cNvSpPr>
            <a:spLocks noGrp="1"/>
          </p:cNvSpPr>
          <p:nvPr>
            <p:ph idx="1"/>
          </p:nvPr>
        </p:nvSpPr>
        <p:spPr/>
        <p:txBody>
          <a:bodyPr/>
          <a:lstStyle/>
          <a:p>
            <a:pPr marL="342900" lvl="0" indent="-342900" algn="r" rtl="1">
              <a:lnSpc>
                <a:spcPct val="115000"/>
              </a:lnSpc>
              <a:spcAft>
                <a:spcPts val="800"/>
              </a:spcAft>
              <a:buFont typeface="+mj-lt"/>
              <a:buAutoNum type="arabicPeriod"/>
            </a:pPr>
            <a:r>
              <a:rPr lang="he-IL" sz="1800" kern="100" dirty="0">
                <a:effectLst/>
                <a:latin typeface="Aptos" panose="020B0004020202020204" pitchFamily="34" charset="0"/>
                <a:ea typeface="Times New Roman" panose="02020603050405020304" pitchFamily="18" charset="0"/>
                <a:cs typeface="+mj-cs"/>
              </a:rPr>
              <a:t>מנהל החברה יש גישה לכל המידע.</a:t>
            </a:r>
            <a:endParaRPr lang="en-US" sz="1800" kern="100" dirty="0">
              <a:effectLst/>
              <a:latin typeface="Aptos" panose="020B0004020202020204" pitchFamily="34" charset="0"/>
              <a:ea typeface="Times New Roman" panose="02020603050405020304" pitchFamily="18" charset="0"/>
              <a:cs typeface="+mj-cs"/>
            </a:endParaRPr>
          </a:p>
          <a:p>
            <a:pPr marL="342900" lvl="0" indent="-342900" algn="r" rtl="1">
              <a:lnSpc>
                <a:spcPct val="115000"/>
              </a:lnSpc>
              <a:spcAft>
                <a:spcPts val="800"/>
              </a:spcAft>
              <a:buFont typeface="+mj-lt"/>
              <a:buAutoNum type="arabicPeriod"/>
            </a:pPr>
            <a:r>
              <a:rPr lang="he-IL" sz="1800" kern="100" dirty="0">
                <a:effectLst/>
                <a:latin typeface="Aptos" panose="020B0004020202020204" pitchFamily="34" charset="0"/>
                <a:ea typeface="Times New Roman" panose="02020603050405020304" pitchFamily="18" charset="0"/>
                <a:cs typeface="+mj-cs"/>
              </a:rPr>
              <a:t>לעובדים יש גישה לכל מה שיש את ה</a:t>
            </a:r>
            <a:r>
              <a:rPr lang="en-US" sz="1800" kern="100">
                <a:effectLst/>
                <a:latin typeface="Aptos" panose="020B0004020202020204" pitchFamily="34" charset="0"/>
                <a:ea typeface="Times New Roman" panose="02020603050405020304" pitchFamily="18" charset="0"/>
                <a:cs typeface="+mj-cs"/>
              </a:rPr>
              <a:t> ID</a:t>
            </a:r>
            <a:r>
              <a:rPr lang="en-US" sz="1800" kern="100">
                <a:effectLst/>
                <a:latin typeface="Arial" panose="020B0604020202020204" pitchFamily="34" charset="0"/>
                <a:ea typeface="Times New Roman" panose="02020603050405020304" pitchFamily="18" charset="0"/>
                <a:cs typeface="+mj-cs"/>
              </a:rPr>
              <a:t> </a:t>
            </a:r>
            <a:r>
              <a:rPr lang="he-IL" sz="1800" kern="100" dirty="0">
                <a:effectLst/>
                <a:latin typeface="Arial" panose="020B0604020202020204" pitchFamily="34" charset="0"/>
                <a:ea typeface="Times New Roman" panose="02020603050405020304" pitchFamily="18" charset="0"/>
                <a:cs typeface="+mj-cs"/>
              </a:rPr>
              <a:t>של העובד.</a:t>
            </a:r>
            <a:endParaRPr lang="en-US" sz="1800" kern="100" dirty="0">
              <a:effectLst/>
              <a:latin typeface="Aptos" panose="020B0004020202020204" pitchFamily="34" charset="0"/>
              <a:ea typeface="Times New Roman" panose="02020603050405020304" pitchFamily="18" charset="0"/>
              <a:cs typeface="+mj-cs"/>
            </a:endParaRPr>
          </a:p>
          <a:p>
            <a:pPr marL="342900" lvl="0" indent="-342900" algn="r" rtl="1">
              <a:lnSpc>
                <a:spcPct val="115000"/>
              </a:lnSpc>
              <a:spcAft>
                <a:spcPts val="800"/>
              </a:spcAft>
              <a:buFont typeface="+mj-lt"/>
              <a:buAutoNum type="arabicPeriod"/>
            </a:pPr>
            <a:r>
              <a:rPr lang="he-IL" sz="1800" kern="100" dirty="0">
                <a:effectLst/>
                <a:latin typeface="Aptos" panose="020B0004020202020204" pitchFamily="34" charset="0"/>
                <a:ea typeface="Times New Roman" panose="02020603050405020304" pitchFamily="18" charset="0"/>
                <a:cs typeface="+mj-cs"/>
              </a:rPr>
              <a:t>לספקים יש גישה להסתכל מחסן ולראות חוסרים.</a:t>
            </a:r>
            <a:endParaRPr lang="en-US" sz="1800" kern="100" dirty="0">
              <a:effectLst/>
              <a:latin typeface="Aptos" panose="020B0004020202020204" pitchFamily="34" charset="0"/>
              <a:ea typeface="Times New Roman" panose="02020603050405020304" pitchFamily="18" charset="0"/>
              <a:cs typeface="+mj-cs"/>
            </a:endParaRPr>
          </a:p>
          <a:p>
            <a:pPr marL="342900" lvl="0" indent="-342900" algn="r" rtl="1">
              <a:lnSpc>
                <a:spcPct val="115000"/>
              </a:lnSpc>
              <a:spcAft>
                <a:spcPts val="800"/>
              </a:spcAft>
              <a:buFont typeface="+mj-lt"/>
              <a:buAutoNum type="arabicPeriod"/>
            </a:pPr>
            <a:r>
              <a:rPr lang="he-IL" sz="1800" kern="100" dirty="0">
                <a:effectLst/>
                <a:latin typeface="Aptos" panose="020B0004020202020204" pitchFamily="34" charset="0"/>
                <a:ea typeface="Times New Roman" panose="02020603050405020304" pitchFamily="18" charset="0"/>
                <a:cs typeface="+mj-cs"/>
              </a:rPr>
              <a:t>ללקוחות יש גישה לבדיקת מצב ההזמנה בלבד.</a:t>
            </a:r>
            <a:endParaRPr lang="en-US" sz="1800" kern="100" dirty="0">
              <a:effectLst/>
              <a:latin typeface="Aptos" panose="020B0004020202020204" pitchFamily="34" charset="0"/>
              <a:ea typeface="Times New Roman" panose="02020603050405020304" pitchFamily="18" charset="0"/>
              <a:cs typeface="+mj-cs"/>
            </a:endParaRPr>
          </a:p>
          <a:p>
            <a:pPr marL="0" indent="0">
              <a:buNone/>
            </a:pPr>
            <a:endParaRPr lang="he-IL" dirty="0"/>
          </a:p>
        </p:txBody>
      </p:sp>
    </p:spTree>
    <p:extLst>
      <p:ext uri="{BB962C8B-B14F-4D97-AF65-F5344CB8AC3E}">
        <p14:creationId xmlns:p14="http://schemas.microsoft.com/office/powerpoint/2010/main" val="187742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431E8E-E799-774D-D6F0-883219F93463}"/>
              </a:ext>
            </a:extLst>
          </p:cNvPr>
          <p:cNvSpPr>
            <a:spLocks noGrp="1"/>
          </p:cNvSpPr>
          <p:nvPr>
            <p:ph type="title"/>
          </p:nvPr>
        </p:nvSpPr>
        <p:spPr/>
        <p:txBody>
          <a:bodyPr/>
          <a:lstStyle/>
          <a:p>
            <a:r>
              <a:rPr lang="he-IL" dirty="0"/>
              <a:t>תרשים ישויות קשרים </a:t>
            </a:r>
            <a:r>
              <a:rPr lang="en-US" dirty="0"/>
              <a:t>ERD</a:t>
            </a:r>
            <a:endParaRPr lang="he-IL" dirty="0"/>
          </a:p>
        </p:txBody>
      </p:sp>
      <p:pic>
        <p:nvPicPr>
          <p:cNvPr id="5" name="מציין מיקום תוכן 4" descr="תמונה שמכילה צילום מסך, גרפיקה, עיצוב גרפי, עיצוב&#10;&#10;התיאור נוצר באופן אוטומטי">
            <a:extLst>
              <a:ext uri="{FF2B5EF4-FFF2-40B4-BE49-F238E27FC236}">
                <a16:creationId xmlns:a16="http://schemas.microsoft.com/office/drawing/2014/main" id="{BF7F5C16-3F58-B582-24FC-4EF5266B74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6677" y="1412460"/>
            <a:ext cx="9218645" cy="5445540"/>
          </a:xfrm>
        </p:spPr>
      </p:pic>
    </p:spTree>
    <p:extLst>
      <p:ext uri="{BB962C8B-B14F-4D97-AF65-F5344CB8AC3E}">
        <p14:creationId xmlns:p14="http://schemas.microsoft.com/office/powerpoint/2010/main" val="228397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E0EB1D5-A554-941A-A6E4-694D1D9478A8}"/>
              </a:ext>
            </a:extLst>
          </p:cNvPr>
          <p:cNvSpPr>
            <a:spLocks noGrp="1"/>
          </p:cNvSpPr>
          <p:nvPr>
            <p:ph type="title"/>
          </p:nvPr>
        </p:nvSpPr>
        <p:spPr/>
        <p:txBody>
          <a:bodyPr/>
          <a:lstStyle/>
          <a:p>
            <a:r>
              <a:rPr lang="he-IL" dirty="0" err="1"/>
              <a:t>תאור</a:t>
            </a:r>
            <a:r>
              <a:rPr lang="he-IL" dirty="0"/>
              <a:t> התלויות</a:t>
            </a:r>
          </a:p>
        </p:txBody>
      </p:sp>
      <p:sp>
        <p:nvSpPr>
          <p:cNvPr id="3" name="מציין מיקום תוכן 2">
            <a:extLst>
              <a:ext uri="{FF2B5EF4-FFF2-40B4-BE49-F238E27FC236}">
                <a16:creationId xmlns:a16="http://schemas.microsoft.com/office/drawing/2014/main" id="{4E6F3B98-03A8-128B-0F16-0DFB9F522351}"/>
              </a:ext>
            </a:extLst>
          </p:cNvPr>
          <p:cNvSpPr>
            <a:spLocks noGrp="1"/>
          </p:cNvSpPr>
          <p:nvPr>
            <p:ph idx="1"/>
          </p:nvPr>
        </p:nvSpPr>
        <p:spPr/>
        <p:txBody>
          <a:bodyPr>
            <a:normAutofit fontScale="85000" lnSpcReduction="20000"/>
          </a:bodyPr>
          <a:lstStyle/>
          <a:p>
            <a:pPr marL="342900" lvl="0" indent="-342900" algn="r" rtl="1">
              <a:lnSpc>
                <a:spcPct val="115000"/>
              </a:lnSpc>
              <a:buFont typeface="+mj-lt"/>
              <a:buAutoNum type="arabicPeriod"/>
            </a:pPr>
            <a:r>
              <a:rPr lang="he-IL" sz="1800" kern="100" dirty="0">
                <a:effectLst/>
                <a:latin typeface="Aptos" panose="020B0004020202020204" pitchFamily="34" charset="0"/>
                <a:ea typeface="Times New Roman" panose="02020603050405020304" pitchFamily="18" charset="0"/>
                <a:cs typeface="Arial" panose="020B0604020202020204" pitchFamily="34" charset="0"/>
              </a:rPr>
              <a:t>בין הלקוח לבקשת תחזוקה, כמה לקוח יכול לבקש כמה בקשות תחזוקה</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342900" lvl="0" indent="-342900" algn="r" rtl="1">
              <a:lnSpc>
                <a:spcPct val="115000"/>
              </a:lnSpc>
              <a:buFont typeface="+mj-lt"/>
              <a:buAutoNum type="arabicPeriod"/>
            </a:pPr>
            <a:r>
              <a:rPr lang="he-IL" sz="1800" kern="100" dirty="0">
                <a:effectLst/>
                <a:latin typeface="Aptos" panose="020B0004020202020204" pitchFamily="34" charset="0"/>
                <a:ea typeface="Times New Roman" panose="02020603050405020304" pitchFamily="18" charset="0"/>
                <a:cs typeface="Arial" panose="020B0604020202020204" pitchFamily="34" charset="0"/>
              </a:rPr>
              <a:t>בין לקוח לביקורת, לקוח יכול להשאיר כמה ביקורות</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342900" lvl="0" indent="-342900" algn="r" rtl="1">
              <a:lnSpc>
                <a:spcPct val="115000"/>
              </a:lnSpc>
              <a:buFont typeface="+mj-lt"/>
              <a:buAutoNum type="arabicPeriod"/>
            </a:pPr>
            <a:r>
              <a:rPr lang="he-IL" sz="1800" kern="100" dirty="0">
                <a:effectLst/>
                <a:latin typeface="Aptos" panose="020B0004020202020204" pitchFamily="34" charset="0"/>
                <a:ea typeface="Times New Roman" panose="02020603050405020304" pitchFamily="18" charset="0"/>
                <a:cs typeface="Arial" panose="020B0604020202020204" pitchFamily="34" charset="0"/>
              </a:rPr>
              <a:t>בין לקוח לבקשת התקנה, כל לקוח יכול לבקש כמה התקנות.</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342900" lvl="0" indent="-342900" algn="r" rtl="1">
              <a:lnSpc>
                <a:spcPct val="115000"/>
              </a:lnSpc>
              <a:buFont typeface="+mj-lt"/>
              <a:buAutoNum type="arabicPeriod"/>
            </a:pPr>
            <a:r>
              <a:rPr lang="he-IL" sz="1800" kern="100" dirty="0">
                <a:effectLst/>
                <a:latin typeface="Aptos" panose="020B0004020202020204" pitchFamily="34" charset="0"/>
                <a:ea typeface="Times New Roman" panose="02020603050405020304" pitchFamily="18" charset="0"/>
                <a:cs typeface="Arial" panose="020B0604020202020204" pitchFamily="34" charset="0"/>
              </a:rPr>
              <a:t>בין עובד להתקנה, כל עובד יכול לעבוד על כמה התקנות.</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342900" lvl="0" indent="-342900" algn="r" rtl="1">
              <a:lnSpc>
                <a:spcPct val="115000"/>
              </a:lnSpc>
              <a:buFont typeface="+mj-lt"/>
              <a:buAutoNum type="arabicPeriod"/>
            </a:pPr>
            <a:r>
              <a:rPr lang="he-IL" sz="1800" kern="100" dirty="0">
                <a:effectLst/>
                <a:latin typeface="Aptos" panose="020B0004020202020204" pitchFamily="34" charset="0"/>
                <a:ea typeface="Times New Roman" panose="02020603050405020304" pitchFamily="18" charset="0"/>
                <a:cs typeface="Arial" panose="020B0604020202020204" pitchFamily="34" charset="0"/>
              </a:rPr>
              <a:t>בין התקנה למידע ההתקנה, לכל התקנה מידע אחד.</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342900" lvl="0" indent="-342900" algn="r" rtl="1">
              <a:lnSpc>
                <a:spcPct val="115000"/>
              </a:lnSpc>
              <a:buFont typeface="+mj-lt"/>
              <a:buAutoNum type="arabicPeriod"/>
            </a:pPr>
            <a:r>
              <a:rPr lang="he-IL" sz="1800" kern="100" dirty="0">
                <a:effectLst/>
                <a:latin typeface="Aptos" panose="020B0004020202020204" pitchFamily="34" charset="0"/>
                <a:ea typeface="Times New Roman" panose="02020603050405020304" pitchFamily="18" charset="0"/>
                <a:cs typeface="Arial" panose="020B0604020202020204" pitchFamily="34" charset="0"/>
              </a:rPr>
              <a:t>בין מידע על ההתקנה לפנל, לכל התקנה סוג פנל אחד.</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342900" lvl="0" indent="-342900" algn="r" rtl="1">
              <a:lnSpc>
                <a:spcPct val="115000"/>
              </a:lnSpc>
              <a:buFont typeface="+mj-lt"/>
              <a:buAutoNum type="arabicPeriod"/>
            </a:pPr>
            <a:r>
              <a:rPr lang="he-IL" sz="1800" kern="100" dirty="0">
                <a:effectLst/>
                <a:latin typeface="Aptos" panose="020B0004020202020204" pitchFamily="34" charset="0"/>
                <a:ea typeface="Times New Roman" panose="02020603050405020304" pitchFamily="18" charset="0"/>
                <a:cs typeface="Arial" panose="020B0604020202020204" pitchFamily="34" charset="0"/>
              </a:rPr>
              <a:t>בין ספק למחסן, לכל סוג פנל יכול להיות במלאי ביותר ממחסן אחד.</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342900" lvl="0" indent="-342900" algn="r" rtl="1">
              <a:lnSpc>
                <a:spcPct val="115000"/>
              </a:lnSpc>
              <a:spcAft>
                <a:spcPts val="800"/>
              </a:spcAft>
              <a:buFont typeface="+mj-lt"/>
              <a:buAutoNum type="arabicPeriod"/>
            </a:pPr>
            <a:r>
              <a:rPr lang="he-IL" sz="1800" kern="100" dirty="0">
                <a:effectLst/>
                <a:latin typeface="Aptos" panose="020B0004020202020204" pitchFamily="34" charset="0"/>
                <a:ea typeface="Times New Roman" panose="02020603050405020304" pitchFamily="18" charset="0"/>
                <a:cs typeface="Arial" panose="020B0604020202020204" pitchFamily="34" charset="0"/>
              </a:rPr>
              <a:t>בין סוג פנלים לספק, כמה </a:t>
            </a:r>
            <a:r>
              <a:rPr lang="he-IL" sz="1800" kern="100" dirty="0" err="1">
                <a:effectLst/>
                <a:latin typeface="Aptos" panose="020B0004020202020204" pitchFamily="34" charset="0"/>
                <a:ea typeface="Times New Roman" panose="02020603050405020304" pitchFamily="18" charset="0"/>
                <a:cs typeface="Arial" panose="020B0604020202020204" pitchFamily="34" charset="0"/>
              </a:rPr>
              <a:t>סמפקים</a:t>
            </a:r>
            <a:r>
              <a:rPr lang="he-IL" sz="1800" kern="100" dirty="0">
                <a:effectLst/>
                <a:latin typeface="Aptos" panose="020B0004020202020204" pitchFamily="34" charset="0"/>
                <a:ea typeface="Times New Roman" panose="02020603050405020304" pitchFamily="18" charset="0"/>
                <a:cs typeface="Arial" panose="020B0604020202020204" pitchFamily="34" charset="0"/>
              </a:rPr>
              <a:t> יכולים לפסק אותו סוג פנל.</a:t>
            </a:r>
          </a:p>
          <a:p>
            <a:pPr marL="342900" lvl="0" indent="-342900" algn="r" rtl="1">
              <a:lnSpc>
                <a:spcPct val="115000"/>
              </a:lnSpc>
              <a:spcAft>
                <a:spcPts val="800"/>
              </a:spcAft>
              <a:buFont typeface="+mj-lt"/>
              <a:buAutoNum type="arabicPeriod"/>
            </a:pPr>
            <a:r>
              <a:rPr lang="he-IL" sz="1800" kern="100" dirty="0">
                <a:effectLst/>
                <a:latin typeface="Aptos" panose="020B0004020202020204" pitchFamily="34" charset="0"/>
                <a:ea typeface="Times New Roman" panose="02020603050405020304" pitchFamily="18" charset="0"/>
                <a:cs typeface="Arial" panose="020B0604020202020204" pitchFamily="34" charset="0"/>
              </a:rPr>
              <a:t>בין ספק למחסן, כמה ספקים </a:t>
            </a:r>
            <a:r>
              <a:rPr lang="he-IL" sz="1800" kern="100" dirty="0" err="1">
                <a:effectLst/>
                <a:latin typeface="Aptos" panose="020B0004020202020204" pitchFamily="34" charset="0"/>
                <a:ea typeface="Times New Roman" panose="02020603050405020304" pitchFamily="18" charset="0"/>
                <a:cs typeface="Arial" panose="020B0604020202020204" pitchFamily="34" charset="0"/>
              </a:rPr>
              <a:t>יכוילם</a:t>
            </a:r>
            <a:r>
              <a:rPr lang="he-IL" sz="1800" kern="100" dirty="0">
                <a:effectLst/>
                <a:latin typeface="Aptos" panose="020B0004020202020204" pitchFamily="34" charset="0"/>
                <a:ea typeface="Times New Roman" panose="02020603050405020304" pitchFamily="18" charset="0"/>
                <a:cs typeface="Arial" panose="020B0604020202020204" pitchFamily="34" charset="0"/>
              </a:rPr>
              <a:t> לפסק ליותר ממחסן אחד.</a:t>
            </a:r>
          </a:p>
          <a:p>
            <a:pPr marL="342900" indent="-342900">
              <a:buFont typeface="+mj-lt"/>
              <a:buAutoNum type="arabicPeriod"/>
            </a:pPr>
            <a:r>
              <a:rPr lang="he-IL" sz="1800" kern="100" dirty="0">
                <a:effectLst/>
                <a:latin typeface="Aptos" panose="020B0004020202020204" pitchFamily="34" charset="0"/>
                <a:ea typeface="Times New Roman" panose="02020603050405020304" pitchFamily="18" charset="0"/>
                <a:cs typeface="Arial" panose="020B0604020202020204" pitchFamily="34" charset="0"/>
              </a:rPr>
              <a:t>בין עובד למשכורת, כל עובד מקבל כמה משכורות (לפי חודש).</a:t>
            </a:r>
            <a:endParaRPr lang="he-IL" dirty="0"/>
          </a:p>
        </p:txBody>
      </p:sp>
    </p:spTree>
    <p:extLst>
      <p:ext uri="{BB962C8B-B14F-4D97-AF65-F5344CB8AC3E}">
        <p14:creationId xmlns:p14="http://schemas.microsoft.com/office/powerpoint/2010/main" val="337508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BC0CC9B-0BF7-DBFF-2681-9AEF81C683B1}"/>
              </a:ext>
            </a:extLst>
          </p:cNvPr>
          <p:cNvSpPr>
            <a:spLocks noGrp="1"/>
          </p:cNvSpPr>
          <p:nvPr>
            <p:ph type="title"/>
          </p:nvPr>
        </p:nvSpPr>
        <p:spPr/>
        <p:txBody>
          <a:bodyPr/>
          <a:lstStyle/>
          <a:p>
            <a:r>
              <a:rPr lang="he-IL" dirty="0"/>
              <a:t>דיאגרמת קשרים</a:t>
            </a:r>
          </a:p>
        </p:txBody>
      </p:sp>
      <p:pic>
        <p:nvPicPr>
          <p:cNvPr id="5" name="מציין מיקום תוכן 4" descr="תמונה שמכילה טקסט, צילום מסך, תוכנה גרפית, עיצוב&#10;&#10;התיאור נוצר באופן אוטומטי">
            <a:extLst>
              <a:ext uri="{FF2B5EF4-FFF2-40B4-BE49-F238E27FC236}">
                <a16:creationId xmlns:a16="http://schemas.microsoft.com/office/drawing/2014/main" id="{B3ECE263-0B2F-65C3-420E-BFD6E58F91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6665" y="2133600"/>
            <a:ext cx="4780495" cy="3778250"/>
          </a:xfrm>
        </p:spPr>
      </p:pic>
    </p:spTree>
    <p:extLst>
      <p:ext uri="{BB962C8B-B14F-4D97-AF65-F5344CB8AC3E}">
        <p14:creationId xmlns:p14="http://schemas.microsoft.com/office/powerpoint/2010/main" val="297562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CBE96D-5D20-CB93-B8EB-A61192B81600}"/>
              </a:ext>
            </a:extLst>
          </p:cNvPr>
          <p:cNvSpPr>
            <a:spLocks noGrp="1"/>
          </p:cNvSpPr>
          <p:nvPr>
            <p:ph type="title"/>
          </p:nvPr>
        </p:nvSpPr>
        <p:spPr/>
        <p:txBody>
          <a:bodyPr>
            <a:normAutofit/>
          </a:bodyPr>
          <a:lstStyle/>
          <a:p>
            <a:r>
              <a:rPr lang="he-IL" sz="2800" b="1" kern="100" dirty="0">
                <a:effectLst/>
                <a:latin typeface="Aptos" panose="020B0004020202020204" pitchFamily="34" charset="0"/>
                <a:ea typeface="Times New Roman" panose="02020603050405020304" pitchFamily="18" charset="0"/>
                <a:cs typeface="Arial" panose="020B0604020202020204" pitchFamily="34" charset="0"/>
              </a:rPr>
              <a:t>שאילתה 1</a:t>
            </a:r>
            <a:endParaRPr lang="he-IL" sz="6000" dirty="0"/>
          </a:p>
        </p:txBody>
      </p:sp>
      <p:sp>
        <p:nvSpPr>
          <p:cNvPr id="3" name="מציין מיקום תוכן 2">
            <a:extLst>
              <a:ext uri="{FF2B5EF4-FFF2-40B4-BE49-F238E27FC236}">
                <a16:creationId xmlns:a16="http://schemas.microsoft.com/office/drawing/2014/main" id="{942DE869-F05C-49DB-5419-1912EB91D679}"/>
              </a:ext>
            </a:extLst>
          </p:cNvPr>
          <p:cNvSpPr>
            <a:spLocks noGrp="1"/>
          </p:cNvSpPr>
          <p:nvPr>
            <p:ph idx="1"/>
          </p:nvPr>
        </p:nvSpPr>
        <p:spPr/>
        <p:txBody>
          <a:bodyPr/>
          <a:lstStyle/>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תיאור: שאילתה שמראה את מספר הערים וההתקנות לאותה </a:t>
            </a:r>
          </a:p>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העיר (מענה למטרה 1)</a:t>
            </a:r>
            <a:endParaRPr lang="he-IL" dirty="0"/>
          </a:p>
        </p:txBody>
      </p:sp>
      <p:pic>
        <p:nvPicPr>
          <p:cNvPr id="9" name="תמונה 8" descr="תמונה שמכילה טקסט, צילום מסך, גופןהתיאור נוצר באופן אוטומטי">
            <a:extLst>
              <a:ext uri="{FF2B5EF4-FFF2-40B4-BE49-F238E27FC236}">
                <a16:creationId xmlns:a16="http://schemas.microsoft.com/office/drawing/2014/main" id="{8908E7C3-8C7D-827F-9307-361F2CCD3894}"/>
              </a:ext>
            </a:extLst>
          </p:cNvPr>
          <p:cNvPicPr>
            <a:picLocks noChangeAspect="1"/>
          </p:cNvPicPr>
          <p:nvPr/>
        </p:nvPicPr>
        <p:blipFill>
          <a:blip r:embed="rId2">
            <a:extLst>
              <a:ext uri="{28A0092B-C50C-407E-A947-70E740481C1C}">
                <a14:useLocalDpi xmlns:a14="http://schemas.microsoft.com/office/drawing/2010/main" val="0"/>
              </a:ext>
            </a:extLst>
          </a:blip>
          <a:srcRect t="7851"/>
          <a:stretch>
            <a:fillRect/>
          </a:stretch>
        </p:blipFill>
        <p:spPr bwMode="auto">
          <a:xfrm>
            <a:off x="750252" y="3890963"/>
            <a:ext cx="5267960" cy="2124075"/>
          </a:xfrm>
          <a:prstGeom prst="rect">
            <a:avLst/>
          </a:prstGeom>
          <a:noFill/>
          <a:ln>
            <a:noFill/>
          </a:ln>
        </p:spPr>
      </p:pic>
      <p:pic>
        <p:nvPicPr>
          <p:cNvPr id="11" name="תמונה 10" descr="תמונה שמכילה טקסט, קו, מספר, גופןהתיאור נוצר באופן אוטומטי">
            <a:extLst>
              <a:ext uri="{FF2B5EF4-FFF2-40B4-BE49-F238E27FC236}">
                <a16:creationId xmlns:a16="http://schemas.microsoft.com/office/drawing/2014/main" id="{5609D97F-0E77-09CF-A89F-8C44A52DDC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8212" y="4267842"/>
            <a:ext cx="5486400" cy="1643380"/>
          </a:xfrm>
          <a:prstGeom prst="rect">
            <a:avLst/>
          </a:prstGeom>
          <a:noFill/>
          <a:ln>
            <a:noFill/>
          </a:ln>
        </p:spPr>
      </p:pic>
    </p:spTree>
    <p:extLst>
      <p:ext uri="{BB962C8B-B14F-4D97-AF65-F5344CB8AC3E}">
        <p14:creationId xmlns:p14="http://schemas.microsoft.com/office/powerpoint/2010/main" val="134912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111D14-062B-4905-3662-ED8735DA9FBE}"/>
              </a:ext>
            </a:extLst>
          </p:cNvPr>
          <p:cNvSpPr>
            <a:spLocks noGrp="1"/>
          </p:cNvSpPr>
          <p:nvPr>
            <p:ph type="title"/>
          </p:nvPr>
        </p:nvSpPr>
        <p:spPr/>
        <p:txBody>
          <a:bodyPr>
            <a:normAutofit/>
          </a:bodyPr>
          <a:lstStyle/>
          <a:p>
            <a:r>
              <a:rPr lang="he-IL" sz="2800" b="1" kern="100" dirty="0">
                <a:effectLst/>
                <a:latin typeface="Aptos" panose="020B0004020202020204" pitchFamily="34" charset="0"/>
                <a:ea typeface="Times New Roman" panose="02020603050405020304" pitchFamily="18" charset="0"/>
                <a:cs typeface="Arial" panose="020B0604020202020204" pitchFamily="34" charset="0"/>
              </a:rPr>
              <a:t>שאילתה 2</a:t>
            </a:r>
            <a:endParaRPr lang="he-IL" sz="6000" dirty="0"/>
          </a:p>
        </p:txBody>
      </p:sp>
      <p:sp>
        <p:nvSpPr>
          <p:cNvPr id="3" name="מציין מיקום תוכן 2">
            <a:extLst>
              <a:ext uri="{FF2B5EF4-FFF2-40B4-BE49-F238E27FC236}">
                <a16:creationId xmlns:a16="http://schemas.microsoft.com/office/drawing/2014/main" id="{45A7A48F-9CF5-169D-C62B-57FA027B4184}"/>
              </a:ext>
            </a:extLst>
          </p:cNvPr>
          <p:cNvSpPr>
            <a:spLocks noGrp="1"/>
          </p:cNvSpPr>
          <p:nvPr>
            <p:ph idx="1"/>
          </p:nvPr>
        </p:nvSpPr>
        <p:spPr/>
        <p:txBody>
          <a:bodyPr/>
          <a:lstStyle/>
          <a:p>
            <a:pPr marL="0" indent="0">
              <a:buNone/>
            </a:pPr>
            <a:r>
              <a:rPr lang="he-IL" sz="1800" b="1" kern="100" dirty="0">
                <a:effectLst/>
                <a:latin typeface="Aptos" panose="020B0004020202020204" pitchFamily="34" charset="0"/>
                <a:ea typeface="Times New Roman" panose="02020603050405020304" pitchFamily="18" charset="0"/>
                <a:cs typeface="Arial" panose="020B0604020202020204" pitchFamily="34" charset="0"/>
              </a:rPr>
              <a:t>תיאור: שאילתה את הערים ומספר ההתקנות שעוד לא הסתיימו (מענה למטרה 1).</a:t>
            </a:r>
            <a:endParaRPr lang="en-US" sz="1800" kern="100" dirty="0">
              <a:effectLst/>
              <a:latin typeface="Aptos" panose="020B0004020202020204" pitchFamily="34" charset="0"/>
              <a:ea typeface="Times New Roman" panose="02020603050405020304" pitchFamily="18" charset="0"/>
              <a:cs typeface="Arial" panose="020B0604020202020204" pitchFamily="34" charset="0"/>
            </a:endParaRPr>
          </a:p>
          <a:p>
            <a:pPr marL="0" indent="0">
              <a:buNone/>
            </a:pPr>
            <a:endParaRPr lang="he-IL" dirty="0"/>
          </a:p>
        </p:txBody>
      </p:sp>
      <p:pic>
        <p:nvPicPr>
          <p:cNvPr id="4" name="תמונה 3" descr="תמונה שמכילה טקסט, צילום מסך, גופןהתיאור נוצר באופן אוטומטי">
            <a:extLst>
              <a:ext uri="{FF2B5EF4-FFF2-40B4-BE49-F238E27FC236}">
                <a16:creationId xmlns:a16="http://schemas.microsoft.com/office/drawing/2014/main" id="{F82FAC4A-5DBD-7D64-B903-F1D5D13D6C64}"/>
              </a:ext>
            </a:extLst>
          </p:cNvPr>
          <p:cNvPicPr>
            <a:picLocks noChangeAspect="1"/>
          </p:cNvPicPr>
          <p:nvPr/>
        </p:nvPicPr>
        <p:blipFill>
          <a:blip r:embed="rId2">
            <a:extLst>
              <a:ext uri="{28A0092B-C50C-407E-A947-70E740481C1C}">
                <a14:useLocalDpi xmlns:a14="http://schemas.microsoft.com/office/drawing/2010/main" val="0"/>
              </a:ext>
            </a:extLst>
          </a:blip>
          <a:srcRect t="9399"/>
          <a:stretch>
            <a:fillRect/>
          </a:stretch>
        </p:blipFill>
        <p:spPr bwMode="auto">
          <a:xfrm>
            <a:off x="3352800" y="2510790"/>
            <a:ext cx="5486400" cy="1836420"/>
          </a:xfrm>
          <a:prstGeom prst="rect">
            <a:avLst/>
          </a:prstGeom>
          <a:noFill/>
          <a:ln>
            <a:noFill/>
          </a:ln>
        </p:spPr>
      </p:pic>
      <p:pic>
        <p:nvPicPr>
          <p:cNvPr id="5" name="תמונה 4" descr="תמונה שמכילה טקסט, קו, גופן, מספרהתיאור נוצר באופן אוטומטי">
            <a:extLst>
              <a:ext uri="{FF2B5EF4-FFF2-40B4-BE49-F238E27FC236}">
                <a16:creationId xmlns:a16="http://schemas.microsoft.com/office/drawing/2014/main" id="{A094894C-20FF-3D35-A97C-41FB5735A7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482147"/>
            <a:ext cx="5486400" cy="1448435"/>
          </a:xfrm>
          <a:prstGeom prst="rect">
            <a:avLst/>
          </a:prstGeom>
          <a:noFill/>
          <a:ln>
            <a:noFill/>
          </a:ln>
        </p:spPr>
      </p:pic>
    </p:spTree>
    <p:extLst>
      <p:ext uri="{BB962C8B-B14F-4D97-AF65-F5344CB8AC3E}">
        <p14:creationId xmlns:p14="http://schemas.microsoft.com/office/powerpoint/2010/main" val="3241419958"/>
      </p:ext>
    </p:extLst>
  </p:cSld>
  <p:clrMapOvr>
    <a:masterClrMapping/>
  </p:clrMapOvr>
</p:sld>
</file>

<file path=ppt/theme/theme1.xml><?xml version="1.0" encoding="utf-8"?>
<a:theme xmlns:a="http://schemas.openxmlformats.org/drawingml/2006/main" name="עשן מתפתל">
  <a:themeElements>
    <a:clrScheme name="עשן מתפתל">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עשן מתפתל">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עשן מתפתל">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92</TotalTime>
  <Words>592</Words>
  <Application>Microsoft Office PowerPoint</Application>
  <PresentationFormat>מסך רחב</PresentationFormat>
  <Paragraphs>64</Paragraphs>
  <Slides>22</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22</vt:i4>
      </vt:variant>
    </vt:vector>
  </HeadingPairs>
  <TitlesOfParts>
    <vt:vector size="27" baseType="lpstr">
      <vt:lpstr>Aptos</vt:lpstr>
      <vt:lpstr>Arial</vt:lpstr>
      <vt:lpstr>Century Gothic</vt:lpstr>
      <vt:lpstr>Wingdings 3</vt:lpstr>
      <vt:lpstr>עשן מתפתל</vt:lpstr>
      <vt:lpstr>יג – פרויקט במסדי נתונים </vt:lpstr>
      <vt:lpstr>מבוא</vt:lpstr>
      <vt:lpstr>מטרות הפרויקט</vt:lpstr>
      <vt:lpstr>משתמשי המערכת</vt:lpstr>
      <vt:lpstr>תרשים ישויות קשרים ERD</vt:lpstr>
      <vt:lpstr>תאור התלויות</vt:lpstr>
      <vt:lpstr>דיאגרמת קשרים</vt:lpstr>
      <vt:lpstr>שאילתה 1</vt:lpstr>
      <vt:lpstr>שאילתה 2</vt:lpstr>
      <vt:lpstr>שאילתה 3</vt:lpstr>
      <vt:lpstr>שאילתה 4</vt:lpstr>
      <vt:lpstr>שאילתה 5</vt:lpstr>
      <vt:lpstr>שאילתה 6</vt:lpstr>
      <vt:lpstr>שאילתה 7</vt:lpstr>
      <vt:lpstr>שאילתה 8</vt:lpstr>
      <vt:lpstr>שאילתה 9</vt:lpstr>
      <vt:lpstr>שאילתה 10</vt:lpstr>
      <vt:lpstr>שאילתה 11</vt:lpstr>
      <vt:lpstr>שאילתה 12</vt:lpstr>
      <vt:lpstr>שאילתה 13</vt:lpstr>
      <vt:lpstr>שאילתה 14</vt:lpstr>
      <vt:lpstr>שאילתה 15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יג – פרויקט במסדי נתונים </dc:title>
  <dc:creator>migueI w</dc:creator>
  <cp:lastModifiedBy>migueI w</cp:lastModifiedBy>
  <cp:revision>3</cp:revision>
  <dcterms:created xsi:type="dcterms:W3CDTF">2024-04-28T15:22:50Z</dcterms:created>
  <dcterms:modified xsi:type="dcterms:W3CDTF">2024-04-28T17:05:24Z</dcterms:modified>
</cp:coreProperties>
</file>