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7" r:id="rId2"/>
    <p:sldId id="304" r:id="rId3"/>
    <p:sldId id="289" r:id="rId4"/>
    <p:sldId id="288" r:id="rId5"/>
    <p:sldId id="291" r:id="rId6"/>
    <p:sldId id="317" r:id="rId7"/>
    <p:sldId id="292" r:id="rId8"/>
    <p:sldId id="319" r:id="rId9"/>
    <p:sldId id="293" r:id="rId10"/>
    <p:sldId id="294" r:id="rId11"/>
    <p:sldId id="296" r:id="rId12"/>
    <p:sldId id="300" r:id="rId13"/>
    <p:sldId id="298" r:id="rId14"/>
    <p:sldId id="299" r:id="rId15"/>
    <p:sldId id="301" r:id="rId16"/>
    <p:sldId id="320" r:id="rId17"/>
    <p:sldId id="321" r:id="rId18"/>
    <p:sldId id="323" r:id="rId19"/>
    <p:sldId id="322" r:id="rId20"/>
    <p:sldId id="318" r:id="rId21"/>
    <p:sldId id="303" r:id="rId22"/>
    <p:sldId id="315" r:id="rId23"/>
    <p:sldId id="316" r:id="rId24"/>
    <p:sldId id="305" r:id="rId25"/>
    <p:sldId id="306" r:id="rId26"/>
    <p:sldId id="324" r:id="rId27"/>
    <p:sldId id="307" r:id="rId28"/>
    <p:sldId id="308" r:id="rId29"/>
    <p:sldId id="325" r:id="rId30"/>
    <p:sldId id="309" r:id="rId31"/>
    <p:sldId id="326" r:id="rId32"/>
    <p:sldId id="311" r:id="rId33"/>
    <p:sldId id="312" r:id="rId34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86" y="62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D57ED-231A-4BE1-8263-FC7C260FB33F}" type="datetimeFigureOut">
              <a:rPr lang="es-ES" smtClean="0"/>
              <a:t>23/11/2024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79E53-2943-4EC3-AC60-31837EAA2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77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79E53-2943-4EC3-AC60-31837EAA268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68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2189311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s-ES" dirty="0"/>
              <a:t>Tema 5: Modelos Probabilísticos para Patrones Visuales. PPCA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3435846"/>
            <a:ext cx="6400800" cy="737220"/>
          </a:xfrm>
        </p:spPr>
        <p:txBody>
          <a:bodyPr/>
          <a:lstStyle/>
          <a:p>
            <a:r>
              <a:rPr lang="es-ES" dirty="0"/>
              <a:t>Rafael Molina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</a:t>
            </a:fld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059833" y="4245936"/>
            <a:ext cx="334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 partir del libro de </a:t>
            </a:r>
            <a:r>
              <a:rPr lang="es-ES" dirty="0" err="1"/>
              <a:t>Bishop</a:t>
            </a:r>
            <a:r>
              <a:rPr lang="es-ES" dirty="0"/>
              <a:t>: PRML</a:t>
            </a:r>
          </a:p>
        </p:txBody>
      </p:sp>
      <p:pic>
        <p:nvPicPr>
          <p:cNvPr id="8" name="Picture 6" descr="Pattern Recognition and Machine Learn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16" y="-20537"/>
            <a:ext cx="1639493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66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07504" y="555526"/>
            <a:ext cx="87781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Para calcular la </a:t>
            </a:r>
            <a:r>
              <a:rPr lang="es-ES" sz="2000" b="1" dirty="0"/>
              <a:t>distribución predictiva </a:t>
            </a:r>
            <a:r>
              <a:rPr lang="es-ES" sz="2000" dirty="0"/>
              <a:t>(marginal de x) necesitamos calcular  la inversa de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Ésta es una matriz de tamaño </a:t>
            </a:r>
            <a:r>
              <a:rPr lang="es-ES" sz="2000" dirty="0" err="1"/>
              <a:t>DxD</a:t>
            </a:r>
            <a:r>
              <a:rPr lang="es-ES" sz="2000" dirty="0"/>
              <a:t> que puede ser complicado invertir (recuerda que su inversión es de orden O(D</a:t>
            </a:r>
            <a:r>
              <a:rPr lang="es-ES" sz="2000" baseline="30000" dirty="0"/>
              <a:t>3</a:t>
            </a:r>
            <a:r>
              <a:rPr lang="es-ES" sz="2000" dirty="0"/>
              <a:t>)). Utilizando la identidad de </a:t>
            </a:r>
            <a:r>
              <a:rPr lang="es-ES" sz="2000" dirty="0" err="1"/>
              <a:t>Woodbury</a:t>
            </a:r>
            <a:r>
              <a:rPr lang="es-ES" sz="2000" dirty="0"/>
              <a:t> de inversión de matrices podemos escribir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con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nuestra inversión de matrices se convierte en un problema  O(M</a:t>
            </a:r>
            <a:r>
              <a:rPr lang="es-ES" sz="2000" baseline="30000" dirty="0"/>
              <a:t>3</a:t>
            </a:r>
            <a:r>
              <a:rPr lang="es-ES" sz="2000" dirty="0"/>
              <a:t>).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49" y="1203598"/>
            <a:ext cx="2649129" cy="671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9782"/>
            <a:ext cx="5328592" cy="593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95886"/>
            <a:ext cx="3349401" cy="60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3635896" y="2850490"/>
            <a:ext cx="4320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30171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pPr marL="342900" indent="-342900"/>
            <a:r>
              <a:rPr lang="es-ES" sz="3000" b="1" dirty="0">
                <a:solidFill>
                  <a:srgbClr val="0070C0"/>
                </a:solidFill>
              </a:rPr>
              <a:t>IV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64704" y="699542"/>
            <a:ext cx="46233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Vamos, por fin, a estimar los parámetros del modelo utilizando el principio de máxima verosimilitud.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Suponemos que tenemos un conjunto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de instancias observados (</a:t>
            </a:r>
            <a:r>
              <a:rPr lang="es-ES" sz="2000" dirty="0">
                <a:solidFill>
                  <a:srgbClr val="FF0000"/>
                </a:solidFill>
              </a:rPr>
              <a:t>observa que aquí es N el número de observaciones, en </a:t>
            </a:r>
            <a:r>
              <a:rPr lang="es-ES" sz="2000" dirty="0" err="1">
                <a:solidFill>
                  <a:srgbClr val="FF0000"/>
                </a:solidFill>
              </a:rPr>
              <a:t>PCAs</a:t>
            </a:r>
            <a:r>
              <a:rPr lang="es-ES" sz="2000" dirty="0">
                <a:solidFill>
                  <a:srgbClr val="FF0000"/>
                </a:solidFill>
              </a:rPr>
              <a:t> usamos I para el número de observaciones</a:t>
            </a:r>
            <a:r>
              <a:rPr lang="es-ES" sz="2000" dirty="0"/>
              <a:t>).   El modelo PPCA puede expresarse con el siguiente grafo dirigido: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55223"/>
            <a:ext cx="1944216" cy="54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29310"/>
            <a:ext cx="4401267" cy="3370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7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915566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correspondiente función de verosimilitud es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Si derivamos esta función con respecto a todo lo desconocido, lo primero que puede probarse muy fácilmente es que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5606"/>
            <a:ext cx="8690148" cy="232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2" y="4227934"/>
            <a:ext cx="1128804" cy="479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87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771550"/>
            <a:ext cx="849694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Podemos reescribir el logaritmo de la verosimilitud como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donde S es la matriz de covarianza </a:t>
            </a:r>
            <a:r>
              <a:rPr lang="es-ES" sz="2000" dirty="0" err="1"/>
              <a:t>muestral</a:t>
            </a:r>
            <a:r>
              <a:rPr lang="es-ES" sz="2000" dirty="0"/>
              <a:t> definida mediante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Obviamente, si realizásemos un promedio sobre muchas muestras tendríamos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275606"/>
            <a:ext cx="8472289" cy="88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3" y="2692115"/>
            <a:ext cx="4176464" cy="117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69744"/>
            <a:ext cx="2448272" cy="6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555776" y="4227934"/>
            <a:ext cx="88517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" sz="2400" dirty="0"/>
              <a:t>E(S)= 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978028" y="4227934"/>
            <a:ext cx="269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Lo que nos ayudará mucho a entender lo que viene</a:t>
            </a:r>
          </a:p>
        </p:txBody>
      </p:sp>
    </p:spTree>
    <p:extLst>
      <p:ext uri="{BB962C8B-B14F-4D97-AF65-F5344CB8AC3E}">
        <p14:creationId xmlns:p14="http://schemas.microsoft.com/office/powerpoint/2010/main" val="237943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27534"/>
            <a:ext cx="885698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maximización con respecto a </a:t>
            </a:r>
            <a:r>
              <a:rPr lang="es-ES" b="1" dirty="0"/>
              <a:t>W </a:t>
            </a:r>
            <a:r>
              <a:rPr lang="es-ES" dirty="0"/>
              <a:t>y </a:t>
            </a:r>
            <a:r>
              <a:rPr lang="es-ES" i="1" dirty="0"/>
              <a:t>σ</a:t>
            </a:r>
            <a:r>
              <a:rPr lang="es-ES" baseline="30000" dirty="0"/>
              <a:t>2</a:t>
            </a:r>
            <a:r>
              <a:rPr lang="es-ES" dirty="0"/>
              <a:t> es más complicada.  </a:t>
            </a:r>
            <a:r>
              <a:rPr lang="es-ES" dirty="0" err="1"/>
              <a:t>Tipping</a:t>
            </a:r>
            <a:r>
              <a:rPr lang="es-ES" dirty="0"/>
              <a:t> and </a:t>
            </a:r>
            <a:r>
              <a:rPr lang="es-ES" dirty="0" err="1"/>
              <a:t>Bishop</a:t>
            </a:r>
            <a:r>
              <a:rPr lang="es-ES" dirty="0"/>
              <a:t> (1999b) probaron que </a:t>
            </a:r>
            <a:r>
              <a:rPr lang="es-ES" b="1" dirty="0"/>
              <a:t>todos los puntos estacionarios de la log verosimilitud </a:t>
            </a:r>
            <a:r>
              <a:rPr lang="es-ES" dirty="0"/>
              <a:t>pueden escribirse como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donde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U</a:t>
            </a:r>
            <a:r>
              <a:rPr lang="es-ES" i="1" baseline="-25000" dirty="0"/>
              <a:t>M</a:t>
            </a:r>
            <a:r>
              <a:rPr lang="es-ES" i="1" dirty="0"/>
              <a:t> </a:t>
            </a:r>
            <a:r>
              <a:rPr lang="es-ES" dirty="0"/>
              <a:t>es una matriz </a:t>
            </a:r>
            <a:r>
              <a:rPr lang="es-ES" i="1" dirty="0"/>
              <a:t>D ×M </a:t>
            </a:r>
            <a:r>
              <a:rPr lang="es-ES" dirty="0"/>
              <a:t>cuyas columnas son cualquier subconjunto (de tamaño  </a:t>
            </a:r>
            <a:r>
              <a:rPr lang="es-ES" i="1" dirty="0"/>
              <a:t>M</a:t>
            </a:r>
            <a:r>
              <a:rPr lang="es-ES" dirty="0"/>
              <a:t>) de los </a:t>
            </a:r>
            <a:r>
              <a:rPr lang="es-ES" dirty="0" err="1"/>
              <a:t>autovectores</a:t>
            </a:r>
            <a:r>
              <a:rPr lang="es-ES" dirty="0"/>
              <a:t> de la matriz de covarianza </a:t>
            </a:r>
            <a:r>
              <a:rPr lang="es-ES" dirty="0" err="1"/>
              <a:t>muestral</a:t>
            </a:r>
            <a:r>
              <a:rPr lang="es-ES" dirty="0"/>
              <a:t> </a:t>
            </a:r>
            <a:r>
              <a:rPr lang="es-ES" b="1" dirty="0"/>
              <a:t>S</a:t>
            </a:r>
            <a:r>
              <a:rPr lang="es-ES" dirty="0"/>
              <a:t>, 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La matriz diagonal </a:t>
            </a:r>
            <a:r>
              <a:rPr lang="es-ES" b="1" dirty="0"/>
              <a:t>L</a:t>
            </a:r>
            <a:r>
              <a:rPr lang="es-ES" i="1" baseline="-25000" dirty="0"/>
              <a:t>M </a:t>
            </a:r>
            <a:r>
              <a:rPr lang="es-ES" dirty="0"/>
              <a:t>de tamaño </a:t>
            </a:r>
            <a:r>
              <a:rPr lang="es-ES" i="1" dirty="0"/>
              <a:t>M × M </a:t>
            </a:r>
            <a:r>
              <a:rPr lang="es-ES" dirty="0"/>
              <a:t>contiene los correspondientes </a:t>
            </a:r>
            <a:r>
              <a:rPr lang="es-ES" dirty="0" err="1"/>
              <a:t>autovalores</a:t>
            </a:r>
            <a:r>
              <a:rPr lang="es-ES" dirty="0"/>
              <a:t>  </a:t>
            </a:r>
            <a:r>
              <a:rPr lang="es-ES" i="1" dirty="0" err="1"/>
              <a:t>λ</a:t>
            </a:r>
            <a:r>
              <a:rPr lang="es-ES" i="1" baseline="-25000" dirty="0" err="1"/>
              <a:t>i</a:t>
            </a:r>
            <a:r>
              <a:rPr lang="es-ES" dirty="0"/>
              <a:t>, de la matriz de covarianza </a:t>
            </a:r>
            <a:r>
              <a:rPr lang="es-ES" dirty="0" err="1"/>
              <a:t>muestral</a:t>
            </a:r>
            <a:r>
              <a:rPr lang="es-ES" dirty="0"/>
              <a:t> </a:t>
            </a:r>
            <a:r>
              <a:rPr lang="es-ES" b="1" dirty="0"/>
              <a:t>S </a:t>
            </a:r>
            <a:r>
              <a:rPr lang="es-ES" dirty="0"/>
              <a:t>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R </a:t>
            </a:r>
            <a:r>
              <a:rPr lang="es-ES" dirty="0"/>
              <a:t>es una matriz </a:t>
            </a:r>
            <a:r>
              <a:rPr lang="es-ES" dirty="0" err="1"/>
              <a:t>ortonormal</a:t>
            </a:r>
            <a:r>
              <a:rPr lang="es-ES" dirty="0"/>
              <a:t> arbitraria de tamaño </a:t>
            </a:r>
            <a:r>
              <a:rPr lang="es-ES" i="1" dirty="0"/>
              <a:t>M ×M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419622"/>
            <a:ext cx="5449838" cy="811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69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323528" y="699542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/>
              <a:t>Tipping</a:t>
            </a:r>
            <a:r>
              <a:rPr lang="es-ES" sz="2200" dirty="0"/>
              <a:t> and </a:t>
            </a:r>
            <a:r>
              <a:rPr lang="es-ES" sz="2200" dirty="0" err="1"/>
              <a:t>Bishop</a:t>
            </a:r>
            <a:r>
              <a:rPr lang="es-ES" sz="2200" dirty="0"/>
              <a:t> (1999b) probaron también que (</a:t>
            </a:r>
            <a:r>
              <a:rPr lang="es-ES" sz="2200" dirty="0">
                <a:solidFill>
                  <a:srgbClr val="FF0000"/>
                </a:solidFill>
              </a:rPr>
              <a:t>y esto es lo que nos interesa</a:t>
            </a:r>
            <a:r>
              <a:rPr lang="es-ES" sz="2200" dirty="0"/>
              <a:t>):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el estimador de máxima verosimilitud de </a:t>
            </a:r>
            <a:r>
              <a:rPr lang="es-ES" sz="2200" b="1" dirty="0"/>
              <a:t>W </a:t>
            </a:r>
            <a:r>
              <a:rPr lang="es-ES" sz="2200" dirty="0"/>
              <a:t>se obtiene cuando los M </a:t>
            </a:r>
            <a:r>
              <a:rPr lang="es-ES" sz="2200" dirty="0" err="1"/>
              <a:t>autovectores</a:t>
            </a:r>
            <a:r>
              <a:rPr lang="es-ES" sz="2200" dirty="0"/>
              <a:t> son los asociados a los M mayores </a:t>
            </a:r>
            <a:r>
              <a:rPr lang="es-ES" sz="2200" dirty="0" err="1"/>
              <a:t>autovalores</a:t>
            </a:r>
            <a:r>
              <a:rPr lang="es-ES" sz="2200" dirty="0"/>
              <a:t> de la matriz de covarianza </a:t>
            </a:r>
            <a:r>
              <a:rPr lang="es-ES" sz="2200" dirty="0" err="1"/>
              <a:t>muestral</a:t>
            </a:r>
            <a:r>
              <a:rPr lang="es-ES" sz="2200" dirty="0"/>
              <a:t> (las otras soluciones son puntos de silla). 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Supongamos que los </a:t>
            </a:r>
            <a:r>
              <a:rPr lang="es-ES" sz="2200" dirty="0" err="1"/>
              <a:t>autovectores</a:t>
            </a:r>
            <a:r>
              <a:rPr lang="es-ES" sz="2200" dirty="0"/>
              <a:t> han sido ordenados en orden decreciente de los correspondientes </a:t>
            </a:r>
            <a:r>
              <a:rPr lang="es-ES" sz="2200" dirty="0" err="1"/>
              <a:t>autovalores</a:t>
            </a:r>
            <a:r>
              <a:rPr lang="es-ES" sz="2200" dirty="0"/>
              <a:t>. Los M primeros </a:t>
            </a:r>
            <a:r>
              <a:rPr lang="es-ES" sz="2200" dirty="0" err="1"/>
              <a:t>autovectores</a:t>
            </a:r>
            <a:r>
              <a:rPr lang="es-ES" sz="2200" dirty="0"/>
              <a:t> los vamos a notar  </a:t>
            </a:r>
            <a:r>
              <a:rPr lang="es-ES" sz="2200" b="1" dirty="0"/>
              <a:t>u</a:t>
            </a:r>
            <a:r>
              <a:rPr lang="es-ES" sz="2200" baseline="-25000" dirty="0"/>
              <a:t>1</a:t>
            </a:r>
            <a:r>
              <a:rPr lang="es-ES" sz="2200" i="1" dirty="0"/>
              <a:t>, . . . , </a:t>
            </a:r>
            <a:r>
              <a:rPr lang="es-ES" sz="2200" b="1" dirty="0" err="1"/>
              <a:t>u</a:t>
            </a:r>
            <a:r>
              <a:rPr lang="es-ES" sz="2200" i="1" baseline="-25000" dirty="0" err="1"/>
              <a:t>M</a:t>
            </a:r>
            <a:r>
              <a:rPr lang="es-ES" sz="2200" dirty="0"/>
              <a:t>. En este caso, las columnas de </a:t>
            </a:r>
            <a:r>
              <a:rPr lang="es-ES" sz="2200" b="1" dirty="0"/>
              <a:t>W</a:t>
            </a:r>
            <a:r>
              <a:rPr lang="es-ES" sz="2200" b="1" baseline="-25000" dirty="0"/>
              <a:t>ML</a:t>
            </a:r>
            <a:r>
              <a:rPr lang="es-ES" sz="2200" b="1" dirty="0"/>
              <a:t> </a:t>
            </a:r>
            <a:r>
              <a:rPr lang="es-ES" sz="2200" dirty="0"/>
              <a:t>definen el llamado </a:t>
            </a:r>
            <a:r>
              <a:rPr lang="es-ES" sz="2200" dirty="0" err="1"/>
              <a:t>subespacio</a:t>
            </a:r>
            <a:r>
              <a:rPr lang="es-ES" sz="2200" dirty="0"/>
              <a:t> principal  standard PCA.</a:t>
            </a:r>
          </a:p>
          <a:p>
            <a:pPr algn="just"/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600520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204" y="1923678"/>
            <a:ext cx="4546104" cy="1472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72008" y="699542"/>
            <a:ext cx="90364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/>
              <a:t>Por último.</a:t>
            </a:r>
          </a:p>
          <a:p>
            <a:pPr algn="just"/>
            <a:r>
              <a:rPr lang="es-ES" sz="2200" dirty="0"/>
              <a:t> </a:t>
            </a:r>
          </a:p>
          <a:p>
            <a:pPr algn="just"/>
            <a:r>
              <a:rPr lang="es-ES" sz="2200" dirty="0"/>
              <a:t>El correspondiente estimador de máxima verosimilitud (MLE) de la varianza es </a:t>
            </a:r>
          </a:p>
        </p:txBody>
      </p:sp>
    </p:spTree>
    <p:extLst>
      <p:ext uri="{BB962C8B-B14F-4D97-AF65-F5344CB8AC3E}">
        <p14:creationId xmlns:p14="http://schemas.microsoft.com/office/powerpoint/2010/main" val="131567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699542"/>
            <a:ext cx="87849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/>
              <a:t>La existencia de una matriz de rotación en la MLE de W es un hecho importante que no discutiremos aquí. Podéis consultar el libro de </a:t>
            </a:r>
            <a:r>
              <a:rPr lang="es-ES" sz="2200" dirty="0" err="1"/>
              <a:t>Bishop</a:t>
            </a:r>
            <a:r>
              <a:rPr lang="es-ES" sz="2200" dirty="0"/>
              <a:t> para analizar las implicaciones.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Vamos a dedicar un poco de tiempo a estudiar  la matriz de covarianza de la marginal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03120"/>
            <a:ext cx="3472376" cy="88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18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91630"/>
            <a:ext cx="8749571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39552" y="627534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Recuerda el gráfico</a:t>
            </a:r>
          </a:p>
        </p:txBody>
      </p:sp>
    </p:spTree>
    <p:extLst>
      <p:ext uri="{BB962C8B-B14F-4D97-AF65-F5344CB8AC3E}">
        <p14:creationId xmlns:p14="http://schemas.microsoft.com/office/powerpoint/2010/main" val="30174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699542"/>
            <a:ext cx="878497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Consideremos la varianza de la distribución predictiva en una dirección especificada por el vector </a:t>
            </a:r>
            <a:r>
              <a:rPr lang="es-ES" sz="2000" b="1" dirty="0"/>
              <a:t>v</a:t>
            </a:r>
            <a:r>
              <a:rPr lang="es-ES" sz="2000" dirty="0"/>
              <a:t>, donde </a:t>
            </a:r>
            <a:r>
              <a:rPr lang="es-ES" sz="2000" b="1" dirty="0" err="1"/>
              <a:t>v</a:t>
            </a:r>
            <a:r>
              <a:rPr lang="es-ES" sz="2000" baseline="30000" dirty="0" err="1"/>
              <a:t>T</a:t>
            </a:r>
            <a:r>
              <a:rPr lang="es-ES" sz="2000" b="1" dirty="0" err="1"/>
              <a:t>v</a:t>
            </a:r>
            <a:r>
              <a:rPr lang="es-ES" sz="2000" b="1" dirty="0"/>
              <a:t> </a:t>
            </a:r>
            <a:r>
              <a:rPr lang="es-ES" sz="2000" dirty="0"/>
              <a:t>= 1.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Como sabemos, la varianza vale </a:t>
            </a:r>
            <a:r>
              <a:rPr lang="es-ES" sz="2000" b="1" dirty="0" err="1"/>
              <a:t>v</a:t>
            </a:r>
            <a:r>
              <a:rPr lang="es-ES" sz="2000" baseline="30000" dirty="0" err="1"/>
              <a:t>T</a:t>
            </a:r>
            <a:r>
              <a:rPr lang="es-ES" sz="2000" b="1" dirty="0" err="1"/>
              <a:t>Cv</a:t>
            </a:r>
            <a:r>
              <a:rPr lang="es-E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Si </a:t>
            </a:r>
            <a:r>
              <a:rPr lang="es-ES" sz="2000" b="1" dirty="0"/>
              <a:t>v </a:t>
            </a:r>
            <a:r>
              <a:rPr lang="es-ES" sz="2000" dirty="0"/>
              <a:t>es ortogonal al </a:t>
            </a:r>
            <a:r>
              <a:rPr lang="es-ES" sz="2000" dirty="0" err="1"/>
              <a:t>subespacio</a:t>
            </a:r>
            <a:r>
              <a:rPr lang="es-ES" sz="2000" dirty="0"/>
              <a:t> principal entonces </a:t>
            </a:r>
            <a:r>
              <a:rPr lang="es-ES" sz="2000" b="1" dirty="0" err="1"/>
              <a:t>v</a:t>
            </a:r>
            <a:r>
              <a:rPr lang="es-ES" sz="2000" baseline="30000" dirty="0" err="1"/>
              <a:t>T</a:t>
            </a:r>
            <a:r>
              <a:rPr lang="es-ES" sz="2000" b="1" dirty="0" err="1"/>
              <a:t>U</a:t>
            </a:r>
            <a:r>
              <a:rPr lang="es-ES" sz="2000" b="1" dirty="0"/>
              <a:t> </a:t>
            </a:r>
            <a:r>
              <a:rPr lang="es-ES" sz="2000" dirty="0"/>
              <a:t>= </a:t>
            </a:r>
            <a:r>
              <a:rPr lang="es-ES" sz="2000" b="1" dirty="0"/>
              <a:t>0 </a:t>
            </a:r>
            <a:r>
              <a:rPr lang="es-ES" sz="2000" dirty="0"/>
              <a:t>y, por tanto, </a:t>
            </a:r>
            <a:r>
              <a:rPr lang="es-ES" sz="2000" b="1" dirty="0" err="1"/>
              <a:t>v</a:t>
            </a:r>
            <a:r>
              <a:rPr lang="es-ES" sz="2000" baseline="30000" dirty="0" err="1"/>
              <a:t>T</a:t>
            </a:r>
            <a:r>
              <a:rPr lang="es-ES" sz="2000" b="1" dirty="0" err="1"/>
              <a:t>Cv</a:t>
            </a:r>
            <a:r>
              <a:rPr lang="es-ES" sz="2000" b="1" dirty="0"/>
              <a:t> </a:t>
            </a:r>
            <a:r>
              <a:rPr lang="es-ES" sz="2000" dirty="0"/>
              <a:t>=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. El modelo predice una varianza que es la media de los </a:t>
            </a:r>
            <a:r>
              <a:rPr lang="es-ES" sz="2000" dirty="0" err="1"/>
              <a:t>autovalores</a:t>
            </a:r>
            <a:r>
              <a:rPr lang="es-ES" sz="2000" dirty="0"/>
              <a:t> no considerados. </a:t>
            </a:r>
          </a:p>
          <a:p>
            <a:pPr algn="just"/>
            <a:endParaRPr lang="es-E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2000" dirty="0"/>
              <a:t>Si </a:t>
            </a:r>
            <a:r>
              <a:rPr lang="es-ES" sz="2000" b="1" dirty="0"/>
              <a:t>v </a:t>
            </a:r>
            <a:r>
              <a:rPr lang="es-ES" sz="2000" dirty="0"/>
              <a:t>= </a:t>
            </a:r>
            <a:r>
              <a:rPr lang="es-ES" sz="2000" b="1" dirty="0" err="1"/>
              <a:t>u</a:t>
            </a:r>
            <a:r>
              <a:rPr lang="es-ES" sz="2000" baseline="-25000" dirty="0" err="1"/>
              <a:t>i</a:t>
            </a:r>
            <a:r>
              <a:rPr lang="es-ES" sz="2000" i="1" dirty="0"/>
              <a:t> </a:t>
            </a:r>
            <a:r>
              <a:rPr lang="es-ES" sz="2000" dirty="0"/>
              <a:t>donde</a:t>
            </a:r>
            <a:r>
              <a:rPr lang="es-ES" sz="2000" i="1" dirty="0"/>
              <a:t> </a:t>
            </a:r>
            <a:r>
              <a:rPr lang="es-ES" sz="2000" b="1" dirty="0" err="1"/>
              <a:t>u</a:t>
            </a:r>
            <a:r>
              <a:rPr lang="es-ES" sz="2000" baseline="-25000" dirty="0" err="1"/>
              <a:t>i</a:t>
            </a:r>
            <a:r>
              <a:rPr lang="es-ES" sz="2000" dirty="0"/>
              <a:t> es uno de los </a:t>
            </a:r>
            <a:r>
              <a:rPr lang="es-ES" sz="2000" dirty="0" err="1"/>
              <a:t>autovectores</a:t>
            </a:r>
            <a:r>
              <a:rPr lang="es-ES" sz="2000" dirty="0"/>
              <a:t> del </a:t>
            </a:r>
            <a:r>
              <a:rPr lang="es-ES" sz="2000" dirty="0" err="1"/>
              <a:t>subespacio</a:t>
            </a:r>
            <a:r>
              <a:rPr lang="es-ES" sz="2000" dirty="0"/>
              <a:t> principal retenidos entonces </a:t>
            </a:r>
            <a:r>
              <a:rPr lang="es-ES" sz="2000" b="1" dirty="0" err="1"/>
              <a:t>v</a:t>
            </a:r>
            <a:r>
              <a:rPr lang="es-ES" sz="2000" baseline="30000" dirty="0" err="1"/>
              <a:t>T</a:t>
            </a:r>
            <a:r>
              <a:rPr lang="es-ES" sz="2000" b="1" dirty="0" err="1"/>
              <a:t>Cv</a:t>
            </a:r>
            <a:r>
              <a:rPr lang="es-ES" sz="2000" b="1" dirty="0"/>
              <a:t> </a:t>
            </a:r>
            <a:r>
              <a:rPr lang="es-ES" sz="2000" dirty="0"/>
              <a:t>= (</a:t>
            </a:r>
            <a:r>
              <a:rPr lang="es-ES" sz="2000" i="1" dirty="0" err="1"/>
              <a:t>λ</a:t>
            </a:r>
            <a:r>
              <a:rPr lang="es-ES" sz="2000" baseline="-25000" dirty="0" err="1"/>
              <a:t>i</a:t>
            </a:r>
            <a:r>
              <a:rPr lang="es-ES" sz="2000" i="1" dirty="0"/>
              <a:t> − σ</a:t>
            </a:r>
            <a:r>
              <a:rPr lang="es-ES" sz="2000" baseline="30000" dirty="0"/>
              <a:t>2</a:t>
            </a:r>
            <a:r>
              <a:rPr lang="es-ES" sz="2000" dirty="0"/>
              <a:t>) +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 = </a:t>
            </a:r>
            <a:r>
              <a:rPr lang="es-ES" sz="2000" i="1" dirty="0" err="1"/>
              <a:t>λ</a:t>
            </a:r>
            <a:r>
              <a:rPr lang="es-ES" sz="2000" i="1" baseline="-25000" dirty="0" err="1"/>
              <a:t>i</a:t>
            </a:r>
            <a:r>
              <a:rPr lang="es-ES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sz="2000" dirty="0"/>
          </a:p>
          <a:p>
            <a:pPr algn="just"/>
            <a:r>
              <a:rPr lang="es-ES" sz="2000" dirty="0"/>
              <a:t>En otras palabras, el modelo captura correctamente la varianza de los datos en los ejes principales y la promedia en el resto. </a:t>
            </a:r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19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49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Autofit/>
          </a:bodyPr>
          <a:lstStyle/>
          <a:p>
            <a:r>
              <a:rPr lang="es-ES" sz="4800" b="1" dirty="0">
                <a:solidFill>
                  <a:srgbClr val="0070C0"/>
                </a:solidFill>
              </a:rPr>
              <a:t>Contenido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</a:t>
            </a:fld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107504" y="742295"/>
            <a:ext cx="8928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3000" dirty="0"/>
              <a:t>Introducción</a:t>
            </a:r>
          </a:p>
          <a:p>
            <a:pPr marL="514350" indent="-514350">
              <a:buFont typeface="+mj-lt"/>
              <a:buAutoNum type="arabicPeriod"/>
            </a:pPr>
            <a:endParaRPr lang="es-ES" sz="3000" dirty="0"/>
          </a:p>
          <a:p>
            <a:pPr marL="514350" indent="-514350">
              <a:buFont typeface="+mj-lt"/>
              <a:buAutoNum type="arabicPeriod"/>
            </a:pPr>
            <a:r>
              <a:rPr lang="es-ES" sz="3000" dirty="0"/>
              <a:t>Modelo</a:t>
            </a:r>
          </a:p>
          <a:p>
            <a:pPr marL="514350" indent="-514350">
              <a:buFont typeface="+mj-lt"/>
              <a:buAutoNum type="arabicPeriod"/>
            </a:pPr>
            <a:endParaRPr lang="es-ES" sz="3000" dirty="0"/>
          </a:p>
          <a:p>
            <a:pPr marL="514350" indent="-514350">
              <a:buFont typeface="+mj-lt"/>
              <a:buAutoNum type="arabicPeriod"/>
            </a:pPr>
            <a:r>
              <a:rPr lang="es-ES" sz="3000" dirty="0"/>
              <a:t>Estimación de parámetros por máxima verosimilitud</a:t>
            </a:r>
          </a:p>
          <a:p>
            <a:pPr marL="514350" indent="-514350">
              <a:buFont typeface="+mj-lt"/>
              <a:buAutoNum type="arabicPeriod"/>
            </a:pPr>
            <a:endParaRPr lang="es-ES" sz="3000" dirty="0"/>
          </a:p>
          <a:p>
            <a:pPr marL="514350" indent="-514350" algn="just">
              <a:buFont typeface="+mj-lt"/>
              <a:buAutoNum type="arabicPeriod"/>
            </a:pPr>
            <a:r>
              <a:rPr lang="es-ES" sz="3000" dirty="0"/>
              <a:t>Estimación de parámetros usando Inferencia Variacional (VI)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694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08504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915566"/>
            <a:ext cx="87781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Una vez que hemos calculado los parámetros del modelo podemos calcular la distribución a posteriori p(</a:t>
            </a:r>
            <a:r>
              <a:rPr lang="es-ES" sz="2000" b="1" dirty="0" err="1"/>
              <a:t>z|x</a:t>
            </a:r>
            <a:r>
              <a:rPr lang="es-ES" sz="2000" dirty="0"/>
              <a:t>) que tiene la forma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La demostración es muy sencilla</a:t>
            </a:r>
            <a:r>
              <a:rPr lang="es-ES" dirty="0"/>
              <a:t>. Ver el vídeo último del tema anterior.</a:t>
            </a:r>
          </a:p>
          <a:p>
            <a:pPr algn="just"/>
            <a:endParaRPr lang="es-E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22165"/>
            <a:ext cx="86868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8 Conector recto de flecha"/>
          <p:cNvCxnSpPr/>
          <p:nvPr/>
        </p:nvCxnSpPr>
        <p:spPr>
          <a:xfrm flipH="1" flipV="1">
            <a:off x="7740352" y="2571750"/>
            <a:ext cx="144016" cy="57606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17747" y="3291830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Debería ser +, compruébalo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228184" y="1563638"/>
            <a:ext cx="286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Debería ser -1, compruébalo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7884368" y="1932970"/>
            <a:ext cx="720080" cy="27874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8" y="3113321"/>
            <a:ext cx="2979306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4711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203945" y="496690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PCA convencional se entiende, normalmente, como una proyección de datos mientras que PPCA se formula como una transformación de variables latentes en datos observados.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Para aplicaciones de visualización y compresión de datos, podemos invertir la transformación usando la regla de </a:t>
            </a:r>
            <a:r>
              <a:rPr lang="es-ES" sz="2000" dirty="0" err="1"/>
              <a:t>Bayes</a:t>
            </a:r>
            <a:r>
              <a:rPr lang="es-ES" sz="2000" dirty="0"/>
              <a:t> y obtenemos para cualquier punto  </a:t>
            </a:r>
            <a:r>
              <a:rPr lang="es-ES" sz="2000" b="1" dirty="0"/>
              <a:t>x</a:t>
            </a:r>
          </a:p>
          <a:p>
            <a:pPr algn="just"/>
            <a:endParaRPr lang="es-ES" sz="2000" b="1" dirty="0"/>
          </a:p>
          <a:p>
            <a:pPr algn="just"/>
            <a:endParaRPr lang="es-ES" sz="2000" b="1" dirty="0"/>
          </a:p>
          <a:p>
            <a:pPr algn="just"/>
            <a:endParaRPr lang="es-ES" sz="2000" b="1" dirty="0"/>
          </a:p>
          <a:p>
            <a:pPr algn="just"/>
            <a:r>
              <a:rPr lang="es-ES" sz="2000" dirty="0"/>
              <a:t>con 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Fíjate que estamos diciendo: si tengo que coger un valor, elijo la media pero ahora tengo otros muchos.</a:t>
            </a:r>
          </a:p>
          <a:p>
            <a:pPr algn="just"/>
            <a:endParaRPr lang="es-E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08343"/>
            <a:ext cx="4326632" cy="63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9862"/>
            <a:ext cx="2979306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7020272" y="2644226"/>
            <a:ext cx="1728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Observa que estoy suprimiendo ML en M por simplicidad</a:t>
            </a:r>
          </a:p>
        </p:txBody>
      </p:sp>
    </p:spTree>
    <p:extLst>
      <p:ext uri="{BB962C8B-B14F-4D97-AF65-F5344CB8AC3E}">
        <p14:creationId xmlns:p14="http://schemas.microsoft.com/office/powerpoint/2010/main" val="1016981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699542"/>
            <a:ext cx="885698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300" dirty="0"/>
              <a:t>Vamos ahora a estudiar brevemente la relación con PCA.</a:t>
            </a:r>
          </a:p>
          <a:p>
            <a:pPr algn="just"/>
            <a:endParaRPr lang="es-ES" sz="2300" dirty="0"/>
          </a:p>
          <a:p>
            <a:pPr algn="just"/>
            <a:r>
              <a:rPr lang="es-ES" sz="2300" dirty="0"/>
              <a:t>En el límite (</a:t>
            </a:r>
            <a:r>
              <a:rPr lang="es-ES" sz="2300" i="1" dirty="0"/>
              <a:t>σ</a:t>
            </a:r>
            <a:r>
              <a:rPr lang="es-ES" sz="2300" baseline="30000" dirty="0"/>
              <a:t>2</a:t>
            </a:r>
            <a:r>
              <a:rPr lang="es-ES" sz="2300" dirty="0"/>
              <a:t> </a:t>
            </a:r>
            <a:r>
              <a:rPr lang="es-ES" sz="2300" i="1" dirty="0"/>
              <a:t>→ </a:t>
            </a:r>
            <a:r>
              <a:rPr lang="es-ES" sz="2300" dirty="0"/>
              <a:t>0), la media a posteriori del modelo PCA probabilístico es</a:t>
            </a:r>
          </a:p>
          <a:p>
            <a:pPr algn="just"/>
            <a:endParaRPr lang="es-ES" sz="2300" dirty="0"/>
          </a:p>
          <a:p>
            <a:pPr algn="just"/>
            <a:endParaRPr lang="es-ES" sz="2300" dirty="0"/>
          </a:p>
          <a:p>
            <a:endParaRPr lang="es-ES" sz="2300" dirty="0"/>
          </a:p>
          <a:p>
            <a:r>
              <a:rPr lang="es-ES" sz="2300" dirty="0"/>
              <a:t>que no coincide con el </a:t>
            </a:r>
            <a:r>
              <a:rPr lang="es-ES" sz="2300" b="1" dirty="0"/>
              <a:t>z</a:t>
            </a:r>
            <a:r>
              <a:rPr lang="es-ES" sz="2300" dirty="0"/>
              <a:t> que obtiene PCA standard (en PPCA los ejes están </a:t>
            </a:r>
            <a:r>
              <a:rPr lang="es-ES" sz="2300" dirty="0" err="1"/>
              <a:t>reescalados</a:t>
            </a:r>
            <a:r>
              <a:rPr lang="es-ES" sz="2300" dirty="0"/>
              <a:t>) pero al multiplicarla por W</a:t>
            </a:r>
            <a:r>
              <a:rPr lang="es-ES" sz="2300" baseline="-25000" dirty="0"/>
              <a:t>ML</a:t>
            </a:r>
            <a:r>
              <a:rPr lang="es-ES" sz="2300" dirty="0"/>
              <a:t> produce la misma proyección. Recuerda que en PCA no </a:t>
            </a:r>
            <a:r>
              <a:rPr lang="es-ES" sz="2300" dirty="0" err="1"/>
              <a:t>reescalamos</a:t>
            </a:r>
            <a:r>
              <a:rPr lang="es-ES" sz="2300" dirty="0"/>
              <a:t> los ejes pero en PPCA</a:t>
            </a:r>
            <a:endParaRPr lang="es-ES" sz="2400" dirty="0"/>
          </a:p>
          <a:p>
            <a:endParaRPr lang="es-ES" sz="24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211710"/>
            <a:ext cx="4991822" cy="79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22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99942"/>
            <a:ext cx="4873774" cy="726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583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79512" y="699542"/>
            <a:ext cx="88569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En el límite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 </a:t>
            </a:r>
            <a:r>
              <a:rPr lang="es-ES" sz="2000" i="1" dirty="0"/>
              <a:t>→ </a:t>
            </a:r>
            <a:r>
              <a:rPr lang="es-ES" sz="2000" dirty="0"/>
              <a:t>0 La covarianza a posteriori en el modelo PCA probabilístico es cero. Recuerda que la covarianza vale 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M</a:t>
            </a:r>
            <a:r>
              <a:rPr lang="es-ES" sz="2000" baseline="30000" dirty="0"/>
              <a:t>-1</a:t>
            </a:r>
            <a:r>
              <a:rPr lang="es-ES" sz="2000" dirty="0"/>
              <a:t>  con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que es la matriz nula cuando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 =0 </a:t>
            </a:r>
          </a:p>
          <a:p>
            <a:endParaRPr lang="es-ES" sz="2000" dirty="0"/>
          </a:p>
          <a:p>
            <a:r>
              <a:rPr lang="es-ES" sz="2000" dirty="0"/>
              <a:t>Observa que para  </a:t>
            </a:r>
            <a:r>
              <a:rPr lang="es-ES" sz="2000" i="1" dirty="0"/>
              <a:t>σ</a:t>
            </a:r>
            <a:r>
              <a:rPr lang="es-ES" sz="2000" baseline="30000" dirty="0"/>
              <a:t>2</a:t>
            </a:r>
            <a:r>
              <a:rPr lang="es-ES" sz="2000" dirty="0"/>
              <a:t> </a:t>
            </a:r>
            <a:r>
              <a:rPr lang="es-ES" sz="2000" i="1" dirty="0"/>
              <a:t>&gt; </a:t>
            </a:r>
            <a:r>
              <a:rPr lang="es-ES" sz="2000" dirty="0"/>
              <a:t>0, la proyección latente se desplaza hacia el origen en relación a la proyección ortogonal. Recuerda</a:t>
            </a:r>
          </a:p>
          <a:p>
            <a:pPr algn="just"/>
            <a:endParaRPr lang="es-ES" sz="200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rmAutofit/>
          </a:bodyPr>
          <a:lstStyle/>
          <a:p>
            <a:r>
              <a:rPr lang="es-ES" sz="3000" b="1" dirty="0">
                <a:solidFill>
                  <a:srgbClr val="0070C0"/>
                </a:solidFill>
              </a:rPr>
              <a:t>IV. Estimación de parámetros por máxima verosimilitud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338" y="1567727"/>
            <a:ext cx="3096366" cy="56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05" y="3516455"/>
            <a:ext cx="4326632" cy="639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757" y="4207484"/>
            <a:ext cx="2979306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22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36512" y="75708"/>
            <a:ext cx="9180512" cy="583574"/>
          </a:xfrm>
        </p:spPr>
        <p:txBody>
          <a:bodyPr>
            <a:noAutofit/>
          </a:bodyPr>
          <a:lstStyle/>
          <a:p>
            <a:pPr marL="342900" indent="-342900"/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24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884396"/>
            <a:ext cx="8568952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/>
              <a:t>En esta sección estimaremos iterativamente los parámetros del modelo: </a:t>
            </a:r>
            <a:r>
              <a:rPr lang="es-ES" sz="2200" b="1" i="1" dirty="0"/>
              <a:t>μ</a:t>
            </a:r>
            <a:r>
              <a:rPr lang="es-ES" sz="2200" dirty="0"/>
              <a:t>, </a:t>
            </a:r>
            <a:r>
              <a:rPr lang="es-ES" sz="2200" b="1" dirty="0"/>
              <a:t>W</a:t>
            </a:r>
            <a:r>
              <a:rPr lang="es-ES" sz="2200" dirty="0"/>
              <a:t> y σ</a:t>
            </a:r>
            <a:r>
              <a:rPr lang="es-ES" sz="2200" baseline="30000" dirty="0"/>
              <a:t>2  </a:t>
            </a:r>
            <a:r>
              <a:rPr lang="es-ES" sz="2200" dirty="0"/>
              <a:t>y al mismo tiempo iremos estimando la distribución a posteriori de </a:t>
            </a:r>
            <a:r>
              <a:rPr lang="es-ES" sz="2200" b="1" dirty="0"/>
              <a:t>z</a:t>
            </a:r>
            <a:r>
              <a:rPr lang="es-ES" sz="2200" dirty="0"/>
              <a:t> dado </a:t>
            </a:r>
            <a:r>
              <a:rPr lang="es-ES" sz="2200" b="1" dirty="0"/>
              <a:t>x</a:t>
            </a:r>
            <a:r>
              <a:rPr lang="es-ES" sz="2200" dirty="0"/>
              <a:t>.</a:t>
            </a:r>
          </a:p>
          <a:p>
            <a:pPr algn="just"/>
            <a:endParaRPr lang="es-ES" sz="2200" baseline="30000" dirty="0"/>
          </a:p>
          <a:p>
            <a:pPr algn="just"/>
            <a:r>
              <a:rPr lang="es-ES" sz="2200" dirty="0"/>
              <a:t>Para PCA probabilístico la estimación de los parámetros se aborda usando el algoritmo EM pero nosotros usaremos inferencia variacional. El algoritmo EM es un caso particular de la inferencia variacional.</a:t>
            </a:r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Las ideas de esta sección están en la base de muchos modelos de Deep </a:t>
            </a:r>
            <a:r>
              <a:rPr lang="es-ES" sz="2200" dirty="0" err="1"/>
              <a:t>Learning</a:t>
            </a:r>
            <a:r>
              <a:rPr lang="es-ES" sz="2200" dirty="0"/>
              <a:t> probabilísticos. En particular del que veremos en el tema siguiente, el </a:t>
            </a:r>
            <a:r>
              <a:rPr lang="es-ES" sz="2200" dirty="0" err="1"/>
              <a:t>Autoencoder</a:t>
            </a:r>
            <a:r>
              <a:rPr lang="es-ES" sz="2200" dirty="0"/>
              <a:t> Variacional (VAE).</a:t>
            </a:r>
          </a:p>
        </p:txBody>
      </p:sp>
    </p:spTree>
    <p:extLst>
      <p:ext uri="{BB962C8B-B14F-4D97-AF65-F5344CB8AC3E}">
        <p14:creationId xmlns:p14="http://schemas.microsoft.com/office/powerpoint/2010/main" val="2509133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00" y="1098511"/>
            <a:ext cx="8690148" cy="232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8401"/>
            <a:ext cx="885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En la estimación MLE habíamos optimizado directamente. Teníamos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y resolvíamos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5447"/>
            <a:ext cx="5139705" cy="128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6516216" y="3735261"/>
            <a:ext cx="2709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Hemos quitado la dependencia de p(</a:t>
            </a:r>
            <a:r>
              <a:rPr lang="es-ES" dirty="0" err="1"/>
              <a:t>x</a:t>
            </a:r>
            <a:r>
              <a:rPr lang="es-ES" baseline="-25000" dirty="0" err="1"/>
              <a:t>n</a:t>
            </a:r>
            <a:r>
              <a:rPr lang="es-ES" dirty="0"/>
              <a:t>) de W, </a:t>
            </a:r>
            <a:r>
              <a:rPr lang="es-ES" dirty="0">
                <a:latin typeface="Symbol" panose="05050102010706020507" pitchFamily="18" charset="2"/>
              </a:rPr>
              <a:t>m</a:t>
            </a:r>
            <a:r>
              <a:rPr lang="es-ES" dirty="0"/>
              <a:t> y </a:t>
            </a:r>
            <a:r>
              <a:rPr lang="es-ES" dirty="0">
                <a:latin typeface="Symbol" panose="05050102010706020507" pitchFamily="18" charset="2"/>
              </a:rPr>
              <a:t>s</a:t>
            </a:r>
            <a:r>
              <a:rPr lang="es-ES" baseline="30000" dirty="0">
                <a:latin typeface="Symbol" panose="05050102010706020507" pitchFamily="18" charset="2"/>
              </a:rPr>
              <a:t>2</a:t>
            </a:r>
            <a:r>
              <a:rPr lang="es-ES" baseline="30000" dirty="0"/>
              <a:t> </a:t>
            </a:r>
            <a:r>
              <a:rPr lang="es-ES" dirty="0"/>
              <a:t>por comodidad.</a:t>
            </a:r>
          </a:p>
        </p:txBody>
      </p:sp>
    </p:spTree>
    <p:extLst>
      <p:ext uri="{BB962C8B-B14F-4D97-AF65-F5344CB8AC3E}">
        <p14:creationId xmlns:p14="http://schemas.microsoft.com/office/powerpoint/2010/main" val="3236632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44000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26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Sabemos que </a:t>
            </a:r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r>
              <a:rPr lang="es-ES" sz="2000" dirty="0"/>
              <a:t>y que podemos escribir, por tanto,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Desgraciadamente no tenemos los valores de </a:t>
            </a:r>
            <a:r>
              <a:rPr lang="es-ES" sz="2000" dirty="0" err="1"/>
              <a:t>z</a:t>
            </a:r>
            <a:r>
              <a:rPr lang="es-ES" sz="2000" baseline="-25000" dirty="0" err="1"/>
              <a:t>n</a:t>
            </a:r>
            <a:r>
              <a:rPr lang="es-ES" sz="2000" dirty="0"/>
              <a:t>. Si los tuviéramos, la estimación de W, </a:t>
            </a:r>
            <a:r>
              <a:rPr lang="es-ES" sz="2000" dirty="0">
                <a:latin typeface="Symbol" panose="05050102010706020507" pitchFamily="18" charset="2"/>
              </a:rPr>
              <a:t>m</a:t>
            </a:r>
            <a:r>
              <a:rPr lang="es-ES" sz="2000" dirty="0"/>
              <a:t> y </a:t>
            </a:r>
            <a:r>
              <a:rPr lang="es-ES" sz="2000" dirty="0">
                <a:latin typeface="Symbol" panose="05050102010706020507" pitchFamily="18" charset="2"/>
              </a:rPr>
              <a:t>s</a:t>
            </a:r>
            <a:r>
              <a:rPr lang="es-ES" sz="2000" baseline="30000" dirty="0">
                <a:latin typeface="Symbol" panose="05050102010706020507" pitchFamily="18" charset="2"/>
              </a:rPr>
              <a:t>2</a:t>
            </a:r>
            <a:r>
              <a:rPr lang="es-ES" sz="2000" baseline="30000" dirty="0"/>
              <a:t> </a:t>
            </a:r>
            <a:r>
              <a:rPr lang="es-ES" sz="2000" dirty="0"/>
              <a:t>sería mucho más sencilla (¿entiendes por qué?). ¿Qué podemos hacer?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15766"/>
            <a:ext cx="7349480" cy="119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657" y="930027"/>
            <a:ext cx="52197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830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809873"/>
            <a:ext cx="8856984" cy="2759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Usamos ahora la desigualdad de Jensen que nos dice que para cualquier distribución q(</a:t>
            </a:r>
            <a:r>
              <a:rPr lang="es-ES" sz="2000" dirty="0" err="1"/>
              <a:t>z</a:t>
            </a:r>
            <a:r>
              <a:rPr lang="es-ES" sz="2000" baseline="-25000" dirty="0" err="1"/>
              <a:t>n</a:t>
            </a:r>
            <a:r>
              <a:rPr lang="es-ES" sz="2000" dirty="0"/>
              <a:t>) que queramos utilizar</a:t>
            </a:r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baseline="30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alcanzando la igualdad solo y solo cuando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51865"/>
            <a:ext cx="8221639" cy="1351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795886"/>
            <a:ext cx="2719586" cy="81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547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Podemos convertir, entonces, nuestro objetivo en</a:t>
            </a:r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Para resolver el problema anterior alternamos entre la optimización en </a:t>
            </a:r>
            <a:r>
              <a:rPr lang="es-ES" sz="2400" b="1" i="1" dirty="0"/>
              <a:t>μ</a:t>
            </a:r>
            <a:r>
              <a:rPr lang="es-ES" sz="2400" dirty="0"/>
              <a:t>, </a:t>
            </a:r>
            <a:r>
              <a:rPr lang="es-ES" sz="2400" b="1" dirty="0"/>
              <a:t>W</a:t>
            </a:r>
            <a:r>
              <a:rPr lang="es-ES" sz="2400" dirty="0"/>
              <a:t> y σ</a:t>
            </a:r>
            <a:r>
              <a:rPr lang="es-ES" sz="2400" baseline="30000" dirty="0"/>
              <a:t>2 </a:t>
            </a:r>
            <a:r>
              <a:rPr lang="es-ES" sz="2400" dirty="0"/>
              <a:t> y q(z</a:t>
            </a:r>
            <a:r>
              <a:rPr lang="es-ES" sz="2400" baseline="-25000" dirty="0"/>
              <a:t>1</a:t>
            </a:r>
            <a:r>
              <a:rPr lang="es-ES" sz="2400" dirty="0"/>
              <a:t>),…,q(</a:t>
            </a:r>
            <a:r>
              <a:rPr lang="es-ES" sz="2400" dirty="0" err="1"/>
              <a:t>z</a:t>
            </a:r>
            <a:r>
              <a:rPr lang="es-ES" sz="2400" baseline="-25000" dirty="0" err="1"/>
              <a:t>N</a:t>
            </a:r>
            <a:r>
              <a:rPr lang="es-ES" sz="2400" dirty="0"/>
              <a:t>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19622"/>
            <a:ext cx="9180512" cy="1000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9700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29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Dados </a:t>
            </a:r>
            <a:r>
              <a:rPr lang="es-ES" sz="2400" b="1" i="1" dirty="0"/>
              <a:t>μ</a:t>
            </a:r>
            <a:r>
              <a:rPr lang="es-ES" sz="2400" dirty="0"/>
              <a:t>, </a:t>
            </a:r>
            <a:r>
              <a:rPr lang="es-ES" sz="2400" b="1" dirty="0"/>
              <a:t>W</a:t>
            </a:r>
            <a:r>
              <a:rPr lang="es-ES" sz="2400" dirty="0"/>
              <a:t> y σ</a:t>
            </a:r>
            <a:r>
              <a:rPr lang="es-ES" sz="2400" baseline="30000" dirty="0"/>
              <a:t>2</a:t>
            </a:r>
            <a:r>
              <a:rPr lang="es-ES" sz="2400" dirty="0"/>
              <a:t> . Ya sabemos que </a:t>
            </a:r>
            <a:r>
              <a:rPr lang="es-ES" sz="2400" b="1" i="1" dirty="0"/>
              <a:t>μ  </a:t>
            </a:r>
            <a:r>
              <a:rPr lang="es-ES" sz="2400" dirty="0"/>
              <a:t>debe fijarse a la media </a:t>
            </a:r>
            <a:r>
              <a:rPr lang="es-ES" sz="2400" dirty="0" err="1"/>
              <a:t>muestral</a:t>
            </a:r>
            <a:r>
              <a:rPr lang="es-ES" sz="2400" dirty="0"/>
              <a:t>.</a:t>
            </a:r>
          </a:p>
          <a:p>
            <a:pPr algn="just"/>
            <a:r>
              <a:rPr lang="es-ES" sz="2400" b="1" dirty="0">
                <a:solidFill>
                  <a:srgbClr val="FF0000"/>
                </a:solidFill>
              </a:rPr>
              <a:t>Paso 1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Puede probarse muy fácilmente que el mejor q() que podemos elegir para que la anterior integral sea lo más grande posible es</a:t>
            </a:r>
          </a:p>
          <a:p>
            <a:pPr algn="just"/>
            <a:endParaRPr lang="es-ES" sz="2400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sz="2400" dirty="0"/>
              <a:t>Fíjate que esta distribución ya la habíamos obtenido y que obviamente es p(</a:t>
            </a:r>
            <a:r>
              <a:rPr lang="es-ES" sz="2400" dirty="0" err="1"/>
              <a:t>z|x</a:t>
            </a:r>
            <a:r>
              <a:rPr lang="es-ES" sz="2400" dirty="0"/>
              <a:t>) para los parámetros </a:t>
            </a:r>
            <a:r>
              <a:rPr lang="es-ES" sz="2400" b="1" i="1" dirty="0"/>
              <a:t>μ</a:t>
            </a:r>
            <a:r>
              <a:rPr lang="es-ES" sz="2400" dirty="0"/>
              <a:t>, </a:t>
            </a:r>
            <a:r>
              <a:rPr lang="es-ES" sz="2400" b="1" dirty="0"/>
              <a:t>W</a:t>
            </a:r>
            <a:r>
              <a:rPr lang="es-ES" sz="2400" dirty="0"/>
              <a:t> y σ</a:t>
            </a:r>
            <a:r>
              <a:rPr lang="es-ES" sz="2400" baseline="30000" dirty="0"/>
              <a:t>2</a:t>
            </a:r>
            <a:r>
              <a:rPr lang="es-ES" sz="2400" dirty="0"/>
              <a:t>.</a:t>
            </a:r>
            <a:r>
              <a:rPr lang="es-ES" sz="2400" baseline="30000" dirty="0"/>
              <a:t> </a:t>
            </a:r>
            <a:endParaRPr lang="es-ES" sz="24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7774"/>
            <a:ext cx="6670179" cy="88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596336" y="2621021"/>
            <a:ext cx="11160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Debe ser </a:t>
            </a:r>
          </a:p>
          <a:p>
            <a:r>
              <a:rPr lang="es-ES" sz="3200" dirty="0">
                <a:solidFill>
                  <a:srgbClr val="FF0000"/>
                </a:solidFill>
              </a:rPr>
              <a:t>σ</a:t>
            </a:r>
            <a:r>
              <a:rPr lang="es-ES" sz="3200" baseline="30000" dirty="0">
                <a:solidFill>
                  <a:srgbClr val="FF0000"/>
                </a:solidFill>
              </a:rPr>
              <a:t>2</a:t>
            </a:r>
            <a:r>
              <a:rPr lang="es-ES" sz="3200" dirty="0">
                <a:solidFill>
                  <a:srgbClr val="FF0000"/>
                </a:solidFill>
              </a:rPr>
              <a:t>M</a:t>
            </a:r>
            <a:r>
              <a:rPr lang="es-ES" sz="3200" baseline="30000" dirty="0">
                <a:solidFill>
                  <a:srgbClr val="FF0000"/>
                </a:solidFill>
              </a:rPr>
              <a:t>-1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6801841" y="2985796"/>
            <a:ext cx="722487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22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I. Introducción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</a:t>
            </a:fld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23528" y="1189077"/>
            <a:ext cx="86409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La formulación PCA más conocida está basada en la proyección lineal de los datos en un </a:t>
            </a:r>
            <a:r>
              <a:rPr lang="es-ES" sz="2000" dirty="0" err="1"/>
              <a:t>subespacio</a:t>
            </a:r>
            <a:r>
              <a:rPr lang="es-ES" sz="2000" dirty="0"/>
              <a:t> de menor dimensión.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Sin embargo, existe una formulación muy interesante de las PCA como modelo de variables latentes.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Esta formulación que se llama PCA probabilística (PPCA), tiene varias ventajas sobre la llamada formulación clásica. Dichas ventajas las iremos viendo en este tema.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539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08504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30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sz="2400" dirty="0"/>
          </a:p>
          <a:p>
            <a:pPr algn="just"/>
            <a:r>
              <a:rPr lang="es-ES" sz="2400" b="1" dirty="0">
                <a:solidFill>
                  <a:srgbClr val="FF0000"/>
                </a:solidFill>
              </a:rPr>
              <a:t>Paso 2</a:t>
            </a:r>
          </a:p>
          <a:p>
            <a:pPr algn="just"/>
            <a:endParaRPr lang="es-ES" sz="2400" dirty="0"/>
          </a:p>
          <a:p>
            <a:pPr algn="just"/>
            <a:r>
              <a:rPr lang="es-ES" sz="2400" dirty="0"/>
              <a:t>Ahora fijamos q(z</a:t>
            </a:r>
            <a:r>
              <a:rPr lang="es-ES" sz="2400" baseline="-25000" dirty="0"/>
              <a:t>1</a:t>
            </a:r>
            <a:r>
              <a:rPr lang="es-ES" sz="2400" dirty="0"/>
              <a:t>),…,q(</a:t>
            </a:r>
            <a:r>
              <a:rPr lang="es-ES" sz="2400" dirty="0" err="1"/>
              <a:t>z</a:t>
            </a:r>
            <a:r>
              <a:rPr lang="es-ES" sz="2400" baseline="-25000" dirty="0" err="1"/>
              <a:t>N</a:t>
            </a:r>
            <a:r>
              <a:rPr lang="es-ES" sz="2400" dirty="0"/>
              <a:t>), tenemos que maximizar en </a:t>
            </a:r>
            <a:r>
              <a:rPr lang="es-ES" sz="2400" b="1" i="1" dirty="0"/>
              <a:t>μ</a:t>
            </a:r>
            <a:r>
              <a:rPr lang="es-ES" sz="2400" dirty="0"/>
              <a:t>, </a:t>
            </a:r>
            <a:r>
              <a:rPr lang="es-ES" sz="2400" b="1" dirty="0"/>
              <a:t>W</a:t>
            </a:r>
            <a:r>
              <a:rPr lang="es-ES" sz="2400" dirty="0"/>
              <a:t> y σ</a:t>
            </a:r>
            <a:r>
              <a:rPr lang="es-ES" sz="2400" baseline="30000" dirty="0"/>
              <a:t>2</a:t>
            </a:r>
            <a:r>
              <a:rPr lang="es-ES" sz="2400" dirty="0"/>
              <a:t> . Observa que q() esta fija y no hay nada que optimizar en ella). Por tanto calculamos y maximizamos en </a:t>
            </a:r>
            <a:r>
              <a:rPr lang="es-ES" sz="2400" b="1" i="1" dirty="0"/>
              <a:t>μ</a:t>
            </a:r>
            <a:r>
              <a:rPr lang="es-ES" sz="2400" dirty="0"/>
              <a:t>, </a:t>
            </a:r>
            <a:r>
              <a:rPr lang="es-ES" sz="2400" b="1" dirty="0"/>
              <a:t>W</a:t>
            </a:r>
            <a:r>
              <a:rPr lang="es-ES" sz="2400" dirty="0"/>
              <a:t> y σ</a:t>
            </a:r>
            <a:r>
              <a:rPr lang="es-ES" sz="2400" baseline="30000" dirty="0"/>
              <a:t>2</a:t>
            </a:r>
            <a:r>
              <a:rPr lang="es-ES" sz="2400" dirty="0"/>
              <a:t> 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31790"/>
            <a:ext cx="4127922" cy="136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467897" y="4435946"/>
            <a:ext cx="10081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1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5479181" y="3734896"/>
            <a:ext cx="354354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Estas esperanzas hay que calcularlas usando q(</a:t>
            </a:r>
            <a:r>
              <a:rPr lang="es-ES" dirty="0" err="1"/>
              <a:t>z</a:t>
            </a:r>
            <a:r>
              <a:rPr lang="es-ES" baseline="-25000" dirty="0" err="1"/>
              <a:t>n</a:t>
            </a:r>
            <a:r>
              <a:rPr lang="es-ES" dirty="0"/>
              <a:t>). No te equivoques, sus parámetros son fijos, ahora no hay que optimizarlos.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75708"/>
            <a:ext cx="9108504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31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La integral a maximizar vale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48" y="1449239"/>
            <a:ext cx="7614737" cy="2346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7670041" y="3189312"/>
            <a:ext cx="1008112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 de flecha"/>
          <p:cNvCxnSpPr/>
          <p:nvPr/>
        </p:nvCxnSpPr>
        <p:spPr>
          <a:xfrm flipH="1" flipV="1">
            <a:off x="4767176" y="2931790"/>
            <a:ext cx="2124236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H="1">
            <a:off x="3363020" y="3507854"/>
            <a:ext cx="3528392" cy="123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6891412" y="2211710"/>
            <a:ext cx="576485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77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534757"/>
            <a:ext cx="6709192" cy="248526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32</a:t>
            </a:fld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99542"/>
            <a:ext cx="8856984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/>
              <a:t>Tenemos </a:t>
            </a:r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  <a:p>
            <a:pPr algn="just"/>
            <a:endParaRPr lang="es-ES" sz="2200" dirty="0"/>
          </a:p>
          <a:p>
            <a:pPr algn="just"/>
            <a:r>
              <a:rPr lang="es-ES" sz="2200" dirty="0"/>
              <a:t>lo que produce la actualización (la media la fijamos desde el principio)</a:t>
            </a:r>
          </a:p>
          <a:p>
            <a:pPr algn="just"/>
            <a:endParaRPr lang="es-ES" sz="2200" baseline="30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7574"/>
            <a:ext cx="4896544" cy="102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/>
          <p:cNvSpPr txBox="1"/>
          <p:nvPr/>
        </p:nvSpPr>
        <p:spPr>
          <a:xfrm>
            <a:off x="7020272" y="2883589"/>
            <a:ext cx="20882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Repetimos ahora los pasos 1 y 2 con estos nuevos parámetros.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6804248" y="808325"/>
            <a:ext cx="208823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No te confundas. Aquí los parámetros son fijos. No hay que optimizarlos.</a:t>
            </a:r>
          </a:p>
        </p:txBody>
      </p:sp>
    </p:spTree>
    <p:extLst>
      <p:ext uri="{BB962C8B-B14F-4D97-AF65-F5344CB8AC3E}">
        <p14:creationId xmlns:p14="http://schemas.microsoft.com/office/powerpoint/2010/main" val="1433135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15968"/>
            <a:ext cx="9144000" cy="583574"/>
          </a:xfrm>
        </p:spPr>
        <p:txBody>
          <a:bodyPr>
            <a:noAutofit/>
          </a:bodyPr>
          <a:lstStyle/>
          <a:p>
            <a:r>
              <a:rPr lang="es-ES" sz="2600" b="1" dirty="0">
                <a:solidFill>
                  <a:srgbClr val="0070C0"/>
                </a:solidFill>
              </a:rPr>
              <a:t>V. Estimación de parámetros usando Inferencia Variacional (VI)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33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  <a:endParaRPr lang="es-E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62" y="1059582"/>
            <a:ext cx="88569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800" dirty="0"/>
              <a:t>¿Qué extensiones del modelo se te ocurren?</a:t>
            </a:r>
          </a:p>
          <a:p>
            <a:pPr algn="just"/>
            <a:endParaRPr lang="es-ES" sz="2800" dirty="0"/>
          </a:p>
          <a:p>
            <a:pPr algn="just"/>
            <a:endParaRPr lang="es-ES" sz="2800" dirty="0"/>
          </a:p>
          <a:p>
            <a:pPr algn="just"/>
            <a:r>
              <a:rPr lang="es-ES" sz="2800" dirty="0"/>
              <a:t>Algunas de ellas las veremos en el capítulo siguiente</a:t>
            </a:r>
          </a:p>
        </p:txBody>
      </p:sp>
    </p:spTree>
    <p:extLst>
      <p:ext uri="{BB962C8B-B14F-4D97-AF65-F5344CB8AC3E}">
        <p14:creationId xmlns:p14="http://schemas.microsoft.com/office/powerpoint/2010/main" val="2049263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4</a:t>
            </a:fld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323528" y="669775"/>
            <a:ext cx="86409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000" dirty="0"/>
              <a:t>Consideremos la distribución a priori sobre variables latentes </a:t>
            </a:r>
            <a:r>
              <a:rPr lang="es-ES" sz="2000" b="1" dirty="0"/>
              <a:t>z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y supongamos el modelo de observación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b="1" dirty="0"/>
              <a:t>W</a:t>
            </a:r>
            <a:r>
              <a:rPr lang="es-ES" sz="2000" dirty="0"/>
              <a:t> es de tamaño </a:t>
            </a:r>
            <a:r>
              <a:rPr lang="es-ES" sz="2000" dirty="0" err="1"/>
              <a:t>DxM</a:t>
            </a:r>
            <a:r>
              <a:rPr lang="es-ES" sz="2000" dirty="0"/>
              <a:t> y </a:t>
            </a:r>
            <a:r>
              <a:rPr lang="es-ES" sz="2000" dirty="0">
                <a:latin typeface="Symbol" panose="05050102010706020507" pitchFamily="18" charset="2"/>
              </a:rPr>
              <a:t>m</a:t>
            </a:r>
            <a:r>
              <a:rPr lang="es-ES" sz="2000" dirty="0"/>
              <a:t> es un vector D-dimensional. El otro parámetro del modelo es un escalar </a:t>
            </a:r>
            <a:r>
              <a:rPr lang="es-ES" sz="2000" dirty="0">
                <a:latin typeface="Symbol" panose="05050102010706020507" pitchFamily="18" charset="2"/>
              </a:rPr>
              <a:t>s</a:t>
            </a:r>
            <a:r>
              <a:rPr lang="es-ES" sz="2000" baseline="30000" dirty="0"/>
              <a:t>2</a:t>
            </a:r>
            <a:r>
              <a:rPr lang="es-ES" sz="2000" dirty="0"/>
              <a:t> que gobierna la varianza de la distribución condicionada.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¿Cuál es la interpretación generativa del modelo?  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131591"/>
            <a:ext cx="2761599" cy="7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541910"/>
            <a:ext cx="4681162" cy="6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images-na.ssl-images-amazon.com/images/I/31T-6hG0qDL._SX322_BO1,204,203,200_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26" y="22305"/>
            <a:ext cx="1800200" cy="27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76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26191" y="3231575"/>
            <a:ext cx="87781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600" dirty="0"/>
              <a:t>Ilustración de PPCA como modelo generativo para datos bidimensionales y una variable latente. Un dato observado </a:t>
            </a:r>
            <a:r>
              <a:rPr lang="es-ES" sz="1600" b="1" dirty="0"/>
              <a:t>x </a:t>
            </a:r>
            <a:r>
              <a:rPr lang="es-ES" sz="1600" dirty="0"/>
              <a:t>es generado de la forma siguiente: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primero extraemos un valor       de la variable latente de la distribución a priori  </a:t>
            </a:r>
            <a:r>
              <a:rPr lang="es-ES" sz="1600" i="1" dirty="0"/>
              <a:t>p</a:t>
            </a:r>
            <a:r>
              <a:rPr lang="es-ES" sz="1600" dirty="0"/>
              <a:t>(</a:t>
            </a:r>
            <a:r>
              <a:rPr lang="es-ES" sz="1600" i="1" dirty="0"/>
              <a:t>z</a:t>
            </a:r>
            <a:r>
              <a:rPr lang="es-ES" sz="1600" dirty="0"/>
              <a:t>)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a continuación extraemos un valor de </a:t>
            </a:r>
            <a:r>
              <a:rPr lang="es-ES" sz="1600" b="1" dirty="0"/>
              <a:t>x </a:t>
            </a:r>
            <a:r>
              <a:rPr lang="es-ES" sz="1600" dirty="0"/>
              <a:t>de una distribución de Gauss isotrópica (círculos en rojo) con media                   y </a:t>
            </a:r>
            <a:r>
              <a:rPr lang="es-ES" sz="1600" dirty="0" err="1"/>
              <a:t>y</a:t>
            </a:r>
            <a:r>
              <a:rPr lang="es-ES" sz="1600" dirty="0"/>
              <a:t> covarianza </a:t>
            </a:r>
            <a:r>
              <a:rPr lang="es-ES" sz="1600" i="1" dirty="0"/>
              <a:t>σ</a:t>
            </a:r>
            <a:r>
              <a:rPr lang="es-ES" sz="1600" baseline="30000" dirty="0"/>
              <a:t>2</a:t>
            </a:r>
            <a:r>
              <a:rPr lang="es-ES" sz="1600" b="1" dirty="0"/>
              <a:t>I</a:t>
            </a:r>
            <a:r>
              <a:rPr lang="es-ES" sz="1600" dirty="0"/>
              <a:t>. </a:t>
            </a:r>
          </a:p>
          <a:p>
            <a:pPr algn="just"/>
            <a:r>
              <a:rPr lang="es-ES" sz="1600" dirty="0"/>
              <a:t>Las elipses en verde muestran contornos de densidad de la marginal  </a:t>
            </a:r>
            <a:r>
              <a:rPr lang="es-ES" sz="1600" i="1" dirty="0"/>
              <a:t>p</a:t>
            </a:r>
            <a:r>
              <a:rPr lang="es-ES" sz="1600" dirty="0"/>
              <a:t>(</a:t>
            </a:r>
            <a:r>
              <a:rPr lang="es-ES" sz="1600" b="1" dirty="0"/>
              <a:t>x</a:t>
            </a:r>
            <a:r>
              <a:rPr lang="es-ES" sz="1600" dirty="0"/>
              <a:t>).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3518"/>
            <a:ext cx="770795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41" y="3723910"/>
            <a:ext cx="206491" cy="28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53" y="4212000"/>
            <a:ext cx="908359" cy="3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9 CuadroTexto"/>
          <p:cNvSpPr txBox="1"/>
          <p:nvPr/>
        </p:nvSpPr>
        <p:spPr>
          <a:xfrm>
            <a:off x="6516217" y="7527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FF0000"/>
                </a:solidFill>
              </a:rPr>
              <a:t>¿Serías capaz de explicar la forma alargada de esta distribución?</a:t>
            </a:r>
          </a:p>
        </p:txBody>
      </p:sp>
    </p:spTree>
    <p:extLst>
      <p:ext uri="{BB962C8B-B14F-4D97-AF65-F5344CB8AC3E}">
        <p14:creationId xmlns:p14="http://schemas.microsoft.com/office/powerpoint/2010/main" val="406096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6</a:t>
            </a:fld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6300192" y="-1"/>
            <a:ext cx="34563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n=1000;</a:t>
            </a:r>
          </a:p>
          <a:p>
            <a:r>
              <a:rPr lang="es-ES" dirty="0"/>
              <a:t>z=</a:t>
            </a:r>
            <a:r>
              <a:rPr lang="es-ES" dirty="0" err="1"/>
              <a:t>randn</a:t>
            </a:r>
            <a:r>
              <a:rPr lang="es-ES" dirty="0"/>
              <a:t>(1,n);</a:t>
            </a:r>
          </a:p>
          <a:p>
            <a:r>
              <a:rPr lang="es-ES" dirty="0"/>
              <a:t>w=[1 1]';</a:t>
            </a:r>
          </a:p>
          <a:p>
            <a:r>
              <a:rPr lang="es-ES" dirty="0"/>
              <a:t>w=w/</a:t>
            </a:r>
            <a:r>
              <a:rPr lang="es-ES" dirty="0" err="1"/>
              <a:t>norm</a:t>
            </a:r>
            <a:r>
              <a:rPr lang="es-ES" dirty="0"/>
              <a:t>(w);</a:t>
            </a:r>
          </a:p>
          <a:p>
            <a:r>
              <a:rPr lang="es-ES" dirty="0"/>
              <a:t>x=w*z+0.1*</a:t>
            </a:r>
            <a:r>
              <a:rPr lang="es-ES" dirty="0" err="1"/>
              <a:t>randn</a:t>
            </a:r>
            <a:r>
              <a:rPr lang="es-ES" dirty="0"/>
              <a:t>(2,n);</a:t>
            </a:r>
          </a:p>
          <a:p>
            <a:r>
              <a:rPr lang="es-ES" dirty="0"/>
              <a:t>figure;</a:t>
            </a:r>
          </a:p>
          <a:p>
            <a:r>
              <a:rPr lang="es-ES" dirty="0" err="1"/>
              <a:t>plot</a:t>
            </a:r>
            <a:r>
              <a:rPr lang="es-ES" dirty="0"/>
              <a:t>(x(1,:),x(2,:),'*r');</a:t>
            </a:r>
          </a:p>
        </p:txBody>
      </p:sp>
      <p:sp>
        <p:nvSpPr>
          <p:cNvPr id="6" name="5 Rectángulo"/>
          <p:cNvSpPr/>
          <p:nvPr/>
        </p:nvSpPr>
        <p:spPr>
          <a:xfrm>
            <a:off x="251520" y="0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n=1000;</a:t>
            </a:r>
          </a:p>
          <a:p>
            <a:r>
              <a:rPr lang="es-ES" dirty="0"/>
              <a:t>z=</a:t>
            </a:r>
            <a:r>
              <a:rPr lang="es-ES" dirty="0" err="1"/>
              <a:t>randn</a:t>
            </a:r>
            <a:r>
              <a:rPr lang="es-ES" dirty="0"/>
              <a:t>(1,n);</a:t>
            </a:r>
          </a:p>
          <a:p>
            <a:r>
              <a:rPr lang="es-ES" dirty="0"/>
              <a:t>w=[1 0]';</a:t>
            </a:r>
          </a:p>
          <a:p>
            <a:r>
              <a:rPr lang="es-ES" dirty="0"/>
              <a:t>w=w/</a:t>
            </a:r>
            <a:r>
              <a:rPr lang="es-ES" dirty="0" err="1"/>
              <a:t>norm</a:t>
            </a:r>
            <a:r>
              <a:rPr lang="es-ES" dirty="0"/>
              <a:t>(w);</a:t>
            </a:r>
          </a:p>
          <a:p>
            <a:r>
              <a:rPr lang="es-ES" dirty="0"/>
              <a:t>x=w*z+0.1*</a:t>
            </a:r>
            <a:r>
              <a:rPr lang="es-ES" dirty="0" err="1"/>
              <a:t>randn</a:t>
            </a:r>
            <a:r>
              <a:rPr lang="es-ES" dirty="0"/>
              <a:t>(2,n);</a:t>
            </a:r>
          </a:p>
          <a:p>
            <a:r>
              <a:rPr lang="es-ES" dirty="0"/>
              <a:t>figure;</a:t>
            </a:r>
          </a:p>
          <a:p>
            <a:r>
              <a:rPr lang="es-ES" dirty="0" err="1"/>
              <a:t>plot</a:t>
            </a:r>
            <a:r>
              <a:rPr lang="es-ES" dirty="0"/>
              <a:t>(x(1,:),x(2,:),'*r');</a:t>
            </a:r>
          </a:p>
        </p:txBody>
      </p:sp>
      <p:pic>
        <p:nvPicPr>
          <p:cNvPr id="1026" name="Picture 2" descr="C:\Users\Rms\Documents\rms\00 presentaciones\2019 Semi-supervised learning with Deep Generative Models + PCA + VAEs\PCA1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2061413"/>
            <a:ext cx="3605808" cy="27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Rms\Documents\rms\00 presentaciones\2019 Semi-supervised learning with Deep Generative Models + PCA + VAEs\PCA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20" y="2067694"/>
            <a:ext cx="3605808" cy="27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203848" y="123478"/>
            <a:ext cx="28803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Éste es un modelo generativo típico: generamos un z, lo multiplicamos por W y le sumamos un ruido. Obtenemos x.</a:t>
            </a:r>
          </a:p>
          <a:p>
            <a:endParaRPr lang="es-ES" dirty="0"/>
          </a:p>
          <a:p>
            <a:r>
              <a:rPr lang="es-ES" dirty="0"/>
              <a:t>Nos permite generar ejemplos de z, y a partir de ellos generar x. También nos permite preguntarnos por z dado un x.</a:t>
            </a:r>
          </a:p>
          <a:p>
            <a:endParaRPr lang="es-ES" dirty="0"/>
          </a:p>
          <a:p>
            <a:r>
              <a:rPr lang="es-ES" dirty="0"/>
              <a:t>Para generar ejemplos y </a:t>
            </a:r>
            <a:r>
              <a:rPr lang="es-ES" i="1" dirty="0"/>
              <a:t>asociar</a:t>
            </a:r>
            <a:r>
              <a:rPr lang="es-ES" dirty="0"/>
              <a:t> z a observaciones necesitamos estimar los parámetros.</a:t>
            </a:r>
          </a:p>
        </p:txBody>
      </p:sp>
    </p:spTree>
    <p:extLst>
      <p:ext uri="{BB962C8B-B14F-4D97-AF65-F5344CB8AC3E}">
        <p14:creationId xmlns:p14="http://schemas.microsoft.com/office/powerpoint/2010/main" val="37524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7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555526"/>
            <a:ext cx="877814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Para este nuevo modelo de nuestros datos tenemos que estimar los valores de </a:t>
            </a:r>
            <a:r>
              <a:rPr lang="es-ES" sz="2000" b="1" dirty="0"/>
              <a:t>W</a:t>
            </a:r>
            <a:r>
              <a:rPr lang="es-ES" sz="2000" dirty="0"/>
              <a:t>, </a:t>
            </a:r>
            <a:r>
              <a:rPr lang="es-ES" sz="2000" b="1" dirty="0">
                <a:latin typeface="Symbol" panose="05050102010706020507" pitchFamily="18" charset="2"/>
              </a:rPr>
              <a:t>m</a:t>
            </a:r>
            <a:r>
              <a:rPr lang="es-ES" sz="2000" dirty="0"/>
              <a:t> y </a:t>
            </a:r>
            <a:r>
              <a:rPr lang="es-ES" sz="2000" dirty="0">
                <a:latin typeface="Symbol" panose="05050102010706020507" pitchFamily="18" charset="2"/>
              </a:rPr>
              <a:t>s</a:t>
            </a:r>
            <a:r>
              <a:rPr lang="es-ES" sz="2000" baseline="30000" dirty="0">
                <a:latin typeface="Symbol" panose="05050102010706020507" pitchFamily="18" charset="2"/>
              </a:rPr>
              <a:t>2</a:t>
            </a:r>
            <a:r>
              <a:rPr lang="es-ES" sz="2000" dirty="0"/>
              <a:t> . Podemos usar varias aproximaciones: </a:t>
            </a:r>
          </a:p>
          <a:p>
            <a:pPr algn="just"/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u="sng" dirty="0"/>
              <a:t>Aproximación Moda A Posteriori (MAP)</a:t>
            </a:r>
            <a:r>
              <a:rPr lang="es-ES" sz="2000" dirty="0"/>
              <a:t>: Asignar distribuciones a priori a estos parámetros y encontrar cuales son los de mayor probabilidad a posteriori dadas las observaciones.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u="sng" dirty="0"/>
              <a:t>Aproximación Bayesiana</a:t>
            </a:r>
            <a:r>
              <a:rPr lang="es-ES" sz="2000" dirty="0"/>
              <a:t>: Integrar en las distribuciones de los parámetros.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u="sng" dirty="0"/>
              <a:t>Máxima Verosimilitud (ML)</a:t>
            </a:r>
            <a:r>
              <a:rPr lang="es-ES" sz="2000" dirty="0"/>
              <a:t>:  Calcular</a:t>
            </a:r>
          </a:p>
          <a:p>
            <a:pPr algn="just"/>
            <a:endParaRPr lang="es-ES" sz="2000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lvl="1" algn="just"/>
            <a:r>
              <a:rPr lang="es-ES" sz="2000" dirty="0"/>
              <a:t>y encontrar los parámetros que hacen más probables nuestras observaciones. </a:t>
            </a:r>
            <a:r>
              <a:rPr lang="es-ES" sz="2000" dirty="0">
                <a:solidFill>
                  <a:srgbClr val="FF0000"/>
                </a:solidFill>
              </a:rPr>
              <a:t>Ésta es la que vamos a seguir</a:t>
            </a:r>
            <a:r>
              <a:rPr lang="es-ES" sz="2000" dirty="0"/>
              <a:t>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715" y="3250488"/>
            <a:ext cx="3091740" cy="90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5785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8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27534"/>
            <a:ext cx="885698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Podemos probar fácilmente (ya sabemos como hacerlo, mira el tema anterior) que</a:t>
            </a:r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/>
          </a:p>
          <a:p>
            <a:pPr algn="just"/>
            <a:endParaRPr lang="es-ES" sz="2000" dirty="0">
              <a:solidFill>
                <a:srgbClr val="FF0000"/>
              </a:solidFill>
            </a:endParaRPr>
          </a:p>
          <a:p>
            <a:pPr algn="just"/>
            <a:endParaRPr lang="es-ES" sz="2000" dirty="0">
              <a:solidFill>
                <a:srgbClr val="FF0000"/>
              </a:solidFill>
            </a:endParaRPr>
          </a:p>
          <a:p>
            <a:pPr algn="just"/>
            <a:endParaRPr lang="es-ES" sz="2000" dirty="0">
              <a:solidFill>
                <a:srgbClr val="FF0000"/>
              </a:solidFill>
            </a:endParaRPr>
          </a:p>
          <a:p>
            <a:pPr algn="just"/>
            <a:endParaRPr lang="es-ES" sz="2000" dirty="0">
              <a:solidFill>
                <a:srgbClr val="FF0000"/>
              </a:solidFill>
            </a:endParaRPr>
          </a:p>
          <a:p>
            <a:pPr algn="just"/>
            <a:r>
              <a:rPr lang="es-ES" sz="2000" dirty="0">
                <a:solidFill>
                  <a:srgbClr val="FF0000"/>
                </a:solidFill>
              </a:rPr>
              <a:t>Observa: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FF0000"/>
                </a:solidFill>
              </a:rPr>
              <a:t>que las distribuciones condicionada y a priori sean todas normales ayuda mucho en todo el proceso de estimación que vamos a hacer.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83" y="1714760"/>
            <a:ext cx="3524977" cy="85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730930"/>
            <a:ext cx="3314772" cy="84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75708"/>
            <a:ext cx="8928992" cy="583574"/>
          </a:xfrm>
        </p:spPr>
        <p:txBody>
          <a:bodyPr>
            <a:normAutofit fontScale="90000"/>
          </a:bodyPr>
          <a:lstStyle/>
          <a:p>
            <a:r>
              <a:rPr lang="es-ES" sz="3600" b="1" dirty="0">
                <a:solidFill>
                  <a:srgbClr val="0070C0"/>
                </a:solidFill>
              </a:rPr>
              <a:t>III. Modelo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9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Tema 5: PPCA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R. Molina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79512" y="658306"/>
            <a:ext cx="877814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FF0000"/>
                </a:solidFill>
              </a:rPr>
              <a:t>Algo a tener en cuenta: </a:t>
            </a:r>
          </a:p>
          <a:p>
            <a:endParaRPr lang="es-ES" sz="2000" b="1" dirty="0">
              <a:solidFill>
                <a:srgbClr val="FF0000"/>
              </a:solidFill>
            </a:endParaRPr>
          </a:p>
          <a:p>
            <a:r>
              <a:rPr lang="es-ES" sz="2000" dirty="0"/>
              <a:t>Hay  una redundancia en la parametrización correspondiente a rotaciones de las coordenadas del espacio latente. Si consideras la matriz </a:t>
            </a:r>
          </a:p>
          <a:p>
            <a:endParaRPr lang="es-ES" sz="2000" b="1" dirty="0"/>
          </a:p>
          <a:p>
            <a:endParaRPr lang="es-ES" sz="2000" b="1" dirty="0"/>
          </a:p>
          <a:p>
            <a:endParaRPr lang="es-ES" sz="2000" dirty="0"/>
          </a:p>
          <a:p>
            <a:r>
              <a:rPr lang="es-ES" sz="2000" dirty="0"/>
              <a:t>donde </a:t>
            </a:r>
            <a:r>
              <a:rPr lang="es-ES" sz="2000" b="1" dirty="0"/>
              <a:t>R </a:t>
            </a:r>
            <a:r>
              <a:rPr lang="es-ES" sz="2000" dirty="0"/>
              <a:t>es una matriz </a:t>
            </a:r>
            <a:r>
              <a:rPr lang="es-ES" sz="2000" dirty="0" err="1"/>
              <a:t>ortonormal</a:t>
            </a:r>
            <a:r>
              <a:rPr lang="es-ES" sz="2000" dirty="0"/>
              <a:t> y usamos la propiedad </a:t>
            </a:r>
            <a:r>
              <a:rPr lang="es-ES" sz="2000" b="1" dirty="0"/>
              <a:t>RR</a:t>
            </a:r>
            <a:r>
              <a:rPr lang="es-ES" sz="2000" dirty="0"/>
              <a:t>T = </a:t>
            </a:r>
            <a:r>
              <a:rPr lang="es-ES" sz="2000" b="1" dirty="0"/>
              <a:t>I</a:t>
            </a:r>
            <a:r>
              <a:rPr lang="es-ES" sz="2000" dirty="0"/>
              <a:t> vemos que </a:t>
            </a:r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endParaRPr lang="es-ES" sz="2000" dirty="0"/>
          </a:p>
          <a:p>
            <a:r>
              <a:rPr lang="es-ES" sz="2000" dirty="0"/>
              <a:t>En otras palabras, la matriz </a:t>
            </a:r>
            <a:r>
              <a:rPr lang="es-ES" sz="2000" b="1" dirty="0"/>
              <a:t>W</a:t>
            </a:r>
            <a:r>
              <a:rPr lang="es-ES" sz="2000" dirty="0"/>
              <a:t> está definida salvo una rotación. </a:t>
            </a:r>
            <a:r>
              <a:rPr lang="es-ES" sz="2000" dirty="0">
                <a:solidFill>
                  <a:srgbClr val="FF0000"/>
                </a:solidFill>
              </a:rPr>
              <a:t>¿Era previsible, no?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75" y="2122384"/>
            <a:ext cx="1728330" cy="44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10" y="3377330"/>
            <a:ext cx="5756895" cy="77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71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2394</Words>
  <Application>Microsoft Office PowerPoint</Application>
  <PresentationFormat>Presentación en pantalla (16:9)</PresentationFormat>
  <Paragraphs>436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Symbol</vt:lpstr>
      <vt:lpstr>Tema de Office</vt:lpstr>
      <vt:lpstr>Tema 5: Modelos Probabilísticos para Patrones Visuales. PPCA</vt:lpstr>
      <vt:lpstr>Contenido</vt:lpstr>
      <vt:lpstr>I. Introducción</vt:lpstr>
      <vt:lpstr>II. Modelo</vt:lpstr>
      <vt:lpstr>II. Modelo</vt:lpstr>
      <vt:lpstr>Presentación de PowerPoint</vt:lpstr>
      <vt:lpstr>III. Modelo</vt:lpstr>
      <vt:lpstr>III. Modelo</vt:lpstr>
      <vt:lpstr>III. Modelo</vt:lpstr>
      <vt:lpstr>III. Modelo</vt:lpstr>
      <vt:lpstr>IV Estimación de parámetros por máxima verosimilitud</vt:lpstr>
      <vt:lpstr>IV. Estimación de parámetros por máxima verosimilitud</vt:lpstr>
      <vt:lpstr>IV. Estimación de parámetros por máxima verosimilitud</vt:lpstr>
      <vt:lpstr>IV Estimación de parámetros por máxima verosimilitud</vt:lpstr>
      <vt:lpstr>IV Estimación de parámetros por máxima verosimilitud</vt:lpstr>
      <vt:lpstr>IV Estimación de parámetros por máxima verosimilitud</vt:lpstr>
      <vt:lpstr>IV. Estimación de parámetros por máxima verosimilitud</vt:lpstr>
      <vt:lpstr>IV. Estimación de parámetros por máxima verosimilitud</vt:lpstr>
      <vt:lpstr>IV. Estimación de parámetros por máxima verosimilitud</vt:lpstr>
      <vt:lpstr>IV. Estimación de parámetros por máxima verosimilitud</vt:lpstr>
      <vt:lpstr>IV. Estimación de parámetros por máxima verosimilitud</vt:lpstr>
      <vt:lpstr>IV. Estimación de parámetros por máxima verosimilitud</vt:lpstr>
      <vt:lpstr>IV. Estimación de parámetros por máxima verosimilitud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  <vt:lpstr>V. Estimación de parámetros usando Inferencia Variacional (VI)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Variational Bayes</dc:title>
  <dc:creator>Rms</dc:creator>
  <cp:lastModifiedBy>Rafa Molina</cp:lastModifiedBy>
  <cp:revision>195</cp:revision>
  <dcterms:created xsi:type="dcterms:W3CDTF">2018-04-04T15:48:33Z</dcterms:created>
  <dcterms:modified xsi:type="dcterms:W3CDTF">2024-11-23T18:51:25Z</dcterms:modified>
</cp:coreProperties>
</file>