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7" r:id="rId17"/>
    <p:sldId id="268" r:id="rId18"/>
    <p:sldId id="269" r:id="rId19"/>
    <p:sldId id="276" r:id="rId20"/>
    <p:sldId id="272" r:id="rId21"/>
    <p:sldId id="270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 varScale="1">
        <p:scale>
          <a:sx n="68" d="100"/>
          <a:sy n="68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05D571-F2D4-45D6-966D-E69282F48FB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D0C300-D2E6-462C-A3BF-77408F577A6E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ens.com/" TargetMode="External"/><Relationship Id="rId2" Type="http://schemas.openxmlformats.org/officeDocument/2006/relationships/hyperlink" Target="http://www.dinahost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xarnet.es/" TargetMode="External"/><Relationship Id="rId4" Type="http://schemas.openxmlformats.org/officeDocument/2006/relationships/hyperlink" Target="http://www.hostalia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Comparativa de hardware para servidores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96808"/>
          </a:xfrm>
        </p:spPr>
        <p:txBody>
          <a:bodyPr/>
          <a:lstStyle/>
          <a:p>
            <a:r>
              <a:rPr lang="es-ES" dirty="0" smtClean="0"/>
              <a:t>IBM – DELL – HP – </a:t>
            </a:r>
            <a:r>
              <a:rPr lang="es-ES" dirty="0" err="1" smtClean="0"/>
              <a:t>Fujitsu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Manuel Juárez Ballesteros</a:t>
            </a:r>
          </a:p>
          <a:p>
            <a:r>
              <a:rPr lang="es-ES" dirty="0" smtClean="0"/>
              <a:t>Miguel Santiago </a:t>
            </a:r>
            <a:r>
              <a:rPr lang="es-ES" dirty="0" err="1" smtClean="0"/>
              <a:t>Cervilla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Hardware de DELL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146" name="Picture 2" descr="C:\Users\MANU\Desktop\Imagenes SWAP\de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51980"/>
            <a:ext cx="4170164" cy="3997300"/>
          </a:xfrm>
          <a:prstGeom prst="rect">
            <a:avLst/>
          </a:prstGeom>
          <a:noFill/>
        </p:spPr>
      </p:pic>
      <p:pic>
        <p:nvPicPr>
          <p:cNvPr id="6148" name="Picture 4" descr="http://upload.wikimedia.org/wikipedia/de/archive/1/1b/20090510151538!Dell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700808"/>
            <a:ext cx="4104456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Servidor torre </a:t>
            </a:r>
            <a:r>
              <a:rPr lang="es-ES" b="1" dirty="0" err="1" smtClean="0"/>
              <a:t>PowerEdge</a:t>
            </a:r>
            <a:r>
              <a:rPr lang="es-ES" b="1" dirty="0" smtClean="0"/>
              <a:t> T630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s-ES" dirty="0" smtClean="0"/>
              <a:t>Procesadores </a:t>
            </a:r>
            <a:r>
              <a:rPr lang="es-ES" dirty="0" smtClean="0"/>
              <a:t>Intel® </a:t>
            </a:r>
            <a:r>
              <a:rPr lang="es-ES" dirty="0" err="1" smtClean="0"/>
              <a:t>Xeon</a:t>
            </a:r>
            <a:r>
              <a:rPr lang="es-ES" dirty="0" smtClean="0"/>
              <a:t>® </a:t>
            </a:r>
            <a:r>
              <a:rPr lang="es-ES" dirty="0" smtClean="0"/>
              <a:t>E5-2600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smtClean="0"/>
              <a:t>y </a:t>
            </a:r>
            <a:r>
              <a:rPr lang="es-ES" dirty="0" smtClean="0"/>
              <a:t>E5-2600v2</a:t>
            </a:r>
          </a:p>
          <a:p>
            <a:r>
              <a:rPr lang="es-ES" dirty="0" smtClean="0"/>
              <a:t>Hasta 768 GB de RAM.</a:t>
            </a:r>
          </a:p>
          <a:p>
            <a:r>
              <a:rPr lang="es-ES" dirty="0" smtClean="0"/>
              <a:t>Hasta 48TB de almacenamiento.</a:t>
            </a:r>
          </a:p>
          <a:p>
            <a:r>
              <a:rPr lang="es-ES" dirty="0" smtClean="0"/>
              <a:t>Doble puerto de red a 1Gbps</a:t>
            </a:r>
          </a:p>
          <a:p>
            <a:r>
              <a:rPr lang="es-ES" dirty="0" smtClean="0"/>
              <a:t>Precio: Desde 1510€ hasta mas de 4000€.</a:t>
            </a:r>
            <a:endParaRPr lang="es-ES" dirty="0"/>
          </a:p>
        </p:txBody>
      </p:sp>
      <p:pic>
        <p:nvPicPr>
          <p:cNvPr id="20482" name="Picture 2" descr="C:\Users\MANU\Desktop\Imagenes SWAP\torrede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060848"/>
            <a:ext cx="1638300" cy="191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Dell </a:t>
            </a:r>
            <a:r>
              <a:rPr lang="es-ES" b="1" dirty="0" err="1" smtClean="0"/>
              <a:t>PowerEdge</a:t>
            </a:r>
            <a:r>
              <a:rPr lang="es-ES" b="1" dirty="0" smtClean="0"/>
              <a:t> R530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s-ES" dirty="0" smtClean="0"/>
              <a:t>Procesadores </a:t>
            </a:r>
            <a:r>
              <a:rPr lang="es-ES" dirty="0" smtClean="0"/>
              <a:t>Intel® </a:t>
            </a:r>
            <a:r>
              <a:rPr lang="es-ES" dirty="0" err="1" smtClean="0"/>
              <a:t>Xeon</a:t>
            </a:r>
            <a:r>
              <a:rPr lang="es-ES" dirty="0" smtClean="0"/>
              <a:t>® E5-2600 </a:t>
            </a:r>
            <a:r>
              <a:rPr lang="es-ES" dirty="0" smtClean="0"/>
              <a:t>v3</a:t>
            </a:r>
          </a:p>
          <a:p>
            <a:r>
              <a:rPr lang="es-ES" dirty="0" smtClean="0"/>
              <a:t>Desde 4GB de RAM hasta 368GB.</a:t>
            </a:r>
          </a:p>
          <a:p>
            <a:r>
              <a:rPr lang="es-ES" dirty="0" smtClean="0"/>
              <a:t>Discos SSD, SATA o SAS.</a:t>
            </a:r>
          </a:p>
          <a:p>
            <a:r>
              <a:rPr lang="es-ES" dirty="0" smtClean="0"/>
              <a:t>4 puertos de red a 1Gbps.</a:t>
            </a:r>
          </a:p>
          <a:p>
            <a:r>
              <a:rPr lang="es-ES" dirty="0" smtClean="0"/>
              <a:t>Precio: desde 1540€ hasta mas de 17.000€</a:t>
            </a:r>
            <a:endParaRPr lang="es-ES" dirty="0"/>
          </a:p>
        </p:txBody>
      </p:sp>
      <p:pic>
        <p:nvPicPr>
          <p:cNvPr id="21506" name="Picture 2" descr="C:\Users\MANU\Desktop\Imagenes SWAP\dellr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0" y="2420888"/>
            <a:ext cx="3238500" cy="124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Chasis </a:t>
            </a:r>
            <a:r>
              <a:rPr lang="es-ES" dirty="0" err="1" smtClean="0"/>
              <a:t>blade</a:t>
            </a:r>
            <a:r>
              <a:rPr lang="es-ES" dirty="0" smtClean="0"/>
              <a:t> </a:t>
            </a:r>
            <a:r>
              <a:rPr lang="es-ES" dirty="0" err="1" smtClean="0"/>
              <a:t>PowerEdge</a:t>
            </a:r>
            <a:r>
              <a:rPr lang="es-ES" dirty="0" smtClean="0"/>
              <a:t> </a:t>
            </a:r>
            <a:r>
              <a:rPr lang="es-ES" dirty="0" smtClean="0"/>
              <a:t>M1000e y</a:t>
            </a:r>
            <a:br>
              <a:rPr lang="es-ES" dirty="0" smtClean="0"/>
            </a:br>
            <a:r>
              <a:rPr lang="es-ES" dirty="0" err="1" smtClean="0"/>
              <a:t>blade</a:t>
            </a:r>
            <a:r>
              <a:rPr lang="es-ES" dirty="0" smtClean="0"/>
              <a:t> </a:t>
            </a:r>
            <a:r>
              <a:rPr lang="es-ES" dirty="0" err="1" smtClean="0"/>
              <a:t>PowerEdge</a:t>
            </a:r>
            <a:r>
              <a:rPr lang="es-ES" dirty="0" smtClean="0"/>
              <a:t> </a:t>
            </a:r>
            <a:r>
              <a:rPr lang="es-ES" dirty="0" smtClean="0"/>
              <a:t>M620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r>
              <a:rPr lang="es-ES" dirty="0" smtClean="0"/>
              <a:t>Chasis para hasta 14 servidores </a:t>
            </a:r>
            <a:r>
              <a:rPr lang="es-ES" dirty="0" err="1" smtClean="0"/>
              <a:t>blade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Servidor </a:t>
            </a:r>
            <a:r>
              <a:rPr lang="es-ES" dirty="0" err="1" smtClean="0"/>
              <a:t>blade</a:t>
            </a:r>
            <a:r>
              <a:rPr lang="es-ES" dirty="0" smtClean="0"/>
              <a:t> </a:t>
            </a:r>
            <a:r>
              <a:rPr lang="es-ES" dirty="0" err="1" smtClean="0"/>
              <a:t>PowerEdge</a:t>
            </a:r>
            <a:r>
              <a:rPr lang="es-ES" dirty="0" smtClean="0"/>
              <a:t> </a:t>
            </a:r>
            <a:r>
              <a:rPr lang="es-ES" dirty="0" smtClean="0"/>
              <a:t>M620:</a:t>
            </a:r>
          </a:p>
          <a:p>
            <a:pPr lvl="1"/>
            <a:r>
              <a:rPr lang="es-ES" dirty="0" smtClean="0"/>
              <a:t>Hasta dos procesadores </a:t>
            </a:r>
          </a:p>
          <a:p>
            <a:pPr lvl="1">
              <a:buNone/>
            </a:pPr>
            <a:r>
              <a:rPr lang="es-ES" dirty="0" smtClean="0"/>
              <a:t> </a:t>
            </a:r>
            <a:r>
              <a:rPr lang="es-ES" dirty="0" smtClean="0"/>
              <a:t>  Intel</a:t>
            </a:r>
            <a:r>
              <a:rPr lang="es-ES" dirty="0" smtClean="0"/>
              <a:t>® </a:t>
            </a:r>
            <a:r>
              <a:rPr lang="es-ES" dirty="0" err="1" smtClean="0"/>
              <a:t>Xeon</a:t>
            </a:r>
            <a:r>
              <a:rPr lang="es-ES" dirty="0" smtClean="0"/>
              <a:t>® </a:t>
            </a:r>
            <a:r>
              <a:rPr lang="es-ES" dirty="0" smtClean="0"/>
              <a:t>E5-2670</a:t>
            </a:r>
          </a:p>
          <a:p>
            <a:pPr lvl="1"/>
            <a:r>
              <a:rPr lang="es-ES" dirty="0" smtClean="0"/>
              <a:t>Hasta 384GB de RAM.</a:t>
            </a:r>
          </a:p>
          <a:p>
            <a:pPr lvl="1"/>
            <a:r>
              <a:rPr lang="es-ES" dirty="0" smtClean="0"/>
              <a:t>Hasta dos discos SAS o SSD de 2.5”.</a:t>
            </a:r>
          </a:p>
          <a:p>
            <a:pPr lvl="1"/>
            <a:r>
              <a:rPr lang="es-ES" dirty="0" smtClean="0"/>
              <a:t>Precio: Desde 7.770€ hasta mas de 20.000€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2530" name="Picture 2" descr="C:\Users\MANU\Desktop\Imagenes SWAP\bladede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060848"/>
            <a:ext cx="1854200" cy="170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Hardware de IBM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4577" name="Picture 1" descr="C:\Users\MANU\Desktop\Imagenes SWAP\ib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01008"/>
            <a:ext cx="8136904" cy="2031549"/>
          </a:xfrm>
          <a:prstGeom prst="rect">
            <a:avLst/>
          </a:prstGeom>
          <a:noFill/>
        </p:spPr>
      </p:pic>
      <p:pic>
        <p:nvPicPr>
          <p:cNvPr id="24579" name="Picture 3" descr="http://avmedia.info/blog/wp-content/uploads/2014/06/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4104456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IBM SYSTEM 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8674" name="Picture 2" descr="C:\Users\MANU\Desktop\Imagenes SWAP\sistem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02764"/>
            <a:ext cx="8676456" cy="5022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Hardware HP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3554" name="Picture 2" descr="C:\Users\MANU\Desktop\Imagenes SWAP\h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6225284" cy="3940944"/>
          </a:xfrm>
          <a:prstGeom prst="rect">
            <a:avLst/>
          </a:prstGeom>
          <a:noFill/>
        </p:spPr>
      </p:pic>
      <p:pic>
        <p:nvPicPr>
          <p:cNvPr id="23556" name="Picture 4" descr="http://cdn.slashgear.com/wp-content/uploads/2014/10/hp-logo-480x4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924944"/>
            <a:ext cx="2304256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HP DL560 </a:t>
            </a:r>
            <a:r>
              <a:rPr lang="es-ES" dirty="0" smtClean="0"/>
              <a:t>Gen8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Hasta 4 procesadores de la serie </a:t>
            </a:r>
          </a:p>
          <a:p>
            <a:pPr>
              <a:buNone/>
            </a:pPr>
            <a:r>
              <a:rPr lang="it-IT" dirty="0" smtClean="0"/>
              <a:t>Intel</a:t>
            </a:r>
            <a:r>
              <a:rPr lang="it-IT" dirty="0" smtClean="0"/>
              <a:t>® Xeon® E5-4600 </a:t>
            </a:r>
            <a:r>
              <a:rPr lang="it-IT" dirty="0" smtClean="0"/>
              <a:t>v2</a:t>
            </a:r>
          </a:p>
          <a:p>
            <a:r>
              <a:rPr lang="es-ES" dirty="0" smtClean="0"/>
              <a:t>Hasta 1,5TB de RAM</a:t>
            </a:r>
          </a:p>
          <a:p>
            <a:r>
              <a:rPr lang="es-ES" dirty="0" smtClean="0"/>
              <a:t>Hasta 8TB de almacenamiento</a:t>
            </a:r>
          </a:p>
          <a:p>
            <a:r>
              <a:rPr lang="es-ES" dirty="0" smtClean="0"/>
              <a:t>2 puertos de red de 10Gbps</a:t>
            </a:r>
          </a:p>
          <a:p>
            <a:r>
              <a:rPr lang="es-ES" dirty="0" smtClean="0"/>
              <a:t>Precio para:</a:t>
            </a:r>
          </a:p>
          <a:p>
            <a:pPr lvl="1"/>
            <a:r>
              <a:rPr lang="es-ES" dirty="0" smtClean="0"/>
              <a:t>(2) Intel® </a:t>
            </a:r>
            <a:r>
              <a:rPr lang="es-ES" dirty="0" err="1" smtClean="0"/>
              <a:t>Xeon</a:t>
            </a:r>
            <a:r>
              <a:rPr lang="es-ES" dirty="0" smtClean="0"/>
              <a:t>® </a:t>
            </a:r>
            <a:r>
              <a:rPr lang="es-ES" dirty="0" smtClean="0"/>
              <a:t>E5-4627v2</a:t>
            </a:r>
          </a:p>
          <a:p>
            <a:pPr lvl="1"/>
            <a:r>
              <a:rPr lang="es-ES" dirty="0" smtClean="0"/>
              <a:t>64GB de RAM y 6TB de almacenamiento</a:t>
            </a:r>
          </a:p>
          <a:p>
            <a:pPr lvl="1"/>
            <a:r>
              <a:rPr lang="es-ES" dirty="0" smtClean="0"/>
              <a:t>17.000€</a:t>
            </a:r>
            <a:endParaRPr lang="es-ES" dirty="0"/>
          </a:p>
        </p:txBody>
      </p:sp>
      <p:pic>
        <p:nvPicPr>
          <p:cNvPr id="25602" name="Picture 2" descr="C:\Users\MANU\Desktop\Imagenes SWAP\CNET-YYS1-33619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700808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Hardware utilizado por empresas de </a:t>
            </a:r>
            <a:r>
              <a:rPr lang="es-ES" dirty="0" err="1" smtClean="0"/>
              <a:t>hosting</a:t>
            </a:r>
            <a:r>
              <a:rPr lang="es-ES" dirty="0" smtClean="0"/>
              <a:t> españolas.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Dinahosting</a:t>
            </a:r>
            <a:r>
              <a:rPr lang="es-ES" dirty="0" smtClean="0"/>
              <a:t> </a:t>
            </a:r>
            <a:r>
              <a:rPr lang="es-ES" dirty="0" smtClean="0"/>
              <a:t>(</a:t>
            </a:r>
            <a:r>
              <a:rPr lang="es-ES" dirty="0" smtClean="0">
                <a:hlinkClick r:id="rId2"/>
              </a:rPr>
              <a:t>www.dinahosting.com</a:t>
            </a:r>
            <a:r>
              <a:rPr lang="es-ES" dirty="0" smtClean="0"/>
              <a:t>):</a:t>
            </a:r>
          </a:p>
          <a:p>
            <a:pPr lvl="1"/>
            <a:r>
              <a:rPr lang="es-ES" dirty="0" smtClean="0"/>
              <a:t>Desde el DELL R200 hasta el DELL R815</a:t>
            </a:r>
          </a:p>
          <a:p>
            <a:r>
              <a:rPr lang="es-ES" dirty="0" err="1" smtClean="0"/>
              <a:t>Acens</a:t>
            </a:r>
            <a:r>
              <a:rPr lang="es-ES" dirty="0" smtClean="0"/>
              <a:t> (</a:t>
            </a:r>
            <a:r>
              <a:rPr lang="es-ES" dirty="0" smtClean="0">
                <a:hlinkClick r:id="rId3"/>
              </a:rPr>
              <a:t>www.acens.com</a:t>
            </a:r>
            <a:r>
              <a:rPr lang="es-ES" dirty="0" smtClean="0"/>
              <a:t>):</a:t>
            </a:r>
          </a:p>
          <a:p>
            <a:pPr lvl="1"/>
            <a:r>
              <a:rPr lang="es-ES" dirty="0" smtClean="0"/>
              <a:t>IBM </a:t>
            </a:r>
            <a:r>
              <a:rPr lang="es-ES" dirty="0" smtClean="0"/>
              <a:t>X3550</a:t>
            </a:r>
          </a:p>
          <a:p>
            <a:r>
              <a:rPr lang="es-ES" dirty="0" err="1" smtClean="0"/>
              <a:t>Hostalia</a:t>
            </a:r>
            <a:r>
              <a:rPr lang="es-ES" dirty="0" smtClean="0"/>
              <a:t> (</a:t>
            </a:r>
            <a:r>
              <a:rPr lang="es-ES" dirty="0" smtClean="0">
                <a:hlinkClick r:id="rId4"/>
              </a:rPr>
              <a:t>www.hostalia.com</a:t>
            </a:r>
            <a:r>
              <a:rPr lang="es-ES" dirty="0" smtClean="0"/>
              <a:t>):</a:t>
            </a:r>
          </a:p>
          <a:p>
            <a:pPr lvl="1"/>
            <a:r>
              <a:rPr lang="es-ES" dirty="0" smtClean="0"/>
              <a:t>Dell </a:t>
            </a:r>
            <a:r>
              <a:rPr lang="es-ES" dirty="0" err="1" smtClean="0"/>
              <a:t>PowerEdge</a:t>
            </a:r>
            <a:r>
              <a:rPr lang="es-ES" dirty="0" smtClean="0"/>
              <a:t> </a:t>
            </a:r>
            <a:r>
              <a:rPr lang="es-ES" dirty="0" smtClean="0"/>
              <a:t>R220 y </a:t>
            </a:r>
            <a:r>
              <a:rPr lang="es-ES" dirty="0" smtClean="0"/>
              <a:t>Dell </a:t>
            </a:r>
            <a:r>
              <a:rPr lang="es-ES" dirty="0" err="1" smtClean="0"/>
              <a:t>PowerEdge</a:t>
            </a:r>
            <a:r>
              <a:rPr lang="es-ES" dirty="0" smtClean="0"/>
              <a:t> </a:t>
            </a:r>
            <a:r>
              <a:rPr lang="es-ES" dirty="0" smtClean="0"/>
              <a:t>R620</a:t>
            </a:r>
          </a:p>
          <a:p>
            <a:r>
              <a:rPr lang="es-ES" dirty="0" err="1" smtClean="0"/>
              <a:t>Axarnet</a:t>
            </a:r>
            <a:r>
              <a:rPr lang="es-ES" dirty="0" smtClean="0"/>
              <a:t> (</a:t>
            </a:r>
            <a:r>
              <a:rPr lang="es-ES" dirty="0" smtClean="0">
                <a:hlinkClick r:id="rId5"/>
              </a:rPr>
              <a:t>www.axarnet.es</a:t>
            </a:r>
            <a:r>
              <a:rPr lang="es-ES" dirty="0" smtClean="0"/>
              <a:t>):</a:t>
            </a:r>
          </a:p>
          <a:p>
            <a:pPr lvl="1"/>
            <a:r>
              <a:rPr lang="es-ES" dirty="0" smtClean="0"/>
              <a:t>Dell R200 </a:t>
            </a:r>
            <a:r>
              <a:rPr lang="es-ES" dirty="0" smtClean="0"/>
              <a:t>L, </a:t>
            </a:r>
            <a:r>
              <a:rPr lang="es-ES" dirty="0" smtClean="0"/>
              <a:t>Dell R410 </a:t>
            </a:r>
            <a:r>
              <a:rPr lang="es-ES" dirty="0" smtClean="0"/>
              <a:t>L y </a:t>
            </a:r>
            <a:r>
              <a:rPr lang="es-ES" dirty="0" err="1" smtClean="0"/>
              <a:t>SuperMicro</a:t>
            </a:r>
            <a:r>
              <a:rPr lang="es-ES" dirty="0" smtClean="0"/>
              <a:t> E3 L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¿Cómo está el mercado hoy en día?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Pues si nos centramos en el tema de las ventas de servidores, el “ranking” quedaría de esta forma:</a:t>
            </a:r>
          </a:p>
          <a:p>
            <a:r>
              <a:rPr lang="es-ES" dirty="0" smtClean="0"/>
              <a:t>En primer lugar, encontramos  a IBM, con un 36,5% de los ingresos.</a:t>
            </a:r>
          </a:p>
          <a:p>
            <a:r>
              <a:rPr lang="es-ES" dirty="0" smtClean="0"/>
              <a:t>HP se encuentra en segundo lugar, abarcando un 24,8% de ingresos.</a:t>
            </a:r>
          </a:p>
          <a:p>
            <a:r>
              <a:rPr lang="es-ES" dirty="0" smtClean="0"/>
              <a:t>Dell se mantiene en </a:t>
            </a:r>
            <a:r>
              <a:rPr lang="es-ES" dirty="0" err="1" smtClean="0"/>
              <a:t>tecer</a:t>
            </a:r>
            <a:r>
              <a:rPr lang="es-ES" dirty="0" smtClean="0"/>
              <a:t> lugar con un 15,1%.</a:t>
            </a:r>
          </a:p>
          <a:p>
            <a:r>
              <a:rPr lang="es-ES" dirty="0" smtClean="0"/>
              <a:t>Más abajo, ya se localizan empatados, </a:t>
            </a:r>
            <a:r>
              <a:rPr lang="es-ES" dirty="0" err="1" smtClean="0"/>
              <a:t>Oracle,Cisco</a:t>
            </a:r>
            <a:r>
              <a:rPr lang="es-ES" dirty="0" smtClean="0"/>
              <a:t> y </a:t>
            </a:r>
            <a:r>
              <a:rPr lang="es-ES" dirty="0" err="1" smtClean="0"/>
              <a:t>Fujitsu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sistema operativo por excelencia, es Microsoft Windows Server, aunque Linux también ha tenido un crecimiento considerable.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Un poco de historia sobre servidores: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Hubo un tiempo en el que IBM forjó la mayor parte de su fortuna gracias a los servidores de gama media AS/400. Esto ocurrió en los días de los miniordenadores, cuando HP todavía tenía su propia arquitectura PA-RISC corriendo sobre el HP 9000.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Otras marcas a tener en cuenta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9698" name="Picture 2" descr="C:\Users\MANU\Desktop\Imagenes SWAP\supermicro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4948783" cy="1237196"/>
          </a:xfrm>
          <a:prstGeom prst="rect">
            <a:avLst/>
          </a:prstGeom>
          <a:noFill/>
        </p:spPr>
      </p:pic>
      <p:pic>
        <p:nvPicPr>
          <p:cNvPr id="29700" name="Picture 4" descr="http://hardzone.es/app/uploads/2010/02/Mountain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708920"/>
            <a:ext cx="3381375" cy="2905125"/>
          </a:xfrm>
          <a:prstGeom prst="rect">
            <a:avLst/>
          </a:prstGeom>
          <a:noFill/>
        </p:spPr>
      </p:pic>
      <p:pic>
        <p:nvPicPr>
          <p:cNvPr id="29702" name="Picture 6" descr="http://www.partnerinfo.lenovo.com/partners/xl/en/resources/images/brand/LenovoLockup_POS_Col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49080"/>
            <a:ext cx="5476875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/>
              <a:t>Destacamos que los últimos años, IBM se centró en hacer pequeñas adquisiciones en el software, mientras que HP se centró en adquirir tanto recurso para hardware como para software. </a:t>
            </a:r>
          </a:p>
          <a:p>
            <a:pPr>
              <a:buNone/>
            </a:pPr>
            <a:r>
              <a:rPr lang="es-ES" dirty="0" smtClean="0"/>
              <a:t>Esto </a:t>
            </a:r>
            <a:r>
              <a:rPr lang="es-ES" dirty="0" err="1" smtClean="0"/>
              <a:t>fué</a:t>
            </a:r>
            <a:r>
              <a:rPr lang="es-ES" dirty="0" smtClean="0"/>
              <a:t> una apuesta arriesgada, ya que el mundo de la tecnología está cada vez más impulsado por el software.</a:t>
            </a:r>
          </a:p>
          <a:p>
            <a:pPr>
              <a:buNone/>
            </a:pPr>
            <a:r>
              <a:rPr lang="es-ES" dirty="0" smtClean="0"/>
              <a:t>En otro lugar más secundario, se encuentran los demás servidores, que ofrecen también buenos productos, pero no llegan a estar a la altura de los dos anteriores mencionados.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ocurre a día de hoy?	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Hoy en día, el segmento de los servidores está liderado por dos compañías dominantes, IBM y HP. Dell, Oracle y </a:t>
            </a:r>
            <a:r>
              <a:rPr lang="es-ES" dirty="0" err="1" smtClean="0"/>
              <a:t>Fujitsu</a:t>
            </a:r>
            <a:r>
              <a:rPr lang="es-ES" dirty="0" smtClean="0"/>
              <a:t> </a:t>
            </a:r>
            <a:r>
              <a:rPr lang="es-ES" dirty="0" smtClean="0"/>
              <a:t>se mantienen en otra posición.</a:t>
            </a:r>
          </a:p>
          <a:p>
            <a:r>
              <a:rPr lang="es-ES" dirty="0" smtClean="0"/>
              <a:t>Algunos movimientos recientes en este campo realizados por las dos organizaciones de referencia revelan que la batalla actual se centra de nuevo en el </a:t>
            </a:r>
            <a:r>
              <a:rPr lang="es-ES" dirty="0" err="1" smtClean="0"/>
              <a:t>mid-market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ocurre a día de hoy?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estrategia de HP en el campo de los servidores está dirigida firmemente a seguir el </a:t>
            </a:r>
            <a:r>
              <a:rPr lang="es-ES" dirty="0" err="1" smtClean="0"/>
              <a:t>roadmap</a:t>
            </a:r>
            <a:r>
              <a:rPr lang="es-ES" dirty="0" smtClean="0"/>
              <a:t> u hoja de ruta de los </a:t>
            </a:r>
            <a:r>
              <a:rPr lang="es-ES" dirty="0" smtClean="0"/>
              <a:t>procesadores </a:t>
            </a:r>
            <a:r>
              <a:rPr lang="es-ES" dirty="0" smtClean="0"/>
              <a:t>de Intel</a:t>
            </a:r>
            <a:r>
              <a:rPr lang="es-ES" dirty="0" smtClean="0"/>
              <a:t>.</a:t>
            </a:r>
          </a:p>
          <a:p>
            <a:r>
              <a:rPr lang="es-ES" dirty="0" smtClean="0"/>
              <a:t>Naturalmente, HP apuesta por servidores industriales estándar, defendiendo que los miembros de su familia </a:t>
            </a:r>
            <a:r>
              <a:rPr lang="es-ES" dirty="0" err="1" smtClean="0"/>
              <a:t>ProLiant</a:t>
            </a:r>
            <a:r>
              <a:rPr lang="es-ES" dirty="0" smtClean="0"/>
              <a:t> albergan hasta ocho sockets, ochenta </a:t>
            </a:r>
            <a:r>
              <a:rPr lang="es-ES" dirty="0" err="1" smtClean="0"/>
              <a:t>cores</a:t>
            </a:r>
            <a:r>
              <a:rPr lang="es-ES" dirty="0" smtClean="0"/>
              <a:t> y 4 TB de memoria en un solo servidor.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Hardware de </a:t>
            </a:r>
            <a:r>
              <a:rPr lang="es-ES" dirty="0" err="1" smtClean="0"/>
              <a:t>Fujitsu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C:\Users\MANU\Desktop\Imagenes SWAP\fujits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33434"/>
            <a:ext cx="8604448" cy="5124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FUJITSU Server PRIMERGY BX900 </a:t>
            </a:r>
            <a:r>
              <a:rPr lang="es-ES" b="1" dirty="0" smtClean="0"/>
              <a:t>S2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Chasis de 10U</a:t>
            </a:r>
          </a:p>
          <a:p>
            <a:r>
              <a:rPr lang="es-ES" dirty="0" smtClean="0"/>
              <a:t>Capacidad para 18 servidores</a:t>
            </a:r>
          </a:p>
          <a:p>
            <a:pPr>
              <a:buNone/>
            </a:pPr>
            <a:r>
              <a:rPr lang="es-ES" dirty="0" err="1" smtClean="0"/>
              <a:t>Blade</a:t>
            </a:r>
            <a:r>
              <a:rPr lang="es-ES" dirty="0" smtClean="0"/>
              <a:t> de media altura o 9 de </a:t>
            </a:r>
          </a:p>
          <a:p>
            <a:pPr>
              <a:buNone/>
            </a:pPr>
            <a:r>
              <a:rPr lang="es-ES" dirty="0" smtClean="0"/>
              <a:t>Tamaño completo.</a:t>
            </a:r>
          </a:p>
          <a:p>
            <a:r>
              <a:rPr lang="es-ES" dirty="0" smtClean="0"/>
              <a:t>Capacidad para hasta 6 </a:t>
            </a:r>
          </a:p>
          <a:p>
            <a:pPr>
              <a:buNone/>
            </a:pPr>
            <a:r>
              <a:rPr lang="es-ES" dirty="0" smtClean="0"/>
              <a:t>fuentes de alimentación de </a:t>
            </a:r>
          </a:p>
          <a:p>
            <a:pPr>
              <a:buNone/>
            </a:pPr>
            <a:r>
              <a:rPr lang="es-ES" dirty="0" smtClean="0"/>
              <a:t>de conexión en caliente (Hot </a:t>
            </a:r>
            <a:r>
              <a:rPr lang="es-ES" dirty="0" err="1" smtClean="0"/>
              <a:t>plug</a:t>
            </a:r>
            <a:r>
              <a:rPr lang="es-ES" dirty="0" smtClean="0"/>
              <a:t>).</a:t>
            </a:r>
          </a:p>
          <a:p>
            <a:r>
              <a:rPr lang="es-ES" dirty="0" smtClean="0"/>
              <a:t>Hasta 18 tipos de </a:t>
            </a:r>
            <a:r>
              <a:rPr lang="es-ES" dirty="0" err="1" smtClean="0"/>
              <a:t>Blades</a:t>
            </a:r>
            <a:r>
              <a:rPr lang="es-ES" dirty="0" smtClean="0"/>
              <a:t> disponibles.</a:t>
            </a:r>
            <a:endParaRPr lang="es-ES" dirty="0"/>
          </a:p>
        </p:txBody>
      </p:sp>
      <p:pic>
        <p:nvPicPr>
          <p:cNvPr id="2050" name="Picture 2" descr="C:\Users\MANU\Desktop\Imagenes SWAP\Sin títul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060848"/>
            <a:ext cx="3816424" cy="27846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FUJITSU Server PRIMERGY RX1330 </a:t>
            </a:r>
            <a:r>
              <a:rPr lang="es-ES" b="1" dirty="0" smtClean="0"/>
              <a:t>M1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la gama de entrada de </a:t>
            </a:r>
          </a:p>
          <a:p>
            <a:pPr>
              <a:buNone/>
            </a:pPr>
            <a:r>
              <a:rPr lang="es-ES" dirty="0" smtClean="0"/>
              <a:t>servidores Rack.</a:t>
            </a:r>
          </a:p>
          <a:p>
            <a:r>
              <a:rPr lang="es-ES" dirty="0" smtClean="0"/>
              <a:t>Procesadores Intel</a:t>
            </a:r>
          </a:p>
          <a:p>
            <a:pPr>
              <a:buNone/>
            </a:pPr>
            <a:r>
              <a:rPr lang="es-ES" dirty="0" err="1" smtClean="0"/>
              <a:t>Xeon</a:t>
            </a:r>
            <a:r>
              <a:rPr lang="es-ES" dirty="0" smtClean="0"/>
              <a:t>, Intel </a:t>
            </a:r>
            <a:r>
              <a:rPr lang="es-ES" dirty="0" err="1" smtClean="0"/>
              <a:t>core</a:t>
            </a:r>
            <a:r>
              <a:rPr lang="es-ES" dirty="0" smtClean="0"/>
              <a:t> i3 e Intel </a:t>
            </a:r>
            <a:r>
              <a:rPr lang="es-ES" dirty="0" err="1" smtClean="0"/>
              <a:t>Pemtium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Desde 2gb de RAM hasta 32GB.</a:t>
            </a:r>
          </a:p>
          <a:p>
            <a:r>
              <a:rPr lang="es-ES" dirty="0" smtClean="0"/>
              <a:t>Hasta 4 discos duros de 3.5” y hasta 10 de 2.5”.</a:t>
            </a:r>
          </a:p>
          <a:p>
            <a:r>
              <a:rPr lang="es-ES" dirty="0" smtClean="0"/>
              <a:t>Hasta 2 fuentes (Hot </a:t>
            </a:r>
            <a:r>
              <a:rPr lang="es-ES" dirty="0" err="1" smtClean="0"/>
              <a:t>plug</a:t>
            </a:r>
            <a:r>
              <a:rPr lang="es-ES" dirty="0" smtClean="0"/>
              <a:t>) de alimentación para tener redundancia.</a:t>
            </a:r>
            <a:endParaRPr lang="es-ES" dirty="0"/>
          </a:p>
        </p:txBody>
      </p:sp>
      <p:pic>
        <p:nvPicPr>
          <p:cNvPr id="3074" name="Picture 2" descr="C:\Users\MANU\Desktop\Imagenes SWAP\Sin título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8800" y="2204864"/>
            <a:ext cx="4775200" cy="1155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FUJITSU Server PRIMERGY RX4770 </a:t>
            </a:r>
            <a:r>
              <a:rPr lang="es-ES" b="1" dirty="0" smtClean="0"/>
              <a:t>M1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el servidor mas caro.</a:t>
            </a:r>
          </a:p>
          <a:p>
            <a:r>
              <a:rPr lang="es-ES" dirty="0" smtClean="0"/>
              <a:t>Procesadores de la </a:t>
            </a:r>
          </a:p>
          <a:p>
            <a:pPr>
              <a:buNone/>
            </a:pPr>
            <a:r>
              <a:rPr lang="es-ES" dirty="0" smtClean="0"/>
              <a:t>f</a:t>
            </a:r>
            <a:r>
              <a:rPr lang="es-ES" dirty="0" smtClean="0"/>
              <a:t>amilia </a:t>
            </a:r>
            <a:r>
              <a:rPr lang="es-ES" dirty="0" smtClean="0"/>
              <a:t>Intel</a:t>
            </a:r>
            <a:r>
              <a:rPr lang="es-ES" baseline="30000" dirty="0" smtClean="0"/>
              <a:t>®</a:t>
            </a:r>
            <a:r>
              <a:rPr lang="es-ES" dirty="0" smtClean="0"/>
              <a:t> </a:t>
            </a:r>
            <a:r>
              <a:rPr lang="es-ES" dirty="0" err="1" smtClean="0"/>
              <a:t>Xeon</a:t>
            </a:r>
            <a:r>
              <a:rPr lang="es-ES" baseline="30000" dirty="0" smtClean="0"/>
              <a:t>®</a:t>
            </a:r>
            <a:r>
              <a:rPr lang="es-ES" dirty="0" smtClean="0"/>
              <a:t> </a:t>
            </a:r>
            <a:r>
              <a:rPr lang="es-ES" dirty="0" smtClean="0"/>
              <a:t>E7-4800 v2</a:t>
            </a:r>
          </a:p>
          <a:p>
            <a:pPr>
              <a:buNone/>
            </a:pPr>
            <a:r>
              <a:rPr lang="es-ES" dirty="0" smtClean="0"/>
              <a:t>y</a:t>
            </a:r>
            <a:r>
              <a:rPr lang="es-ES" dirty="0" smtClean="0"/>
              <a:t> </a:t>
            </a:r>
            <a:r>
              <a:rPr lang="es-ES" dirty="0" smtClean="0"/>
              <a:t>E7-8800 </a:t>
            </a:r>
            <a:r>
              <a:rPr lang="es-ES" dirty="0" smtClean="0"/>
              <a:t>v2.</a:t>
            </a:r>
          </a:p>
          <a:p>
            <a:r>
              <a:rPr lang="es-ES" dirty="0" smtClean="0"/>
              <a:t>Desde 16GB hasta 6TB de RAM </a:t>
            </a:r>
            <a:r>
              <a:rPr lang="es-ES" dirty="0" smtClean="0"/>
              <a:t>DIMM (DDR3</a:t>
            </a:r>
            <a:r>
              <a:rPr lang="es-ES" dirty="0" smtClean="0"/>
              <a:t>).</a:t>
            </a:r>
          </a:p>
          <a:p>
            <a:r>
              <a:rPr lang="es-ES" dirty="0" smtClean="0"/>
              <a:t>8 bahías para conexión en caliente de discos duros de 2.5”.</a:t>
            </a:r>
          </a:p>
          <a:p>
            <a:r>
              <a:rPr lang="es-ES" dirty="0" smtClean="0"/>
              <a:t>2 x 10Gbps Ethernet RJ45. </a:t>
            </a:r>
          </a:p>
          <a:p>
            <a:endParaRPr lang="es-ES" dirty="0"/>
          </a:p>
        </p:txBody>
      </p:sp>
      <p:pic>
        <p:nvPicPr>
          <p:cNvPr id="4098" name="Picture 2" descr="C:\Users\MANU\Desktop\Imagenes SWAP\Sin título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844824"/>
            <a:ext cx="3880700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FUJITSU Server PRIMERGY TX300 </a:t>
            </a:r>
            <a:r>
              <a:rPr lang="es-ES" b="1" dirty="0" smtClean="0"/>
              <a:t>S8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Procesadores de la familia</a:t>
            </a:r>
          </a:p>
          <a:p>
            <a:pPr>
              <a:buNone/>
            </a:pPr>
            <a:r>
              <a:rPr lang="es-ES" dirty="0" smtClean="0"/>
              <a:t>Intel</a:t>
            </a:r>
            <a:r>
              <a:rPr lang="es-ES" baseline="30000" dirty="0" smtClean="0"/>
              <a:t>®</a:t>
            </a:r>
            <a:r>
              <a:rPr lang="es-ES" dirty="0" smtClean="0"/>
              <a:t> </a:t>
            </a:r>
            <a:r>
              <a:rPr lang="es-ES" dirty="0" err="1" smtClean="0"/>
              <a:t>Xeon</a:t>
            </a:r>
            <a:r>
              <a:rPr lang="es-ES" baseline="30000" dirty="0" smtClean="0"/>
              <a:t>®</a:t>
            </a:r>
            <a:r>
              <a:rPr lang="es-ES" dirty="0" smtClean="0"/>
              <a:t> </a:t>
            </a:r>
            <a:r>
              <a:rPr lang="es-ES" dirty="0" smtClean="0"/>
              <a:t>E5-2600 </a:t>
            </a:r>
            <a:r>
              <a:rPr lang="es-ES" dirty="0" smtClean="0"/>
              <a:t>v2</a:t>
            </a:r>
          </a:p>
          <a:p>
            <a:r>
              <a:rPr lang="es-ES" dirty="0" smtClean="0"/>
              <a:t>Desde 4GB de RAM hasta 1536GB.</a:t>
            </a:r>
          </a:p>
          <a:p>
            <a:r>
              <a:rPr lang="es-ES" dirty="0" smtClean="0"/>
              <a:t>Hasta 24 discos de 2.5” o 12 de 3.5”.</a:t>
            </a:r>
          </a:p>
          <a:p>
            <a:r>
              <a:rPr lang="es-ES" dirty="0" smtClean="0"/>
              <a:t>Hasta 4 fuentes de alimentación (Hot </a:t>
            </a:r>
            <a:r>
              <a:rPr lang="es-ES" dirty="0" err="1" smtClean="0"/>
              <a:t>plug</a:t>
            </a:r>
            <a:r>
              <a:rPr lang="es-ES" dirty="0" smtClean="0"/>
              <a:t>)</a:t>
            </a:r>
          </a:p>
          <a:p>
            <a:r>
              <a:rPr lang="es-ES" dirty="0" smtClean="0"/>
              <a:t>Hasta 2 tarjetas de red de 1Gbps.</a:t>
            </a:r>
            <a:endParaRPr lang="es-ES" dirty="0"/>
          </a:p>
        </p:txBody>
      </p:sp>
      <p:pic>
        <p:nvPicPr>
          <p:cNvPr id="5122" name="Picture 2" descr="C:\Users\MANU\Desktop\Imagenes SWAP\tor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988840"/>
            <a:ext cx="1828800" cy="269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766</TotalTime>
  <Words>779</Words>
  <Application>Microsoft Office PowerPoint</Application>
  <PresentationFormat>Presentación en pantalla (4:3)</PresentationFormat>
  <Paragraphs>106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Flujo</vt:lpstr>
      <vt:lpstr>Comparativa de hardware para servidores</vt:lpstr>
      <vt:lpstr>Un poco de historia sobre servidores: </vt:lpstr>
      <vt:lpstr>¿Qué ocurre a día de hoy?  </vt:lpstr>
      <vt:lpstr>¿Qué ocurre a día de hoy?</vt:lpstr>
      <vt:lpstr>Hardware de Fujitsu</vt:lpstr>
      <vt:lpstr>FUJITSU Server PRIMERGY BX900 S2</vt:lpstr>
      <vt:lpstr>FUJITSU Server PRIMERGY RX1330 M1</vt:lpstr>
      <vt:lpstr>FUJITSU Server PRIMERGY RX4770 M1</vt:lpstr>
      <vt:lpstr>FUJITSU Server PRIMERGY TX300 S8</vt:lpstr>
      <vt:lpstr>Hardware de DELL</vt:lpstr>
      <vt:lpstr>Servidor torre PowerEdge T630</vt:lpstr>
      <vt:lpstr>Dell PowerEdge R530</vt:lpstr>
      <vt:lpstr>Chasis blade PowerEdge M1000e y blade PowerEdge M620</vt:lpstr>
      <vt:lpstr>Hardware de IBM</vt:lpstr>
      <vt:lpstr>IBM SYSTEM X</vt:lpstr>
      <vt:lpstr>Hardware HP</vt:lpstr>
      <vt:lpstr>HP DL560 Gen8</vt:lpstr>
      <vt:lpstr>Hardware utilizado por empresas de hosting españolas.</vt:lpstr>
      <vt:lpstr>¿Cómo está el mercado hoy en día? </vt:lpstr>
      <vt:lpstr>Otras marcas a tener en cuenta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Comparativa de hardware para servidores</dc:title>
  <dc:creator>MANU</dc:creator>
  <cp:lastModifiedBy>MANU</cp:lastModifiedBy>
  <cp:revision>35</cp:revision>
  <dcterms:created xsi:type="dcterms:W3CDTF">2015-06-01T09:48:04Z</dcterms:created>
  <dcterms:modified xsi:type="dcterms:W3CDTF">2015-06-01T22:34:34Z</dcterms:modified>
</cp:coreProperties>
</file>