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8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4DFC-1484-439C-BEAF-31747DFCEDE6}" type="datetimeFigureOut">
              <a:rPr lang="es-AR" smtClean="0"/>
              <a:t>19/11/2021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6100-88C1-4C10-B630-979ABA8DBE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893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4DFC-1484-439C-BEAF-31747DFCEDE6}" type="datetimeFigureOut">
              <a:rPr lang="es-AR" smtClean="0"/>
              <a:t>19/11/2021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6100-88C1-4C10-B630-979ABA8DBE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486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4DFC-1484-439C-BEAF-31747DFCEDE6}" type="datetimeFigureOut">
              <a:rPr lang="es-AR" smtClean="0"/>
              <a:t>19/11/2021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6100-88C1-4C10-B630-979ABA8DBE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228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4DFC-1484-439C-BEAF-31747DFCEDE6}" type="datetimeFigureOut">
              <a:rPr lang="es-AR" smtClean="0"/>
              <a:t>19/11/2021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6100-88C1-4C10-B630-979ABA8DBE15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5171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4DFC-1484-439C-BEAF-31747DFCEDE6}" type="datetimeFigureOut">
              <a:rPr lang="es-AR" smtClean="0"/>
              <a:t>19/11/2021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6100-88C1-4C10-B630-979ABA8DBE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6534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4DFC-1484-439C-BEAF-31747DFCEDE6}" type="datetimeFigureOut">
              <a:rPr lang="es-AR" smtClean="0"/>
              <a:t>19/11/2021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6100-88C1-4C10-B630-979ABA8DBE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3416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4DFC-1484-439C-BEAF-31747DFCEDE6}" type="datetimeFigureOut">
              <a:rPr lang="es-AR" smtClean="0"/>
              <a:t>19/11/2021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6100-88C1-4C10-B630-979ABA8DBE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0521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4DFC-1484-439C-BEAF-31747DFCEDE6}" type="datetimeFigureOut">
              <a:rPr lang="es-AR" smtClean="0"/>
              <a:t>19/11/2021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6100-88C1-4C10-B630-979ABA8DBE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449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4DFC-1484-439C-BEAF-31747DFCEDE6}" type="datetimeFigureOut">
              <a:rPr lang="es-AR" smtClean="0"/>
              <a:t>19/11/2021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6100-88C1-4C10-B630-979ABA8DBE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9756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4DFC-1484-439C-BEAF-31747DFCEDE6}" type="datetimeFigureOut">
              <a:rPr lang="es-AR" smtClean="0"/>
              <a:t>19/11/2021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6100-88C1-4C10-B630-979ABA8DBE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485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4DFC-1484-439C-BEAF-31747DFCEDE6}" type="datetimeFigureOut">
              <a:rPr lang="es-AR" smtClean="0"/>
              <a:t>19/11/2021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6100-88C1-4C10-B630-979ABA8DBE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967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4DFC-1484-439C-BEAF-31747DFCEDE6}" type="datetimeFigureOut">
              <a:rPr lang="es-AR" smtClean="0"/>
              <a:t>19/11/2021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6100-88C1-4C10-B630-979ABA8DBE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914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4DFC-1484-439C-BEAF-31747DFCEDE6}" type="datetimeFigureOut">
              <a:rPr lang="es-AR" smtClean="0"/>
              <a:t>19/11/2021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6100-88C1-4C10-B630-979ABA8DBE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079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4DFC-1484-439C-BEAF-31747DFCEDE6}" type="datetimeFigureOut">
              <a:rPr lang="es-AR" smtClean="0"/>
              <a:t>19/11/2021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6100-88C1-4C10-B630-979ABA8DBE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439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4DFC-1484-439C-BEAF-31747DFCEDE6}" type="datetimeFigureOut">
              <a:rPr lang="es-AR" smtClean="0"/>
              <a:t>19/11/2021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6100-88C1-4C10-B630-979ABA8DBE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016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4DFC-1484-439C-BEAF-31747DFCEDE6}" type="datetimeFigureOut">
              <a:rPr lang="es-AR" smtClean="0"/>
              <a:t>19/11/2021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6100-88C1-4C10-B630-979ABA8DBE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0925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4DFC-1484-439C-BEAF-31747DFCEDE6}" type="datetimeFigureOut">
              <a:rPr lang="es-AR" smtClean="0"/>
              <a:t>19/11/2021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6100-88C1-4C10-B630-979ABA8DBE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04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04DFC-1484-439C-BEAF-31747DFCEDE6}" type="datetimeFigureOut">
              <a:rPr lang="es-AR" smtClean="0"/>
              <a:t>19/11/2021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E6100-88C1-4C10-B630-979ABA8DBE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982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63200-8411-41E1-BB3E-619BB3710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600200"/>
            <a:ext cx="9001462" cy="2387600"/>
          </a:xfrm>
        </p:spPr>
        <p:txBody>
          <a:bodyPr/>
          <a:lstStyle/>
          <a:p>
            <a:r>
              <a:rPr lang="es-AR" sz="3600" b="1" u="sng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TIENDA DE RELOJES INTELIGENTES </a:t>
            </a:r>
            <a:br>
              <a:rPr lang="es-AR" sz="3600" b="1" u="sng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AR" sz="3600" b="1" u="sng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“TECH FORTH”</a:t>
            </a:r>
            <a:b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BFC8AF-DE4C-4EE8-8F6F-380687EA6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4429919"/>
            <a:ext cx="9001462" cy="1655762"/>
          </a:xfrm>
        </p:spPr>
        <p:txBody>
          <a:bodyPr/>
          <a:lstStyle/>
          <a:p>
            <a:r>
              <a:rPr lang="es-AR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PROYECTO INTEGRADOR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95433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954EB-A3DF-4A3C-94FF-9E3650923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El Producto: funciones principales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03EE8CBE-36E6-4CA0-83EA-5DE2807F27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123384"/>
              </p:ext>
            </p:extLst>
          </p:nvPr>
        </p:nvGraphicFramePr>
        <p:xfrm>
          <a:off x="913795" y="2197100"/>
          <a:ext cx="10353674" cy="42062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176837">
                  <a:extLst>
                    <a:ext uri="{9D8B030D-6E8A-4147-A177-3AD203B41FA5}">
                      <a16:colId xmlns:a16="http://schemas.microsoft.com/office/drawing/2014/main" val="3488440015"/>
                    </a:ext>
                  </a:extLst>
                </a:gridCol>
                <a:gridCol w="5176837">
                  <a:extLst>
                    <a:ext uri="{9D8B030D-6E8A-4147-A177-3AD203B41FA5}">
                      <a16:colId xmlns:a16="http://schemas.microsoft.com/office/drawing/2014/main" val="1059649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Alarma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Alerta de vibración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Aplicación deportiva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Calendario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Capturador de fotos remoto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Clima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Consumo de calorías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 de ciclo menstrual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Cronómetro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Cuenta pasos</a:t>
                      </a:r>
                    </a:p>
                    <a:p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Visualizar llamadas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Sensores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Acelerómetro, Giroscopio, Sensor óptico de frecuencia cardíaca PPG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Desbloquear teléfono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Distancia recorrida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Encuentra mi teléfono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Medidor de frecuencia cardíaca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Monitor de sueño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Notificaciones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Recibir mensajes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Recordatorio anti sedentarismo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Recordatorios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Redes sociales</a:t>
                      </a:r>
                    </a:p>
                    <a:p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Relajación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Reproducción de música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Silenciar teléfono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Temporizador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309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090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05AF6-7513-4C6B-9721-5FB45F22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Plan de viabilidad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CF08D7-FD10-4ED4-8CA5-BDFB3722D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  <a:p>
            <a:r>
              <a:rPr lang="es-AR" dirty="0"/>
              <a:t>Capital Inicial.</a:t>
            </a:r>
          </a:p>
          <a:p>
            <a:r>
              <a:rPr lang="es-AR" dirty="0"/>
              <a:t>Ubicación.</a:t>
            </a:r>
          </a:p>
          <a:p>
            <a:r>
              <a:rPr lang="es-AR" dirty="0"/>
              <a:t>Costo del Producto.</a:t>
            </a:r>
          </a:p>
          <a:p>
            <a:r>
              <a:rPr lang="es-AR" dirty="0"/>
              <a:t>Formas de Pago.</a:t>
            </a:r>
          </a:p>
          <a:p>
            <a:r>
              <a:rPr lang="es-AR" dirty="0"/>
              <a:t>Calidad y Variedad de Productos.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242C7CA-2BA7-41A1-B321-93C8C17C9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833" y="2256686"/>
            <a:ext cx="5052416" cy="337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9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6C2A6-86AC-48D9-ABEE-BE1B40A1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Factor diferenciador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9590AF-647F-4362-B74C-0A98AFA88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  <a:p>
            <a:r>
              <a:rPr lang="es-AR" dirty="0"/>
              <a:t>Factores Económicos.</a:t>
            </a:r>
          </a:p>
          <a:p>
            <a:r>
              <a:rPr lang="es-AR" dirty="0"/>
              <a:t>Factores de Practicidad.</a:t>
            </a:r>
          </a:p>
          <a:p>
            <a:r>
              <a:rPr lang="es-AR" dirty="0"/>
              <a:t>Factores Estéticos.</a:t>
            </a:r>
          </a:p>
          <a:p>
            <a:r>
              <a:rPr lang="es-AR" dirty="0"/>
              <a:t>Factores Técnicos.</a:t>
            </a:r>
          </a:p>
          <a:p>
            <a:r>
              <a:rPr lang="es-AR" dirty="0"/>
              <a:t>Factores Psicológicos.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6D1A15-936A-4C58-A4A4-839E66DC7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114" y="2096064"/>
            <a:ext cx="5171556" cy="350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51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0BDFC-06B2-46C2-9D79-CF2802070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Concepto de mercado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11FDEF-9670-4879-81F8-261CCB0B1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  <a:p>
            <a:r>
              <a:rPr lang="es-AR" dirty="0"/>
              <a:t>¿PARA QUÉ HACER EL ESTUDIO</a:t>
            </a:r>
            <a:br>
              <a:rPr lang="es-AR" dirty="0"/>
            </a:br>
            <a:r>
              <a:rPr lang="es-AR" dirty="0"/>
              <a:t> DE MERCADO?</a:t>
            </a:r>
          </a:p>
          <a:p>
            <a:r>
              <a:rPr lang="es-AR" dirty="0"/>
              <a:t>OBJETIVO DEL ESTUDIO DE</a:t>
            </a:r>
            <a:br>
              <a:rPr lang="es-AR" dirty="0"/>
            </a:br>
            <a:r>
              <a:rPr lang="es-AR" dirty="0"/>
              <a:t> MERCADO</a:t>
            </a:r>
          </a:p>
          <a:p>
            <a:r>
              <a:rPr lang="es-AR" dirty="0"/>
              <a:t>COMO CUMPLIR ESE OBJETIVO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BFA5052-A8FC-4992-82EE-0EEDECE8B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127" y="2096064"/>
            <a:ext cx="551542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74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8AF5E-C776-4610-BE8B-B282269C8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Características del estudio de mercado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ED7A43-3308-4AEC-867A-605770D32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074512"/>
            <a:ext cx="10353762" cy="3695136"/>
          </a:xfrm>
        </p:spPr>
        <p:txBody>
          <a:bodyPr/>
          <a:lstStyle/>
          <a:p>
            <a:r>
              <a:rPr lang="es-AR" dirty="0"/>
              <a:t>Oportuno.</a:t>
            </a:r>
          </a:p>
          <a:p>
            <a:r>
              <a:rPr lang="es-AR" dirty="0"/>
              <a:t>Objetivo.</a:t>
            </a:r>
          </a:p>
          <a:p>
            <a:r>
              <a:rPr lang="es-AR" dirty="0"/>
              <a:t>Relevante.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ACF4F22-BB3B-4F86-AEDC-295B1A503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457" y="2165078"/>
            <a:ext cx="5573485" cy="342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67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21140-6166-4D33-AE1C-FBEC4C8C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La encuesta</a:t>
            </a:r>
          </a:p>
        </p:txBody>
      </p:sp>
      <p:pic>
        <p:nvPicPr>
          <p:cNvPr id="18" name="Marcador de contenido 17">
            <a:extLst>
              <a:ext uri="{FF2B5EF4-FFF2-40B4-BE49-F238E27FC236}">
                <a16:creationId xmlns:a16="http://schemas.microsoft.com/office/drawing/2014/main" id="{F4250473-96AF-48C0-8B81-844704CDD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3262" y="1935921"/>
            <a:ext cx="7474826" cy="3881664"/>
          </a:xfrm>
        </p:spPr>
      </p:pic>
    </p:spTree>
    <p:extLst>
      <p:ext uri="{BB962C8B-B14F-4D97-AF65-F5344CB8AC3E}">
        <p14:creationId xmlns:p14="http://schemas.microsoft.com/office/powerpoint/2010/main" val="3564966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B1281-7602-40D8-B066-B68B333B5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La encuesta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1D5201A-10F3-425D-8B8B-BDAC8FE9E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3765" y="1935921"/>
            <a:ext cx="4793819" cy="4479471"/>
          </a:xfrm>
        </p:spPr>
      </p:pic>
    </p:spTree>
    <p:extLst>
      <p:ext uri="{BB962C8B-B14F-4D97-AF65-F5344CB8AC3E}">
        <p14:creationId xmlns:p14="http://schemas.microsoft.com/office/powerpoint/2010/main" val="244942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8EC8F-E2EE-4B45-AB00-B02231D01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Segmentación del mercado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FEE25F-E705-43DC-ACD6-47C230145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  <a:p>
            <a:r>
              <a:rPr lang="es-AR" dirty="0"/>
              <a:t>Segmentación Geográfica.</a:t>
            </a:r>
          </a:p>
          <a:p>
            <a:r>
              <a:rPr lang="es-AR" dirty="0"/>
              <a:t>Segmentación Personal.</a:t>
            </a:r>
          </a:p>
          <a:p>
            <a:r>
              <a:rPr lang="es-AR" dirty="0"/>
              <a:t>Segmentación Demográfica.</a:t>
            </a:r>
          </a:p>
          <a:p>
            <a:r>
              <a:rPr lang="es-AR" dirty="0"/>
              <a:t>Segmentación Socio-Económica.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3C26C72-447F-4288-BCB9-BC7A25D46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086" y="2096064"/>
            <a:ext cx="5282404" cy="310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08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BDBCD-FF95-45E9-9851-01E77B565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Análisis de la competencia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FEA63E-3433-45D9-AED8-4F7BAEBEC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/>
              <a:t>Localización</a:t>
            </a:r>
          </a:p>
          <a:p>
            <a:r>
              <a:rPr lang="es-AR" dirty="0"/>
              <a:t>Marca.</a:t>
            </a:r>
          </a:p>
          <a:p>
            <a:r>
              <a:rPr lang="es-AR" dirty="0"/>
              <a:t>Precio.</a:t>
            </a:r>
          </a:p>
          <a:p>
            <a:r>
              <a:rPr lang="es-AR" dirty="0"/>
              <a:t>Variedad de Productos.</a:t>
            </a:r>
          </a:p>
          <a:p>
            <a:r>
              <a:rPr lang="es-AR" dirty="0"/>
              <a:t>Atención al Cliente.</a:t>
            </a:r>
          </a:p>
          <a:p>
            <a:r>
              <a:rPr lang="es-AR" dirty="0"/>
              <a:t>Publicidad.</a:t>
            </a:r>
          </a:p>
          <a:p>
            <a:r>
              <a:rPr lang="es-AR" dirty="0"/>
              <a:t>Proveedores.</a:t>
            </a:r>
          </a:p>
          <a:p>
            <a:r>
              <a:rPr lang="es-AR" dirty="0"/>
              <a:t>Embalaje.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1174D89-1704-49DA-899A-88079091E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502" y="2243646"/>
            <a:ext cx="6696054" cy="339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32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2A448-3666-4F5D-B266-494C29C76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Plan de aprovisionamiento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919311D-D408-454B-9793-0D82BEA4B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9082" y="1747156"/>
            <a:ext cx="3963185" cy="4683765"/>
          </a:xfrm>
        </p:spPr>
      </p:pic>
    </p:spTree>
    <p:extLst>
      <p:ext uri="{BB962C8B-B14F-4D97-AF65-F5344CB8AC3E}">
        <p14:creationId xmlns:p14="http://schemas.microsoft.com/office/powerpoint/2010/main" val="202397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42687-409E-4B41-95CA-334EDAB23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Fundamentación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96196D-6939-4E33-AC1D-63CB07E4A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s-E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</a:rPr>
              <a:t>Tech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</a:rPr>
              <a:t> </a:t>
            </a:r>
            <a:r>
              <a:rPr lang="es-E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</a:rPr>
              <a:t>Forth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</a:rPr>
              <a:t> es un negocio dedicado a la venta de relojes inteligentes.</a:t>
            </a:r>
          </a:p>
          <a:p>
            <a:pPr lvl="1"/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</a:rPr>
              <a:t>Estamos orientados al área tecnológica.</a:t>
            </a:r>
          </a:p>
          <a:p>
            <a:pPr lvl="1"/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</a:rPr>
              <a:t>La microempresa nace por aquella necesidad de mejorar nuestras vidas.</a:t>
            </a:r>
            <a:endParaRPr lang="es-A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B400523-C394-45C2-AAB6-9562FAED9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123" y="3429000"/>
            <a:ext cx="4935103" cy="283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297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B7F90-354A-4D94-BB53-C06AB84B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Plan de obtención de bienes de uso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6129F22-71C6-434A-A30C-85DC19F33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901" y="1861637"/>
            <a:ext cx="6542197" cy="4386763"/>
          </a:xfrm>
        </p:spPr>
      </p:pic>
    </p:spTree>
    <p:extLst>
      <p:ext uri="{BB962C8B-B14F-4D97-AF65-F5344CB8AC3E}">
        <p14:creationId xmlns:p14="http://schemas.microsoft.com/office/powerpoint/2010/main" val="3950216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4ED4E-EB81-4E2F-BFF5-7B008A17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Plan de ventas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FE5FCDF-4B05-423B-8F40-DE2404B54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8231" y="1761750"/>
            <a:ext cx="4664888" cy="4710803"/>
          </a:xfrm>
        </p:spPr>
      </p:pic>
    </p:spTree>
    <p:extLst>
      <p:ext uri="{BB962C8B-B14F-4D97-AF65-F5344CB8AC3E}">
        <p14:creationId xmlns:p14="http://schemas.microsoft.com/office/powerpoint/2010/main" val="726260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F95FF-03E9-4422-9C6C-961E192C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Plan de financiación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4C17C3-BC26-4712-8D89-512173655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r>
              <a:rPr lang="es-AR" dirty="0"/>
              <a:t>Ahorros personales.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BCCAAE-5CD1-4309-9811-D450879DD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10" y="2425912"/>
            <a:ext cx="4932589" cy="303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96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07CEF-0786-4A9A-8055-1BACA5253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costo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4C9D6F8B-3BF2-49F3-ABF4-8CF58CDF48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760150"/>
              </p:ext>
            </p:extLst>
          </p:nvPr>
        </p:nvGraphicFramePr>
        <p:xfrm>
          <a:off x="914400" y="2095500"/>
          <a:ext cx="10353674" cy="28041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176837">
                  <a:extLst>
                    <a:ext uri="{9D8B030D-6E8A-4147-A177-3AD203B41FA5}">
                      <a16:colId xmlns:a16="http://schemas.microsoft.com/office/drawing/2014/main" val="2599646070"/>
                    </a:ext>
                  </a:extLst>
                </a:gridCol>
                <a:gridCol w="5176837">
                  <a:extLst>
                    <a:ext uri="{9D8B030D-6E8A-4147-A177-3AD203B41FA5}">
                      <a16:colId xmlns:a16="http://schemas.microsoft.com/office/drawing/2014/main" val="2937784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Costos fijos:</a:t>
                      </a:r>
                    </a:p>
                    <a:p>
                      <a:pPr lvl="0"/>
                      <a:endParaRPr lang="es-AR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Servicios públicos (electricidad, agua, </a:t>
                      </a:r>
                      <a:r>
                        <a:rPr lang="es-AR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AR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Mantenimiento del negocio</a:t>
                      </a:r>
                      <a:endParaRPr lang="es-AR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Servicio de internet</a:t>
                      </a:r>
                      <a:endParaRPr lang="es-AR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Transporte</a:t>
                      </a:r>
                      <a:endParaRPr lang="es-AR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Costo de proveedores</a:t>
                      </a:r>
                      <a:endParaRPr lang="es-AR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Combustible de envío (</a:t>
                      </a:r>
                      <a:r>
                        <a:rPr lang="es-AR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delivery</a:t>
                      </a: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AR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Costos variables:</a:t>
                      </a:r>
                    </a:p>
                    <a:p>
                      <a:pPr lvl="0"/>
                      <a:endParaRPr lang="es-AR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Embalaje</a:t>
                      </a:r>
                      <a:endParaRPr lang="es-AR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Carteles</a:t>
                      </a:r>
                      <a:endParaRPr lang="es-AR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079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272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7FCB7-34A0-4417-8867-86EF8D8D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posicionamiento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31EA51-9F4D-4169-A54E-8DE3C29D2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Tendríamos en cuenta:</a:t>
            </a:r>
          </a:p>
          <a:p>
            <a:endParaRPr lang="es-AR" dirty="0"/>
          </a:p>
          <a:p>
            <a:r>
              <a:rPr lang="es-AR" dirty="0"/>
              <a:t>Mejor Precio.</a:t>
            </a:r>
          </a:p>
          <a:p>
            <a:r>
              <a:rPr lang="es-AR" dirty="0"/>
              <a:t>Mejor Calidad.</a:t>
            </a:r>
          </a:p>
          <a:p>
            <a:r>
              <a:rPr lang="es-AR" dirty="0"/>
              <a:t>Mejor Atención.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77F6E04-7856-44F6-B2A4-14D8AFC15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997" y="2041295"/>
            <a:ext cx="4600802" cy="344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16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09EAA-8A10-4BD1-A149-AB1DB5DE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publicidad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E8D1F8D-F11D-4511-AA4B-00AF17799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003" y="2275192"/>
            <a:ext cx="9943994" cy="3066065"/>
          </a:xfrm>
        </p:spPr>
      </p:pic>
    </p:spTree>
    <p:extLst>
      <p:ext uri="{BB962C8B-B14F-4D97-AF65-F5344CB8AC3E}">
        <p14:creationId xmlns:p14="http://schemas.microsoft.com/office/powerpoint/2010/main" val="2319818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A3E06-D31E-4A66-B962-34FEA9F6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Políticas publicitarias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11C098-F777-44F6-8DA7-92C998E46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AR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A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Eficaz en las ventas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A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Aceptada por los clientes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A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Atractiva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A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Que el interés del producto vaya aumentando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A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Que genere un deseo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Persuasiva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96114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36F5E-2D47-48D4-BE64-F6CAFD4B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Análisis </a:t>
            </a:r>
            <a:r>
              <a:rPr lang="es-AR" dirty="0" err="1"/>
              <a:t>foda</a:t>
            </a:r>
            <a:endParaRPr lang="es-AR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F18C893D-D466-46D1-A3C2-12F8720119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166871"/>
              </p:ext>
            </p:extLst>
          </p:nvPr>
        </p:nvGraphicFramePr>
        <p:xfrm>
          <a:off x="914400" y="2095500"/>
          <a:ext cx="10353674" cy="445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176837">
                  <a:extLst>
                    <a:ext uri="{9D8B030D-6E8A-4147-A177-3AD203B41FA5}">
                      <a16:colId xmlns:a16="http://schemas.microsoft.com/office/drawing/2014/main" val="1970874126"/>
                    </a:ext>
                  </a:extLst>
                </a:gridCol>
                <a:gridCol w="5176837">
                  <a:extLst>
                    <a:ext uri="{9D8B030D-6E8A-4147-A177-3AD203B41FA5}">
                      <a16:colId xmlns:a16="http://schemas.microsoft.com/office/drawing/2014/main" val="222394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Fortalezas: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Productos a precios accesibles y buena calidad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Buena atención al cliente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Distintos medios de pago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Trabajo en equipo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Buena comunicación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Conocimiento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Voluntad</a:t>
                      </a:r>
                    </a:p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Oportunidades: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Crecimiento como organización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Capacidad de producción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Comercializar otros productos tecnológicos</a:t>
                      </a:r>
                    </a:p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40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Debilidades</a:t>
                      </a:r>
                      <a:r>
                        <a:rPr lang="es-A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s-A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posee capacidad de producción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s-A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Experiencia en el rubro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s-A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Presupuesto limitado</a:t>
                      </a:r>
                    </a:p>
                    <a:p>
                      <a:endParaRPr lang="es-A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Amenazas</a:t>
                      </a:r>
                      <a:r>
                        <a:rPr lang="es-A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s-A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Competencia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s-A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Inflación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s-A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Elevados Impuestos</a:t>
                      </a:r>
                    </a:p>
                    <a:p>
                      <a:endParaRPr lang="es-A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278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3934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A93C4-219F-4950-9E41-CE6E7730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comercialización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E89E9C-2251-4BF7-92B8-303FBA491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AR" dirty="0">
                <a:effectLst/>
                <a:ea typeface="Calibri" panose="020F0502020204030204" pitchFamily="34" charset="0"/>
              </a:rPr>
              <a:t>La comercialización es el conjunto de acciones y procedimientos para introducir eficazmente los productos en el sistema de distribución.</a:t>
            </a:r>
          </a:p>
          <a:p>
            <a:pPr marL="0" indent="0">
              <a:buNone/>
            </a:pPr>
            <a:endParaRPr lang="es-AR" dirty="0">
              <a:effectLst/>
            </a:endParaRPr>
          </a:p>
          <a:p>
            <a:pPr marL="0" indent="0">
              <a:buNone/>
            </a:pPr>
            <a:r>
              <a:rPr lang="es-AR" dirty="0">
                <a:effectLst/>
              </a:rPr>
              <a:t>FUNCIONES:</a:t>
            </a:r>
          </a:p>
          <a:p>
            <a:r>
              <a:rPr lang="es-AR" dirty="0"/>
              <a:t>Diseñar objetivos</a:t>
            </a:r>
            <a:endParaRPr lang="es-AR" dirty="0">
              <a:effectLst/>
            </a:endParaRPr>
          </a:p>
          <a:p>
            <a:r>
              <a:rPr lang="es-AR" dirty="0"/>
              <a:t>Conocer a los clientes y sus necesidades</a:t>
            </a:r>
            <a:endParaRPr lang="es-AR" dirty="0">
              <a:effectLst/>
            </a:endParaRPr>
          </a:p>
          <a:p>
            <a:r>
              <a:rPr lang="es-AR" dirty="0"/>
              <a:t>Planificar estrategias</a:t>
            </a:r>
            <a:endParaRPr lang="es-AR" dirty="0">
              <a:effectLst/>
            </a:endParaRPr>
          </a:p>
          <a:p>
            <a:r>
              <a:rPr lang="es-AR" dirty="0"/>
              <a:t>Diseño del proceso de ventas</a:t>
            </a:r>
          </a:p>
        </p:txBody>
      </p:sp>
    </p:spTree>
    <p:extLst>
      <p:ext uri="{BB962C8B-B14F-4D97-AF65-F5344CB8AC3E}">
        <p14:creationId xmlns:p14="http://schemas.microsoft.com/office/powerpoint/2010/main" val="1308356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F1B57-0AEB-4B08-9594-11CD5C75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SISTEMAS DE COMERCIALIZACION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544AC7-2379-4E2B-9E0E-45760701A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Método de venta: DIRECTA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>
                <a:effectLst/>
                <a:cs typeface="Arial" panose="020B0604020202090204" pitchFamily="34" charset="0"/>
              </a:rPr>
              <a:t>La forma en la que lo vamos a vender es de la siguiente manera:</a:t>
            </a:r>
          </a:p>
          <a:p>
            <a:pPr marL="0" indent="0">
              <a:buNone/>
            </a:pPr>
            <a:endParaRPr lang="es-AR" dirty="0">
              <a:effectLst/>
            </a:endParaRPr>
          </a:p>
          <a:p>
            <a:r>
              <a:rPr lang="es-AR" dirty="0"/>
              <a:t>Venta directa (vendedores propios)</a:t>
            </a:r>
          </a:p>
          <a:p>
            <a:r>
              <a:rPr lang="es-AR" dirty="0"/>
              <a:t>Venta a través de la red multinivel</a:t>
            </a:r>
          </a:p>
        </p:txBody>
      </p:sp>
    </p:spTree>
    <p:extLst>
      <p:ext uri="{BB962C8B-B14F-4D97-AF65-F5344CB8AC3E}">
        <p14:creationId xmlns:p14="http://schemas.microsoft.com/office/powerpoint/2010/main" val="287856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C82F1-9CDE-4B03-A782-20F0F86F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Logotipo y eslogan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2E0650A-EF33-4CFF-9CBB-DBD8A03BE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935921"/>
            <a:ext cx="10353762" cy="3695136"/>
          </a:xfrm>
        </p:spPr>
        <p:txBody>
          <a:bodyPr/>
          <a:lstStyle/>
          <a:p>
            <a:r>
              <a:rPr lang="es-AR" dirty="0"/>
              <a:t>Color Verde Claro:  Tranquilidad, Riqueza.</a:t>
            </a:r>
          </a:p>
          <a:p>
            <a:r>
              <a:rPr lang="es-AR" dirty="0"/>
              <a:t>Color Negro Claro:  Productos de Lujo.</a:t>
            </a:r>
          </a:p>
          <a:p>
            <a:r>
              <a:rPr lang="es-AR" dirty="0"/>
              <a:t>La Forma de un Reloj Inteligente.</a:t>
            </a:r>
          </a:p>
          <a:p>
            <a:r>
              <a:rPr lang="es-AR" dirty="0"/>
              <a:t>La parte Interna del Logo.</a:t>
            </a:r>
          </a:p>
          <a:p>
            <a:endParaRPr lang="es-AR" dirty="0"/>
          </a:p>
          <a:p>
            <a:r>
              <a:rPr lang="es-AR" dirty="0"/>
              <a:t>Eslogan: </a:t>
            </a:r>
            <a:r>
              <a:rPr lang="es-E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“TODO AL ALCANCE DE TU BRAZO”</a:t>
            </a:r>
            <a:endParaRPr lang="es-A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0416AA8-D4FF-4FAE-AA1A-600939E40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544" y="2197663"/>
            <a:ext cx="2085975" cy="284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32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F98FD-77EE-43B0-940F-C809325F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POLITICAS, INSTRUMENTOS Y ESTRATEGIAS COMERCIALES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0EF8DB-BBA9-4430-A70D-024D978C0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s-AR" dirty="0">
              <a:effectLst/>
              <a:ea typeface="Calibri" panose="020F0502020204030204" pitchFamily="34" charset="0"/>
              <a:cs typeface="Times New Roman" panose="0202050305040509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s-AR" dirty="0">
              <a:effectLst/>
              <a:ea typeface="Calibri" panose="020F0502020204030204" pitchFamily="34" charset="0"/>
              <a:cs typeface="Times New Roman" panose="0202050305040509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AR" dirty="0">
                <a:effectLst/>
                <a:ea typeface="Calibri" panose="020F0502020204030204" pitchFamily="34" charset="0"/>
                <a:cs typeface="Times New Roman" panose="02020503050405090304" pitchFamily="18" charset="0"/>
              </a:rPr>
              <a:t>El tipo de investigación de mercado que usaríamos seria: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b="1" dirty="0">
                <a:effectLst/>
                <a:ea typeface="Calibri" panose="020F0502020204030204" pitchFamily="34" charset="0"/>
                <a:cs typeface="Times New Roman" panose="02020503050405090304" pitchFamily="18" charset="0"/>
              </a:rPr>
              <a:t>Cuantitativos</a:t>
            </a:r>
            <a:r>
              <a:rPr lang="es-AR" dirty="0">
                <a:effectLst/>
                <a:ea typeface="Calibri" panose="020F0502020204030204" pitchFamily="34" charset="0"/>
                <a:cs typeface="Times New Roman" panose="02020503050405090304" pitchFamily="18" charset="0"/>
              </a:rPr>
              <a:t>: Necesitamos tener información precisa sobre el cliente para saber los gustos y preferencias de estos y la forma en que reaccionan. La recopilación de datos se haría mediante encuestas.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88675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14D6A-F9F6-4A9E-99B4-E230FCE5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COMPORTAMIENTO DEL CONSUMIDOR Y PROCESO DE COMPRA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623E7B-4507-441C-80FE-65004B91F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AR" dirty="0">
                <a:effectLst/>
                <a:ea typeface="Calibri" panose="020F0502020204030204" pitchFamily="34" charset="0"/>
                <a:cs typeface="Times New Roman" panose="02020503050405090304" pitchFamily="18" charset="0"/>
              </a:rPr>
              <a:t>Los factores que tenemos en cuenta para influir en la decisión del cliente son los siguientes: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s-AR" dirty="0">
              <a:effectLst/>
              <a:ea typeface="Calibri" panose="020F0502020204030204" pitchFamily="34" charset="0"/>
              <a:cs typeface="Times New Roman" panose="0202050305040509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s-AR" dirty="0">
                <a:effectLst/>
                <a:ea typeface="Calibri" panose="020F0502020204030204" pitchFamily="34" charset="0"/>
                <a:cs typeface="Times New Roman" panose="02020503050405090304" pitchFamily="18" charset="0"/>
              </a:rPr>
              <a:t>Calidad del producto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s-AR" dirty="0">
                <a:effectLst/>
                <a:ea typeface="Calibri" panose="020F0502020204030204" pitchFamily="34" charset="0"/>
                <a:cs typeface="Times New Roman" panose="02020503050405090304" pitchFamily="18" charset="0"/>
              </a:rPr>
              <a:t>Evitar gastos adicionales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s-AR" dirty="0">
                <a:effectLst/>
                <a:ea typeface="Calibri" panose="020F0502020204030204" pitchFamily="34" charset="0"/>
                <a:cs typeface="Times New Roman" panose="02020503050405090304" pitchFamily="18" charset="0"/>
              </a:rPr>
              <a:t>Opiniones y valoraciones de otros clientes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s-AR" dirty="0">
                <a:effectLst/>
                <a:ea typeface="Calibri" panose="020F0502020204030204" pitchFamily="34" charset="0"/>
                <a:cs typeface="Times New Roman" panose="02020503050405090304" pitchFamily="18" charset="0"/>
              </a:rPr>
              <a:t>Sencillez a la hora de realizar la venta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s-AR" dirty="0">
                <a:effectLst/>
                <a:ea typeface="Calibri" panose="020F0502020204030204" pitchFamily="34" charset="0"/>
                <a:cs typeface="Times New Roman" panose="02020503050405090304" pitchFamily="18" charset="0"/>
              </a:rPr>
              <a:t>Atención al cliente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152430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8BCFF-3BD7-4491-A3FD-97AC269A9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MAPA DE POSICIONAMIETO EN EL MERCADO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17BC842-09D9-4297-916E-3FE814574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671" y="2095500"/>
            <a:ext cx="5759132" cy="3695700"/>
          </a:xfrm>
        </p:spPr>
      </p:pic>
    </p:spTree>
    <p:extLst>
      <p:ext uri="{BB962C8B-B14F-4D97-AF65-F5344CB8AC3E}">
        <p14:creationId xmlns:p14="http://schemas.microsoft.com/office/powerpoint/2010/main" val="13800694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6AFEE-F983-4A79-BE82-B907893C0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CANALES DE VENTAS Y DISTRIBUCION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8E0247-2417-4BE8-83D4-B2A67E368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51575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AR" dirty="0">
                <a:effectLst/>
                <a:ea typeface="Calibri" panose="020F0502020204030204" pitchFamily="34" charset="0"/>
                <a:cs typeface="Times New Roman" panose="02020503050405090304" pitchFamily="18" charset="0"/>
              </a:rPr>
              <a:t>El método que utilizaríamos para hacer que nuestros productos lleguen a nuestros clientes serían los siguientes: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AR" dirty="0">
                <a:effectLst/>
                <a:ea typeface="Calibri" panose="020F0502020204030204" pitchFamily="34" charset="0"/>
                <a:cs typeface="Times New Roman" panose="02020503050405090304" pitchFamily="18" charset="0"/>
              </a:rPr>
              <a:t> De manera tradicional: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s-AR" dirty="0">
                <a:effectLst/>
                <a:ea typeface="Calibri" panose="020F0502020204030204" pitchFamily="34" charset="0"/>
                <a:cs typeface="Times New Roman" panose="02020503050405090304" pitchFamily="18" charset="0"/>
              </a:rPr>
              <a:t>Tienda física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AR" dirty="0">
                <a:effectLst/>
                <a:ea typeface="Calibri" panose="020F0502020204030204" pitchFamily="34" charset="0"/>
                <a:cs typeface="Times New Roman" panose="02020503050405090304" pitchFamily="18" charset="0"/>
              </a:rPr>
              <a:t>De manera online: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s-AR" dirty="0">
                <a:effectLst/>
                <a:ea typeface="Calibri" panose="020F0502020204030204" pitchFamily="34" charset="0"/>
                <a:cs typeface="Times New Roman" panose="02020503050405090304" pitchFamily="18" charset="0"/>
              </a:rPr>
              <a:t>Página web: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s-AR" dirty="0">
                <a:effectLst/>
                <a:ea typeface="Calibri" panose="020F0502020204030204" pitchFamily="34" charset="0"/>
                <a:cs typeface="Times New Roman" panose="02020503050405090304" pitchFamily="18" charset="0"/>
              </a:rPr>
              <a:t>Redes sociales: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endParaRPr lang="es-AR" dirty="0">
              <a:effectLst/>
              <a:ea typeface="Calibri" panose="020F0502020204030204" pitchFamily="34" charset="0"/>
              <a:cs typeface="Times New Roman" panose="0202050305040509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AR" dirty="0">
                <a:effectLst/>
                <a:ea typeface="Calibri" panose="020F0502020204030204" pitchFamily="34" charset="0"/>
              </a:rPr>
              <a:t>El canal de distribución que utilizaríamos seria a través de un </a:t>
            </a:r>
            <a:r>
              <a:rPr lang="es-AR" b="1" dirty="0">
                <a:effectLst/>
                <a:ea typeface="Calibri" panose="020F0502020204030204" pitchFamily="34" charset="0"/>
              </a:rPr>
              <a:t>canal directo</a:t>
            </a:r>
            <a:endParaRPr lang="es-AR" dirty="0">
              <a:effectLst/>
              <a:ea typeface="Calibri" panose="020F0502020204030204" pitchFamily="34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263866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CE89B-6E3D-4C9D-A95F-A57337CB9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ARQUITECTURA DE PRECIOS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EBCCDB-C576-4489-BAF4-6ACCC4AE0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64236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AR" dirty="0">
                <a:effectLst/>
                <a:ea typeface="Calibri" panose="020F0502020204030204" pitchFamily="34" charset="0"/>
                <a:cs typeface="Times New Roman" panose="02020503050405090304" pitchFamily="18" charset="0"/>
              </a:rPr>
              <a:t>Los precios de nuestros productos están definidos de acuerdo a dos objetivos propuestos por el negocio: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AR" b="1" i="1" dirty="0">
                <a:effectLst/>
                <a:ea typeface="Calibri" panose="020F0502020204030204" pitchFamily="34" charset="0"/>
                <a:cs typeface="Times New Roman" panose="02020503050405090304" pitchFamily="18" charset="0"/>
              </a:rPr>
              <a:t>Orientados a las ganancias: </a:t>
            </a:r>
            <a:endParaRPr lang="es-AR" dirty="0">
              <a:effectLst/>
              <a:ea typeface="Calibri" panose="020F0502020204030204" pitchFamily="34" charset="0"/>
              <a:cs typeface="Times New Roman" panose="0202050305040509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AR" dirty="0">
                <a:effectLst/>
                <a:ea typeface="Calibri" panose="020F0502020204030204" pitchFamily="34" charset="0"/>
                <a:cs typeface="Times New Roman" panose="02020503050405090304" pitchFamily="18" charset="0"/>
              </a:rPr>
              <a:t>Lograr una retribución meta, en función de uno márgenes o ganancias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AR" dirty="0">
                <a:effectLst/>
                <a:ea typeface="Calibri" panose="020F0502020204030204" pitchFamily="34" charset="0"/>
                <a:cs typeface="Times New Roman" panose="02020503050405090304" pitchFamily="18" charset="0"/>
              </a:rPr>
              <a:t>Maximizar las utilidades, a través de maximizar los márgenes o los volúmenes.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AR" b="1" i="1" dirty="0">
                <a:effectLst/>
                <a:ea typeface="Calibri" panose="020F0502020204030204" pitchFamily="34" charset="0"/>
                <a:cs typeface="Times New Roman" panose="02020503050405090304" pitchFamily="18" charset="0"/>
              </a:rPr>
              <a:t>Orientados a las ventas: </a:t>
            </a:r>
            <a:endParaRPr lang="es-AR" dirty="0">
              <a:effectLst/>
              <a:ea typeface="Calibri" panose="020F0502020204030204" pitchFamily="34" charset="0"/>
              <a:cs typeface="Times New Roman" panose="0202050305040509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AR" dirty="0">
                <a:effectLst/>
                <a:ea typeface="Calibri" panose="020F0502020204030204" pitchFamily="34" charset="0"/>
                <a:cs typeface="Times New Roman" panose="02020503050405090304" pitchFamily="18" charset="0"/>
              </a:rPr>
              <a:t>Crecer el volumen de ventas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AR" dirty="0">
                <a:effectLst/>
                <a:ea typeface="Calibri" panose="020F0502020204030204" pitchFamily="34" charset="0"/>
              </a:rPr>
              <a:t>Mantener o acrecentar la participación de mercado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95014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AC0A9-6EE9-459E-BD6F-A118D7BB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/>
              <a:t>alumnos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A95BE0-F2FF-49E8-A186-36D1AD001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Barrios Cristian </a:t>
            </a:r>
          </a:p>
          <a:p>
            <a:r>
              <a:rPr lang="es-AR"/>
              <a:t>Gómez Miguel</a:t>
            </a:r>
          </a:p>
        </p:txBody>
      </p:sp>
    </p:spTree>
    <p:extLst>
      <p:ext uri="{BB962C8B-B14F-4D97-AF65-F5344CB8AC3E}">
        <p14:creationId xmlns:p14="http://schemas.microsoft.com/office/powerpoint/2010/main" val="325489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2FC51-4CA3-4A1C-B3FA-6CEF23AF2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Concepto de microempresa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95E328-9F0B-45CB-B6FA-AFE91415A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35921"/>
            <a:ext cx="10353762" cy="3695136"/>
          </a:xfrm>
        </p:spPr>
        <p:txBody>
          <a:bodyPr/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Nuestro microemprendimiento es: Una Tienda de Relojes Inteligentes, llamado “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Tech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Forth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” se encuentra ubicado en Av. González Lelong 600.</a:t>
            </a:r>
          </a:p>
          <a:p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242FB47-8F66-44E7-9132-67A2059DA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450" y="3097892"/>
            <a:ext cx="58864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3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01A3C-DABD-4979-9B98-CD9641D4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Cualidades del emprendedor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3B2C61-36A5-432D-AF15-F1F19C34F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553264"/>
            <a:ext cx="10353762" cy="3695136"/>
          </a:xfrm>
        </p:spPr>
        <p:txBody>
          <a:bodyPr/>
          <a:lstStyle/>
          <a:p>
            <a:r>
              <a:rPr lang="es-AR" dirty="0"/>
              <a:t>Motivación Suficiente para Emprender.</a:t>
            </a:r>
          </a:p>
          <a:p>
            <a:r>
              <a:rPr lang="es-AR" dirty="0"/>
              <a:t>Ser Honestos y Realistas.</a:t>
            </a:r>
          </a:p>
          <a:p>
            <a:r>
              <a:rPr lang="es-AR" dirty="0"/>
              <a:t>Tener la Capacidad y el Deseo.</a:t>
            </a:r>
          </a:p>
          <a:p>
            <a:r>
              <a:rPr lang="es-AR" dirty="0"/>
              <a:t>Pensar con cautela antes de tomar Decisiones Importantes.</a:t>
            </a:r>
          </a:p>
          <a:p>
            <a:r>
              <a:rPr lang="es-AR" dirty="0"/>
              <a:t>Tener Resiliencia.</a:t>
            </a:r>
          </a:p>
        </p:txBody>
      </p:sp>
    </p:spTree>
    <p:extLst>
      <p:ext uri="{BB962C8B-B14F-4D97-AF65-F5344CB8AC3E}">
        <p14:creationId xmlns:p14="http://schemas.microsoft.com/office/powerpoint/2010/main" val="117388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57303-7320-4F37-95C0-EECEAC78B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La idea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9AF145-1DFC-4E00-9190-3B41CF1F1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35921"/>
            <a:ext cx="10353762" cy="3695136"/>
          </a:xfrm>
        </p:spPr>
        <p:txBody>
          <a:bodyPr/>
          <a:lstStyle/>
          <a:p>
            <a:r>
              <a:rPr lang="es-AR" dirty="0"/>
              <a:t>La idea surge por la alta demanda de estos aparatos en la zona.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909FBE5-1102-46C8-87A8-5DAD2DC25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442" y="2831244"/>
            <a:ext cx="5137115" cy="362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5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6C577-160E-4AE0-B276-6B5BC55FC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93371"/>
          </a:xfrm>
        </p:spPr>
        <p:txBody>
          <a:bodyPr/>
          <a:lstStyle/>
          <a:p>
            <a:r>
              <a:rPr lang="es-AR" dirty="0"/>
              <a:t>El producto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912862-F9AD-4B81-A3DC-FB78865CC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915885"/>
            <a:ext cx="10353762" cy="4275707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En este caso presentaremos uno de nuestros productos, se trata del Reloj Inteligente </a:t>
            </a:r>
            <a:r>
              <a:rPr lang="es-E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Mi Smart Band 5 Xiaomi</a:t>
            </a:r>
            <a:r>
              <a:rPr lang="es-E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s-AR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Con 10 años de trayectoria, Xiaomi se posiciona como uno de los líderes indiscutidos en el mercado de los smartwatches. Sus productos se destacan por la calidad, el diseño sencillo y muy buenas prestaciones. La Mi Band tiene todo lo necesario para acompañarte en tu rutina.</a:t>
            </a:r>
            <a:br>
              <a:rPr lang="es-AR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AR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AR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La Mi Band 5 es un salto de evolución respecto a sus predecesoras. Sin perder su versatilidad, la nueva pulsera inteligente de Xiaomi presenta mejoras que la hacen mucho más cómoda y funcional. Una de las principales es el cargador magnético: basta con acercar el extremo de carga al dispositivo y comenzará a llenarse la batería. Por otro lado, su pantalla OLED presenta colores bien definidos y buen contraste, para visualizar con facilidad los datos incluso con luz solar directa. Y si hablamos de funcionalidades deportivas y de salud esta nueva versión se destaca de las demás por su precisión.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5697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41A57-AD9C-4297-B846-A3705A420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El producto: características generales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89DC2E-2DAE-4DC1-8434-7996BE8EA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4" y="1935921"/>
            <a:ext cx="10353762" cy="3695136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b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-Pantalla táctil AMOLED de 1.1".</a:t>
            </a:r>
            <a:b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-Recibe notificaciones de WhatsApp.</a:t>
            </a:r>
            <a:b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-Reproduce audio.</a:t>
            </a:r>
            <a:b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-Resiste hasta 50m bajo el agua.</a:t>
            </a:r>
            <a:b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-Batería de 14 días de duración.</a:t>
            </a:r>
            <a:b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-Conectividad por Bluetooth.</a:t>
            </a:r>
            <a:b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-Capacidad de la memoria interna de 16MB.</a:t>
            </a:r>
            <a:b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-Sensores incluidos: acelerómetro, giroscopio, sensor óptico de frecuencia cardíaca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ppg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-Malla intercambiable por otros colores, no incluidos en el producto.</a:t>
            </a:r>
            <a:b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-Rango de ajuste de la malla: 155 mm x 219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mm.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381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E511F-958D-4BB0-9BA0-ECFF26006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El Producto: características detalladas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BC8F73-3F95-4CEB-9B5D-07B991136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br>
              <a:rPr lang="es-A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lang="es-AR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782AA050-E08B-44CE-8451-2A677F41F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017507"/>
              </p:ext>
            </p:extLst>
          </p:nvPr>
        </p:nvGraphicFramePr>
        <p:xfrm>
          <a:off x="1915885" y="2214637"/>
          <a:ext cx="8113486" cy="421519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056743">
                  <a:extLst>
                    <a:ext uri="{9D8B030D-6E8A-4147-A177-3AD203B41FA5}">
                      <a16:colId xmlns:a16="http://schemas.microsoft.com/office/drawing/2014/main" val="3979871913"/>
                    </a:ext>
                  </a:extLst>
                </a:gridCol>
                <a:gridCol w="4056743">
                  <a:extLst>
                    <a:ext uri="{9D8B030D-6E8A-4147-A177-3AD203B41FA5}">
                      <a16:colId xmlns:a16="http://schemas.microsoft.com/office/drawing/2014/main" val="2596540710"/>
                    </a:ext>
                  </a:extLst>
                </a:gridCol>
              </a:tblGrid>
              <a:tr h="4215192">
                <a:tc>
                  <a:txBody>
                    <a:bodyPr/>
                    <a:lstStyle/>
                    <a:p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Pantalla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AMOLED de 1,1 pulgadas táctil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Resolución de 126 x 294 </a:t>
                      </a:r>
                      <a:r>
                        <a:rPr lang="es-AR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px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301ppi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Dimensiones y peso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47,2 x 18,5 x 12,4 mm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11,9 gramos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Materiales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Plástico PC / Aleación de aluminio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Colores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Black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Resistencia al agua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 metros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Batería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125mAh (14 días)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s-A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Compatibilidad: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 5.0 y superior</a:t>
                      </a:r>
                      <a:b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iOS 10.0 y superior 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87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974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Damasco</Template>
  <TotalTime>485</TotalTime>
  <Words>1192</Words>
  <Application>Microsoft Office PowerPoint</Application>
  <PresentationFormat>Panorámica</PresentationFormat>
  <Paragraphs>184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2" baseType="lpstr">
      <vt:lpstr>Arial</vt:lpstr>
      <vt:lpstr>Bookman Old Style</vt:lpstr>
      <vt:lpstr>Calibri</vt:lpstr>
      <vt:lpstr>Rockwell</vt:lpstr>
      <vt:lpstr>Symbol</vt:lpstr>
      <vt:lpstr>Wingdings</vt:lpstr>
      <vt:lpstr>Damask</vt:lpstr>
      <vt:lpstr>TIENDA DE RELOJES INTELIGENTES  “TECH FORTH” </vt:lpstr>
      <vt:lpstr>Fundamentación</vt:lpstr>
      <vt:lpstr>Logotipo y eslogan</vt:lpstr>
      <vt:lpstr>Concepto de microempresa</vt:lpstr>
      <vt:lpstr>Cualidades del emprendedor</vt:lpstr>
      <vt:lpstr>La idea</vt:lpstr>
      <vt:lpstr>El producto</vt:lpstr>
      <vt:lpstr>El producto: características generales</vt:lpstr>
      <vt:lpstr>El Producto: características detalladas</vt:lpstr>
      <vt:lpstr>El Producto: funciones principales</vt:lpstr>
      <vt:lpstr>Plan de viabilidad</vt:lpstr>
      <vt:lpstr>Factor diferenciador</vt:lpstr>
      <vt:lpstr>Concepto de mercado</vt:lpstr>
      <vt:lpstr>Características del estudio de mercado</vt:lpstr>
      <vt:lpstr>La encuesta</vt:lpstr>
      <vt:lpstr>La encuesta</vt:lpstr>
      <vt:lpstr>Segmentación del mercado</vt:lpstr>
      <vt:lpstr>Análisis de la competencia</vt:lpstr>
      <vt:lpstr>Plan de aprovisionamiento</vt:lpstr>
      <vt:lpstr>Plan de obtención de bienes de uso</vt:lpstr>
      <vt:lpstr>Plan de ventas</vt:lpstr>
      <vt:lpstr>Plan de financiación</vt:lpstr>
      <vt:lpstr>costo</vt:lpstr>
      <vt:lpstr>posicionamiento</vt:lpstr>
      <vt:lpstr>publicidad</vt:lpstr>
      <vt:lpstr>Políticas publicitarias</vt:lpstr>
      <vt:lpstr>Análisis foda</vt:lpstr>
      <vt:lpstr>comercialización</vt:lpstr>
      <vt:lpstr>SISTEMAS DE COMERCIALIZACION</vt:lpstr>
      <vt:lpstr>POLITICAS, INSTRUMENTOS Y ESTRATEGIAS COMERCIALES</vt:lpstr>
      <vt:lpstr>COMPORTAMIENTO DEL CONSUMIDOR Y PROCESO DE COMPRA</vt:lpstr>
      <vt:lpstr>MAPA DE POSICIONAMIETO EN EL MERCADO</vt:lpstr>
      <vt:lpstr>CANALES DE VENTAS Y DISTRIBUCION</vt:lpstr>
      <vt:lpstr>ARQUITECTURA DE PRECIOS</vt:lpstr>
      <vt:lpstr>alumnos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TIENDA DE RELOJES INTELIGENTES  “TECH FORTH” </dc:title>
  <dc:creator>LOCOMANIAS .</dc:creator>
  <cp:lastModifiedBy>LOCOMANIAS .</cp:lastModifiedBy>
  <cp:revision>26</cp:revision>
  <dcterms:created xsi:type="dcterms:W3CDTF">2021-11-18T16:46:24Z</dcterms:created>
  <dcterms:modified xsi:type="dcterms:W3CDTF">2021-11-19T06:09:59Z</dcterms:modified>
</cp:coreProperties>
</file>